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36" r:id="rId1"/>
  </p:sldMasterIdLst>
  <p:notesMasterIdLst>
    <p:notesMasterId r:id="rId37"/>
  </p:notesMasterIdLst>
  <p:handoutMasterIdLst>
    <p:handoutMasterId r:id="rId38"/>
  </p:handoutMasterIdLst>
  <p:sldIdLst>
    <p:sldId id="414" r:id="rId2"/>
    <p:sldId id="441" r:id="rId3"/>
    <p:sldId id="466" r:id="rId4"/>
    <p:sldId id="340" r:id="rId5"/>
    <p:sldId id="344" r:id="rId6"/>
    <p:sldId id="428" r:id="rId7"/>
    <p:sldId id="467" r:id="rId8"/>
    <p:sldId id="352" r:id="rId9"/>
    <p:sldId id="405" r:id="rId10"/>
    <p:sldId id="329" r:id="rId11"/>
    <p:sldId id="402" r:id="rId12"/>
    <p:sldId id="465" r:id="rId13"/>
    <p:sldId id="464" r:id="rId14"/>
    <p:sldId id="362" r:id="rId15"/>
    <p:sldId id="368" r:id="rId16"/>
    <p:sldId id="407" r:id="rId17"/>
    <p:sldId id="358" r:id="rId18"/>
    <p:sldId id="436" r:id="rId19"/>
    <p:sldId id="468" r:id="rId20"/>
    <p:sldId id="455" r:id="rId21"/>
    <p:sldId id="456" r:id="rId22"/>
    <p:sldId id="471" r:id="rId23"/>
    <p:sldId id="457" r:id="rId24"/>
    <p:sldId id="458" r:id="rId25"/>
    <p:sldId id="459" r:id="rId26"/>
    <p:sldId id="470" r:id="rId27"/>
    <p:sldId id="460" r:id="rId28"/>
    <p:sldId id="469" r:id="rId29"/>
    <p:sldId id="431" r:id="rId30"/>
    <p:sldId id="432" r:id="rId31"/>
    <p:sldId id="440" r:id="rId32"/>
    <p:sldId id="448" r:id="rId33"/>
    <p:sldId id="446" r:id="rId34"/>
    <p:sldId id="451" r:id="rId35"/>
    <p:sldId id="403"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C0082"/>
    <a:srgbClr val="FF9900"/>
    <a:srgbClr val="5A24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280" y="6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36" d="100"/>
          <a:sy n="36" d="100"/>
        </p:scale>
        <p:origin x="-204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I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932242E-52B1-4987-8C0C-6B5AE54C96E1}" type="datetimeFigureOut">
              <a:rPr lang="en-US"/>
              <a:pPr>
                <a:defRPr/>
              </a:pPr>
              <a:t>19/09/19</a:t>
            </a:fld>
            <a:endParaRPr lang="en-I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I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13918A9-F51D-4426-8E00-4D2DEB1C97C1}" type="slidenum">
              <a:rPr lang="en-IE"/>
              <a:pPr>
                <a:defRPr/>
              </a:pPr>
              <a:t>‹#›</a:t>
            </a:fld>
            <a:endParaRPr lang="en-IE"/>
          </a:p>
        </p:txBody>
      </p:sp>
    </p:spTree>
    <p:extLst>
      <p:ext uri="{BB962C8B-B14F-4D97-AF65-F5344CB8AC3E}">
        <p14:creationId xmlns:p14="http://schemas.microsoft.com/office/powerpoint/2010/main" val="2227491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B5B675-C868-6C47-BF6A-49C2D7CE1960}" type="datetimeFigureOut">
              <a:rPr lang="en-US" smtClean="0"/>
              <a:pPr/>
              <a:t>19/09/19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A10AD7-64CE-5D40-B9CF-18326DE5D709}" type="slidenum">
              <a:rPr lang="en-US" smtClean="0"/>
              <a:pPr/>
              <a:t>‹#›</a:t>
            </a:fld>
            <a:endParaRPr lang="en-US" dirty="0"/>
          </a:p>
        </p:txBody>
      </p:sp>
    </p:spTree>
    <p:extLst>
      <p:ext uri="{BB962C8B-B14F-4D97-AF65-F5344CB8AC3E}">
        <p14:creationId xmlns:p14="http://schemas.microsoft.com/office/powerpoint/2010/main" val="1269744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8E80666-FB37-4B36-9149-507F3B0178E3}" type="datetimeFigureOut">
              <a:rPr lang="en-US" smtClean="0"/>
              <a:pPr/>
              <a:t>19/09/19</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2754ED01-E2A0-4C1E-8E21-014B99041579}"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3D921F3-DD4E-473B-99EA-7CF52A026E6A}" type="datetimeFigureOut">
              <a:rPr lang="en-US" smtClean="0"/>
              <a:pPr>
                <a:defRPr/>
              </a:pPr>
              <a:t>19/09/19</a:t>
            </a:fld>
            <a:endParaRPr lang="en-IE"/>
          </a:p>
        </p:txBody>
      </p:sp>
      <p:sp>
        <p:nvSpPr>
          <p:cNvPr id="5" name="Footer Placeholder 4"/>
          <p:cNvSpPr>
            <a:spLocks noGrp="1"/>
          </p:cNvSpPr>
          <p:nvPr>
            <p:ph type="ftr" sz="quarter" idx="11"/>
          </p:nvPr>
        </p:nvSpPr>
        <p:spPr/>
        <p:txBody>
          <a:bodyPr/>
          <a:lstStyle/>
          <a:p>
            <a:pPr>
              <a:defRPr/>
            </a:pPr>
            <a:endParaRPr lang="en-IE"/>
          </a:p>
        </p:txBody>
      </p:sp>
      <p:sp>
        <p:nvSpPr>
          <p:cNvPr id="6" name="Slide Number Placeholder 5"/>
          <p:cNvSpPr>
            <a:spLocks noGrp="1"/>
          </p:cNvSpPr>
          <p:nvPr>
            <p:ph type="sldNum" sz="quarter" idx="12"/>
          </p:nvPr>
        </p:nvSpPr>
        <p:spPr/>
        <p:txBody>
          <a:bodyPr/>
          <a:lstStyle/>
          <a:p>
            <a:pPr>
              <a:defRPr/>
            </a:pPr>
            <a:fld id="{5C7167A3-2EA8-4A7E-BCF1-0744013ED9A7}" type="slidenum">
              <a:rPr lang="en-IE" smtClean="0"/>
              <a:pPr>
                <a:defRPr/>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0C2CF19-2067-4105-B1D2-DC76B67D09E4}" type="datetimeFigureOut">
              <a:rPr lang="en-US" smtClean="0"/>
              <a:pPr>
                <a:defRPr/>
              </a:pPr>
              <a:t>19/09/19</a:t>
            </a:fld>
            <a:endParaRPr lang="en-IE"/>
          </a:p>
        </p:txBody>
      </p:sp>
      <p:sp>
        <p:nvSpPr>
          <p:cNvPr id="5" name="Footer Placeholder 4"/>
          <p:cNvSpPr>
            <a:spLocks noGrp="1"/>
          </p:cNvSpPr>
          <p:nvPr>
            <p:ph type="ftr" sz="quarter" idx="11"/>
          </p:nvPr>
        </p:nvSpPr>
        <p:spPr/>
        <p:txBody>
          <a:bodyPr/>
          <a:lstStyle/>
          <a:p>
            <a:pPr>
              <a:defRPr/>
            </a:pPr>
            <a:endParaRPr lang="en-IE"/>
          </a:p>
        </p:txBody>
      </p:sp>
      <p:sp>
        <p:nvSpPr>
          <p:cNvPr id="6" name="Slide Number Placeholder 5"/>
          <p:cNvSpPr>
            <a:spLocks noGrp="1"/>
          </p:cNvSpPr>
          <p:nvPr>
            <p:ph type="sldNum" sz="quarter" idx="12"/>
          </p:nvPr>
        </p:nvSpPr>
        <p:spPr/>
        <p:txBody>
          <a:bodyPr/>
          <a:lstStyle/>
          <a:p>
            <a:pPr>
              <a:defRPr/>
            </a:pPr>
            <a:fld id="{8752C145-3F76-48CB-B14F-49CBE68E8423}" type="slidenum">
              <a:rPr lang="en-IE" smtClean="0"/>
              <a:pPr>
                <a:defRPr/>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1235B0F0-6D57-4C46-9029-741AA109B346}" type="datetimeFigureOut">
              <a:rPr lang="en-US" smtClean="0"/>
              <a:pPr>
                <a:defRPr/>
              </a:pPr>
              <a:t>19/09/19</a:t>
            </a:fld>
            <a:endParaRPr lang="en-IE"/>
          </a:p>
        </p:txBody>
      </p:sp>
      <p:sp>
        <p:nvSpPr>
          <p:cNvPr id="5" name="Footer Placeholder 4"/>
          <p:cNvSpPr>
            <a:spLocks noGrp="1"/>
          </p:cNvSpPr>
          <p:nvPr>
            <p:ph type="ftr" sz="quarter" idx="11"/>
          </p:nvPr>
        </p:nvSpPr>
        <p:spPr/>
        <p:txBody>
          <a:bodyPr/>
          <a:lstStyle/>
          <a:p>
            <a:pPr>
              <a:defRPr/>
            </a:pPr>
            <a:endParaRPr lang="en-IE"/>
          </a:p>
        </p:txBody>
      </p:sp>
      <p:sp>
        <p:nvSpPr>
          <p:cNvPr id="6" name="Slide Number Placeholder 5"/>
          <p:cNvSpPr>
            <a:spLocks noGrp="1"/>
          </p:cNvSpPr>
          <p:nvPr>
            <p:ph type="sldNum" sz="quarter" idx="12"/>
          </p:nvPr>
        </p:nvSpPr>
        <p:spPr/>
        <p:txBody>
          <a:bodyPr/>
          <a:lstStyle/>
          <a:p>
            <a:pPr>
              <a:defRPr/>
            </a:pPr>
            <a:fld id="{802E26CF-E750-41BE-8D9C-AC53E988C466}" type="slidenum">
              <a:rPr lang="en-IE" smtClean="0"/>
              <a:pPr>
                <a:defRPr/>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19/09/19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a:defRPr/>
            </a:pPr>
            <a:fld id="{4BEC0322-A43C-44CE-B693-8C11107278F0}" type="datetimeFigureOut">
              <a:rPr lang="en-US" smtClean="0"/>
              <a:pPr>
                <a:defRPr/>
              </a:pPr>
              <a:t>19/09/19</a:t>
            </a:fld>
            <a:endParaRPr lang="en-IE"/>
          </a:p>
        </p:txBody>
      </p:sp>
      <p:sp>
        <p:nvSpPr>
          <p:cNvPr id="6" name="Footer Placeholder 5"/>
          <p:cNvSpPr>
            <a:spLocks noGrp="1"/>
          </p:cNvSpPr>
          <p:nvPr>
            <p:ph type="ftr" sz="quarter" idx="11"/>
          </p:nvPr>
        </p:nvSpPr>
        <p:spPr/>
        <p:txBody>
          <a:bodyPr/>
          <a:lstStyle/>
          <a:p>
            <a:pPr>
              <a:defRPr/>
            </a:pPr>
            <a:endParaRPr lang="en-IE"/>
          </a:p>
        </p:txBody>
      </p:sp>
      <p:sp>
        <p:nvSpPr>
          <p:cNvPr id="7" name="Slide Number Placeholder 6"/>
          <p:cNvSpPr>
            <a:spLocks noGrp="1"/>
          </p:cNvSpPr>
          <p:nvPr>
            <p:ph type="sldNum" sz="quarter" idx="12"/>
          </p:nvPr>
        </p:nvSpPr>
        <p:spPr/>
        <p:txBody>
          <a:bodyPr/>
          <a:lstStyle/>
          <a:p>
            <a:pPr>
              <a:defRPr/>
            </a:pPr>
            <a:fld id="{0B7DC030-D03B-4CEE-BC37-FACF893E4ABB}" type="slidenum">
              <a:rPr lang="en-IE" smtClean="0"/>
              <a:pPr>
                <a:defRPr/>
              </a:pPr>
              <a:t>‹#›</a:t>
            </a:fld>
            <a:endParaRPr lang="en-IE"/>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8C11D03B-C215-477F-9F5B-0FE1704E3AA9}" type="datetimeFigureOut">
              <a:rPr lang="en-US" smtClean="0"/>
              <a:pPr>
                <a:defRPr/>
              </a:pPr>
              <a:t>19/09/19</a:t>
            </a:fld>
            <a:endParaRPr lang="en-IE"/>
          </a:p>
        </p:txBody>
      </p:sp>
      <p:sp>
        <p:nvSpPr>
          <p:cNvPr id="8" name="Footer Placeholder 7"/>
          <p:cNvSpPr>
            <a:spLocks noGrp="1"/>
          </p:cNvSpPr>
          <p:nvPr>
            <p:ph type="ftr" sz="quarter" idx="11"/>
          </p:nvPr>
        </p:nvSpPr>
        <p:spPr/>
        <p:txBody>
          <a:bodyPr/>
          <a:lstStyle/>
          <a:p>
            <a:pPr>
              <a:defRPr/>
            </a:pPr>
            <a:endParaRPr lang="en-IE"/>
          </a:p>
        </p:txBody>
      </p:sp>
      <p:sp>
        <p:nvSpPr>
          <p:cNvPr id="9" name="Slide Number Placeholder 8"/>
          <p:cNvSpPr>
            <a:spLocks noGrp="1"/>
          </p:cNvSpPr>
          <p:nvPr>
            <p:ph type="sldNum" sz="quarter" idx="12"/>
          </p:nvPr>
        </p:nvSpPr>
        <p:spPr/>
        <p:txBody>
          <a:bodyPr/>
          <a:lstStyle/>
          <a:p>
            <a:pPr>
              <a:defRPr/>
            </a:pPr>
            <a:fld id="{4DA15066-FF4B-4097-AC7A-A0EE1BDD4CB6}" type="slidenum">
              <a:rPr lang="en-IE" smtClean="0"/>
              <a:pPr>
                <a:defRPr/>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1069299F-2881-4C86-951C-8FA2EE5E48E2}" type="datetimeFigureOut">
              <a:rPr lang="en-US" smtClean="0"/>
              <a:pPr>
                <a:defRPr/>
              </a:pPr>
              <a:t>19/09/19</a:t>
            </a:fld>
            <a:endParaRPr lang="en-IE"/>
          </a:p>
        </p:txBody>
      </p:sp>
      <p:sp>
        <p:nvSpPr>
          <p:cNvPr id="4" name="Footer Placeholder 3"/>
          <p:cNvSpPr>
            <a:spLocks noGrp="1"/>
          </p:cNvSpPr>
          <p:nvPr>
            <p:ph type="ftr" sz="quarter" idx="11"/>
          </p:nvPr>
        </p:nvSpPr>
        <p:spPr/>
        <p:txBody>
          <a:bodyPr/>
          <a:lstStyle/>
          <a:p>
            <a:pPr>
              <a:defRPr/>
            </a:pPr>
            <a:endParaRPr lang="en-IE"/>
          </a:p>
        </p:txBody>
      </p:sp>
      <p:sp>
        <p:nvSpPr>
          <p:cNvPr id="5" name="Slide Number Placeholder 4"/>
          <p:cNvSpPr>
            <a:spLocks noGrp="1"/>
          </p:cNvSpPr>
          <p:nvPr>
            <p:ph type="sldNum" sz="quarter" idx="12"/>
          </p:nvPr>
        </p:nvSpPr>
        <p:spPr/>
        <p:txBody>
          <a:bodyPr/>
          <a:lstStyle/>
          <a:p>
            <a:pPr>
              <a:defRPr/>
            </a:pPr>
            <a:fld id="{2A7F1090-6081-4AD8-9E38-54FDB98E2791}" type="slidenum">
              <a:rPr lang="en-IE" smtClean="0"/>
              <a:pPr>
                <a:defRPr/>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0BBCB21-65B0-415D-A58A-0B0DA820776D}" type="datetimeFigureOut">
              <a:rPr lang="en-US" smtClean="0"/>
              <a:pPr>
                <a:defRPr/>
              </a:pPr>
              <a:t>19/09/19</a:t>
            </a:fld>
            <a:endParaRPr lang="en-IE"/>
          </a:p>
        </p:txBody>
      </p:sp>
      <p:sp>
        <p:nvSpPr>
          <p:cNvPr id="3" name="Footer Placeholder 2"/>
          <p:cNvSpPr>
            <a:spLocks noGrp="1"/>
          </p:cNvSpPr>
          <p:nvPr>
            <p:ph type="ftr" sz="quarter" idx="11"/>
          </p:nvPr>
        </p:nvSpPr>
        <p:spPr/>
        <p:txBody>
          <a:bodyPr/>
          <a:lstStyle/>
          <a:p>
            <a:pPr>
              <a:defRPr/>
            </a:pPr>
            <a:endParaRPr lang="en-IE"/>
          </a:p>
        </p:txBody>
      </p:sp>
      <p:sp>
        <p:nvSpPr>
          <p:cNvPr id="4" name="Slide Number Placeholder 3"/>
          <p:cNvSpPr>
            <a:spLocks noGrp="1"/>
          </p:cNvSpPr>
          <p:nvPr>
            <p:ph type="sldNum" sz="quarter" idx="12"/>
          </p:nvPr>
        </p:nvSpPr>
        <p:spPr/>
        <p:txBody>
          <a:bodyPr/>
          <a:lstStyle/>
          <a:p>
            <a:pPr>
              <a:defRPr/>
            </a:pPr>
            <a:fld id="{6EA3FF2F-671D-4E00-B24F-53F9E623B531}" type="slidenum">
              <a:rPr lang="en-IE" smtClean="0"/>
              <a:pPr>
                <a:defRPr/>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pPr>
              <a:defRPr/>
            </a:pPr>
            <a:fld id="{5E309825-05D6-4DBD-8BAB-7C1A9D50DC4E}" type="datetimeFigureOut">
              <a:rPr lang="en-US" smtClean="0"/>
              <a:pPr>
                <a:defRPr/>
              </a:pPr>
              <a:t>19/09/19</a:t>
            </a:fld>
            <a:endParaRPr lang="en-IE"/>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IE"/>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BC88DB4-1D62-4C72-8E83-ECA75CA71C40}" type="datetimeFigureOut">
              <a:rPr lang="en-US" smtClean="0"/>
              <a:pPr>
                <a:defRPr/>
              </a:pPr>
              <a:t>19/09/19</a:t>
            </a:fld>
            <a:endParaRPr lang="en-IE"/>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IE"/>
          </a:p>
        </p:txBody>
      </p:sp>
      <p:sp>
        <p:nvSpPr>
          <p:cNvPr id="7" name="Slide Number Placeholder 6"/>
          <p:cNvSpPr>
            <a:spLocks noGrp="1"/>
          </p:cNvSpPr>
          <p:nvPr>
            <p:ph type="sldNum" sz="quarter" idx="12"/>
          </p:nvPr>
        </p:nvSpPr>
        <p:spPr/>
        <p:txBody>
          <a:bodyPr/>
          <a:lstStyle/>
          <a:p>
            <a:pPr>
              <a:defRPr/>
            </a:pPr>
            <a:fld id="{66FD2ECA-B3D6-4EB3-A41F-B53864A23C54}" type="slidenum">
              <a:rPr lang="en-IE" smtClean="0"/>
              <a:pPr>
                <a:defRPr/>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pPr>
              <a:defRPr/>
            </a:pPr>
            <a:fld id="{6AE067B3-6B70-491B-BC5C-EAD43E1BE561}" type="datetimeFigureOut">
              <a:rPr lang="en-US" smtClean="0"/>
              <a:pPr>
                <a:defRPr/>
              </a:pPr>
              <a:t>19/09/19</a:t>
            </a:fld>
            <a:endParaRPr lang="en-IE"/>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IE"/>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pPr>
              <a:defRPr/>
            </a:pPr>
            <a:fld id="{94F5D357-C59A-407E-B086-CD63F26DD1A9}" type="slidenum">
              <a:rPr lang="en-IE" smtClean="0"/>
              <a:pPr>
                <a:defRPr/>
              </a:pPr>
              <a:t>‹#›</a:t>
            </a:fld>
            <a:endParaRPr lang="en-IE"/>
          </a:p>
        </p:txBody>
      </p:sp>
    </p:spTree>
  </p:cSld>
  <p:clrMap bg1="lt1" tx1="dk1" bg2="lt2" tx2="dk2" accent1="accent1" accent2="accent2" accent3="accent3" accent4="accent4" accent5="accent5" accent6="accent6" hlink="hlink" folHlink="folHlink"/>
  <p:sldLayoutIdLst>
    <p:sldLayoutId id="2147485037" r:id="rId1"/>
    <p:sldLayoutId id="2147485038" r:id="rId2"/>
    <p:sldLayoutId id="2147485039" r:id="rId3"/>
    <p:sldLayoutId id="2147485040" r:id="rId4"/>
    <p:sldLayoutId id="2147485041" r:id="rId5"/>
    <p:sldLayoutId id="2147485042" r:id="rId6"/>
    <p:sldLayoutId id="2147485043" r:id="rId7"/>
    <p:sldLayoutId id="2147485044" r:id="rId8"/>
    <p:sldLayoutId id="2147485045" r:id="rId9"/>
    <p:sldLayoutId id="2147485046" r:id="rId10"/>
    <p:sldLayoutId id="214748504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6" y="2344337"/>
            <a:ext cx="3163078" cy="2100135"/>
          </a:xfrm>
        </p:spPr>
        <p:txBody>
          <a:bodyPr>
            <a:normAutofit fontScale="90000"/>
          </a:bodyPr>
          <a:lstStyle/>
          <a:p>
            <a:r>
              <a:rPr lang="en-US" dirty="0" smtClean="0"/>
              <a:t>The onward March of the Global Anti-Life Agenda</a:t>
            </a:r>
            <a:endParaRPr lang="en-US" dirty="0"/>
          </a:p>
        </p:txBody>
      </p:sp>
      <p:sp>
        <p:nvSpPr>
          <p:cNvPr id="4" name="Subtitle 3"/>
          <p:cNvSpPr>
            <a:spLocks noGrp="1"/>
          </p:cNvSpPr>
          <p:nvPr>
            <p:ph type="subTitle" idx="1"/>
          </p:nvPr>
        </p:nvSpPr>
        <p:spPr>
          <a:xfrm>
            <a:off x="4733365" y="4786355"/>
            <a:ext cx="3309803" cy="895354"/>
          </a:xfrm>
        </p:spPr>
        <p:txBody>
          <a:bodyPr>
            <a:normAutofit/>
          </a:bodyPr>
          <a:lstStyle/>
          <a:p>
            <a:r>
              <a:rPr lang="en-US" dirty="0" smtClean="0">
                <a:solidFill>
                  <a:srgbClr val="FF0000"/>
                </a:solidFill>
              </a:rPr>
              <a:t>Will Catholic </a:t>
            </a:r>
            <a:r>
              <a:rPr lang="en-US" smtClean="0">
                <a:solidFill>
                  <a:srgbClr val="FF0000"/>
                </a:solidFill>
              </a:rPr>
              <a:t>health care </a:t>
            </a:r>
            <a:r>
              <a:rPr lang="en-US">
                <a:solidFill>
                  <a:srgbClr val="FF0000"/>
                </a:solidFill>
              </a:rPr>
              <a:t>wither </a:t>
            </a:r>
            <a:r>
              <a:rPr lang="en-US" smtClean="0">
                <a:solidFill>
                  <a:srgbClr val="FF0000"/>
                </a:solidFill>
              </a:rPr>
              <a:t>or </a:t>
            </a:r>
            <a:r>
              <a:rPr lang="en-US" dirty="0">
                <a:solidFill>
                  <a:srgbClr val="FF0000"/>
                </a:solidFill>
              </a:rPr>
              <a:t>whither can it go</a:t>
            </a:r>
          </a:p>
          <a:p>
            <a:endParaRPr lang="en-US" dirty="0"/>
          </a:p>
        </p:txBody>
      </p:sp>
    </p:spTree>
    <p:extLst>
      <p:ext uri="{BB962C8B-B14F-4D97-AF65-F5344CB8AC3E}">
        <p14:creationId xmlns:p14="http://schemas.microsoft.com/office/powerpoint/2010/main" val="1719376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lumMod val="75000"/>
                    <a:lumOff val="25000"/>
                  </a:schemeClr>
                </a:solidFill>
              </a:rPr>
              <a:t>International Conference on Population and Development (ICPD): CAIRO  1994</a:t>
            </a:r>
            <a:endParaRPr lang="en-US" dirty="0">
              <a:solidFill>
                <a:schemeClr val="accent2">
                  <a:lumMod val="75000"/>
                  <a:lumOff val="25000"/>
                </a:schemeClr>
              </a:solidFill>
            </a:endParaRPr>
          </a:p>
        </p:txBody>
      </p:sp>
      <p:sp>
        <p:nvSpPr>
          <p:cNvPr id="3" name="Content Placeholder 2"/>
          <p:cNvSpPr>
            <a:spLocks noGrp="1"/>
          </p:cNvSpPr>
          <p:nvPr>
            <p:ph idx="1"/>
          </p:nvPr>
        </p:nvSpPr>
        <p:spPr/>
        <p:txBody>
          <a:bodyPr>
            <a:normAutofit fontScale="85000" lnSpcReduction="20000"/>
          </a:bodyPr>
          <a:lstStyle/>
          <a:p>
            <a:r>
              <a:rPr lang="en-IE" dirty="0" smtClean="0"/>
              <a:t>Clinton administration </a:t>
            </a:r>
            <a:r>
              <a:rPr lang="en-IE" dirty="0" smtClean="0">
                <a:solidFill>
                  <a:srgbClr val="FF0000"/>
                </a:solidFill>
              </a:rPr>
              <a:t>attempt to declare abortion to be a human right. </a:t>
            </a:r>
          </a:p>
          <a:p>
            <a:r>
              <a:rPr lang="en-IE" dirty="0"/>
              <a:t>P</a:t>
            </a:r>
            <a:r>
              <a:rPr lang="en-IE" dirty="0" smtClean="0"/>
              <a:t>ro</a:t>
            </a:r>
            <a:r>
              <a:rPr lang="en-IE" dirty="0"/>
              <a:t>-life </a:t>
            </a:r>
            <a:r>
              <a:rPr lang="en-IE" dirty="0" smtClean="0"/>
              <a:t>organisations responded to St. John Paul ii call to Civil Society to oppose the </a:t>
            </a:r>
            <a:r>
              <a:rPr lang="en-IE" dirty="0"/>
              <a:t>Cairo </a:t>
            </a:r>
            <a:r>
              <a:rPr lang="en-IE" dirty="0" smtClean="0"/>
              <a:t>conference agenda .”</a:t>
            </a:r>
            <a:r>
              <a:rPr lang="en-IE" dirty="0"/>
              <a:t>. </a:t>
            </a:r>
            <a:r>
              <a:rPr lang="en-IE" dirty="0" smtClean="0">
                <a:solidFill>
                  <a:srgbClr val="FF0000"/>
                </a:solidFill>
              </a:rPr>
              <a:t>What </a:t>
            </a:r>
            <a:r>
              <a:rPr lang="en-IE" dirty="0">
                <a:solidFill>
                  <a:srgbClr val="FF0000"/>
                </a:solidFill>
              </a:rPr>
              <a:t>is at stake he said “is the very future of humanity</a:t>
            </a:r>
            <a:r>
              <a:rPr lang="en-IE" dirty="0" smtClean="0">
                <a:solidFill>
                  <a:srgbClr val="FF0000"/>
                </a:solidFill>
              </a:rPr>
              <a:t>.</a:t>
            </a:r>
            <a:r>
              <a:rPr lang="en-IE" dirty="0" smtClean="0"/>
              <a:t>” </a:t>
            </a:r>
          </a:p>
          <a:p>
            <a:endParaRPr lang="en-IE" dirty="0" smtClean="0"/>
          </a:p>
          <a:p>
            <a:r>
              <a:rPr lang="en-IE" dirty="0" smtClean="0"/>
              <a:t>The attempt to declare an international right to abortion was prevented in Cairo but </a:t>
            </a:r>
            <a:r>
              <a:rPr lang="en-IE" smtClean="0"/>
              <a:t>the concepts </a:t>
            </a:r>
            <a:r>
              <a:rPr lang="en-IE" dirty="0"/>
              <a:t>of </a:t>
            </a:r>
            <a:r>
              <a:rPr lang="en-IE" dirty="0">
                <a:solidFill>
                  <a:srgbClr val="FF0000"/>
                </a:solidFill>
              </a:rPr>
              <a:t>sexual and reproductive health and rights</a:t>
            </a:r>
            <a:r>
              <a:rPr lang="en-IE" b="1" dirty="0"/>
              <a:t> </a:t>
            </a:r>
            <a:r>
              <a:rPr lang="en-IE" dirty="0"/>
              <a:t>were established and have been exploited ever since. It was in point of fact a Trojan Horse </a:t>
            </a:r>
          </a:p>
        </p:txBody>
      </p:sp>
    </p:spTree>
    <p:extLst>
      <p:ext uri="{BB962C8B-B14F-4D97-AF65-F5344CB8AC3E}">
        <p14:creationId xmlns:p14="http://schemas.microsoft.com/office/powerpoint/2010/main" val="1325168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lumOff val="25000"/>
                  </a:schemeClr>
                </a:solidFill>
              </a:rPr>
              <a:t>Beijing Platform for Action</a:t>
            </a:r>
            <a:endParaRPr lang="en-US" dirty="0">
              <a:solidFill>
                <a:schemeClr val="accent2">
                  <a:lumMod val="75000"/>
                  <a:lumOff val="25000"/>
                </a:schemeClr>
              </a:solidFill>
            </a:endParaRPr>
          </a:p>
        </p:txBody>
      </p:sp>
      <p:sp>
        <p:nvSpPr>
          <p:cNvPr id="3" name="Content Placeholder 2"/>
          <p:cNvSpPr>
            <a:spLocks noGrp="1"/>
          </p:cNvSpPr>
          <p:nvPr>
            <p:ph idx="1"/>
          </p:nvPr>
        </p:nvSpPr>
        <p:spPr/>
        <p:txBody>
          <a:bodyPr>
            <a:normAutofit fontScale="85000" lnSpcReduction="20000"/>
          </a:bodyPr>
          <a:lstStyle/>
          <a:p>
            <a:r>
              <a:rPr lang="en-IE" dirty="0"/>
              <a:t>The </a:t>
            </a:r>
            <a:r>
              <a:rPr lang="en-IE" dirty="0" smtClean="0"/>
              <a:t>Beijing Conference in 1995 </a:t>
            </a:r>
            <a:r>
              <a:rPr lang="en-IE" dirty="0" smtClean="0">
                <a:solidFill>
                  <a:srgbClr val="FF0000"/>
                </a:solidFill>
              </a:rPr>
              <a:t>also attempted to declare abortion to be a human right  </a:t>
            </a:r>
            <a:r>
              <a:rPr lang="en-IE" dirty="0" smtClean="0"/>
              <a:t>and once again this was defeated.</a:t>
            </a:r>
          </a:p>
          <a:p>
            <a:endParaRPr lang="en-IE" dirty="0" smtClean="0"/>
          </a:p>
          <a:p>
            <a:r>
              <a:rPr lang="en-IE" dirty="0" smtClean="0"/>
              <a:t>A </a:t>
            </a:r>
            <a:r>
              <a:rPr lang="en-IE" dirty="0"/>
              <a:t>major battle </a:t>
            </a:r>
            <a:r>
              <a:rPr lang="en-IE" dirty="0" smtClean="0"/>
              <a:t>arose during the Beijing conference </a:t>
            </a:r>
            <a:r>
              <a:rPr lang="en-IE" dirty="0"/>
              <a:t>around the use of the word </a:t>
            </a:r>
            <a:r>
              <a:rPr lang="en-IE" dirty="0" smtClean="0">
                <a:solidFill>
                  <a:srgbClr val="FF0000"/>
                </a:solidFill>
              </a:rPr>
              <a:t>GENDER.</a:t>
            </a:r>
            <a:r>
              <a:rPr lang="en-IE" dirty="0" smtClean="0"/>
              <a:t> There </a:t>
            </a:r>
            <a:r>
              <a:rPr lang="en-IE" dirty="0"/>
              <a:t>were 132 references to </a:t>
            </a:r>
            <a:r>
              <a:rPr lang="en-IE" dirty="0" smtClean="0"/>
              <a:t>Gender </a:t>
            </a:r>
            <a:r>
              <a:rPr lang="en-IE" dirty="0"/>
              <a:t>in the document </a:t>
            </a:r>
            <a:r>
              <a:rPr lang="en-IE" dirty="0" smtClean="0"/>
              <a:t>.</a:t>
            </a:r>
          </a:p>
          <a:p>
            <a:endParaRPr lang="en-IE" dirty="0" smtClean="0"/>
          </a:p>
          <a:p>
            <a:r>
              <a:rPr lang="en-IE" dirty="0" smtClean="0"/>
              <a:t>As a result of pro-life objections it </a:t>
            </a:r>
            <a:r>
              <a:rPr lang="en-IE" dirty="0"/>
              <a:t>was reaffirmed that the word "</a:t>
            </a:r>
            <a:r>
              <a:rPr lang="en-IE" dirty="0" smtClean="0"/>
              <a:t>gender  should be </a:t>
            </a:r>
            <a:r>
              <a:rPr lang="en-IE" dirty="0"/>
              <a:t>interpreted and understood as </a:t>
            </a:r>
            <a:r>
              <a:rPr lang="en-IE" dirty="0" smtClean="0"/>
              <a:t>it was </a:t>
            </a:r>
            <a:r>
              <a:rPr lang="en-IE" dirty="0"/>
              <a:t>in ordinary, generally accepted </a:t>
            </a:r>
            <a:r>
              <a:rPr lang="en-IE" dirty="0" smtClean="0"/>
              <a:t>usage at the time which was ‘male’ and ‘female’. </a:t>
            </a:r>
          </a:p>
          <a:p>
            <a:endParaRPr lang="en-IE" dirty="0" smtClean="0"/>
          </a:p>
          <a:p>
            <a:endParaRPr lang="en-IE" dirty="0"/>
          </a:p>
        </p:txBody>
      </p:sp>
    </p:spTree>
    <p:extLst>
      <p:ext uri="{BB962C8B-B14F-4D97-AF65-F5344CB8AC3E}">
        <p14:creationId xmlns:p14="http://schemas.microsoft.com/office/powerpoint/2010/main" val="2797610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Attempt by by UN special Rapporteurs to </a:t>
            </a:r>
            <a:r>
              <a:rPr lang="en-US" dirty="0" smtClean="0"/>
              <a:t>revise human rights and make them more inclusive</a:t>
            </a:r>
            <a:endParaRPr lang="en-US" dirty="0"/>
          </a:p>
        </p:txBody>
      </p:sp>
      <p:pic>
        <p:nvPicPr>
          <p:cNvPr id="5" name="Picture Placeholder 4" descr="IMG_0252.jpeg"/>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8663" r="8663"/>
          <a:stretch>
            <a:fillRect/>
          </a:stretch>
        </p:blipFill>
        <p:spPr/>
      </p:pic>
      <p:sp>
        <p:nvSpPr>
          <p:cNvPr id="4" name="Text Placeholder 3"/>
          <p:cNvSpPr>
            <a:spLocks noGrp="1"/>
          </p:cNvSpPr>
          <p:nvPr>
            <p:ph type="body" sz="half" idx="2"/>
          </p:nvPr>
        </p:nvSpPr>
        <p:spPr/>
        <p:txBody>
          <a:bodyPr/>
          <a:lstStyle/>
          <a:p>
            <a:r>
              <a:rPr lang="en-US" dirty="0" smtClean="0"/>
              <a:t>This has not been approved in any </a:t>
            </a:r>
            <a:r>
              <a:rPr lang="en-US" dirty="0" smtClean="0"/>
              <a:t>UN convention or agreement</a:t>
            </a:r>
            <a:endParaRPr lang="en-US" dirty="0"/>
          </a:p>
        </p:txBody>
      </p:sp>
    </p:spTree>
    <p:extLst>
      <p:ext uri="{BB962C8B-B14F-4D97-AF65-F5344CB8AC3E}">
        <p14:creationId xmlns:p14="http://schemas.microsoft.com/office/powerpoint/2010/main" val="1964691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Yogyakarta Principles</a:t>
            </a:r>
          </a:p>
        </p:txBody>
      </p:sp>
      <p:sp>
        <p:nvSpPr>
          <p:cNvPr id="3" name="Content Placeholder 2"/>
          <p:cNvSpPr>
            <a:spLocks noGrp="1"/>
          </p:cNvSpPr>
          <p:nvPr>
            <p:ph idx="1"/>
          </p:nvPr>
        </p:nvSpPr>
        <p:spPr/>
        <p:txBody>
          <a:bodyPr>
            <a:normAutofit fontScale="62500" lnSpcReduction="20000"/>
          </a:bodyPr>
          <a:lstStyle/>
          <a:p>
            <a:r>
              <a:rPr lang="en-US" dirty="0" smtClean="0"/>
              <a:t>This is not an official UN document  but one they are trying to force through.</a:t>
            </a:r>
          </a:p>
          <a:p>
            <a:r>
              <a:rPr lang="en-US" dirty="0" smtClean="0"/>
              <a:t>Sexual Orientation and Gender Identity are defined as follows:</a:t>
            </a:r>
            <a:endParaRPr lang="en-US" dirty="0"/>
          </a:p>
          <a:p>
            <a:endParaRPr lang="en-US" dirty="0" smtClean="0"/>
          </a:p>
          <a:p>
            <a:r>
              <a:rPr lang="en-US" dirty="0" smtClean="0"/>
              <a:t> </a:t>
            </a:r>
            <a:r>
              <a:rPr lang="en-US" b="1" dirty="0" smtClean="0"/>
              <a:t>Sexual Orientation</a:t>
            </a:r>
            <a:r>
              <a:rPr lang="en-US" dirty="0" smtClean="0"/>
              <a:t> is understood to refer to each person’s capacity for profound emotional, </a:t>
            </a:r>
            <a:r>
              <a:rPr lang="en-US" dirty="0" err="1" smtClean="0"/>
              <a:t>affectional</a:t>
            </a:r>
            <a:r>
              <a:rPr lang="en-US" dirty="0" smtClean="0"/>
              <a:t> and sexual attraction to, and intimate and sexual relations with, individuals of a different gender or the same gender or more than one gender. </a:t>
            </a:r>
          </a:p>
          <a:p>
            <a:endParaRPr lang="en-US" dirty="0" smtClean="0"/>
          </a:p>
          <a:p>
            <a:r>
              <a:rPr lang="en-US" b="1" dirty="0" smtClean="0"/>
              <a:t>Gender Identity</a:t>
            </a:r>
            <a:r>
              <a:rPr lang="en-US" dirty="0" smtClean="0"/>
              <a:t> is understood to refer to each person’s deeply felt internal and individual experience of gender, which may or may not correspond with the sex assigned at birth, including the personal sense of the body (which may involve, if freely chosen, modification of bodily appearance or function by medical, surgical or other means) and other expressions of gender, including dress, speech and mannerism.</a:t>
            </a:r>
          </a:p>
          <a:p>
            <a:endParaRPr lang="en-US" dirty="0"/>
          </a:p>
        </p:txBody>
      </p:sp>
    </p:spTree>
    <p:extLst>
      <p:ext uri="{BB962C8B-B14F-4D97-AF65-F5344CB8AC3E}">
        <p14:creationId xmlns:p14="http://schemas.microsoft.com/office/powerpoint/2010/main" val="1682531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lumMod val="75000"/>
                    <a:lumOff val="25000"/>
                  </a:schemeClr>
                </a:solidFill>
              </a:rPr>
              <a:t>Pro-abortion tactics: </a:t>
            </a:r>
            <a:r>
              <a:rPr lang="en-US" dirty="0" smtClean="0">
                <a:solidFill>
                  <a:schemeClr val="accent2">
                    <a:lumMod val="75000"/>
                    <a:lumOff val="25000"/>
                  </a:schemeClr>
                </a:solidFill>
              </a:rPr>
              <a:t/>
            </a:r>
            <a:br>
              <a:rPr lang="en-US" dirty="0" smtClean="0">
                <a:solidFill>
                  <a:schemeClr val="accent2">
                    <a:lumMod val="75000"/>
                    <a:lumOff val="25000"/>
                  </a:schemeClr>
                </a:solidFill>
              </a:rPr>
            </a:br>
            <a:endParaRPr lang="en-US" dirty="0">
              <a:solidFill>
                <a:schemeClr val="accent2">
                  <a:lumMod val="75000"/>
                  <a:lumOff val="25000"/>
                </a:schemeClr>
              </a:solidFill>
            </a:endParaRPr>
          </a:p>
        </p:txBody>
      </p:sp>
      <p:sp>
        <p:nvSpPr>
          <p:cNvPr id="3" name="Content Placeholder 2"/>
          <p:cNvSpPr>
            <a:spLocks noGrp="1"/>
          </p:cNvSpPr>
          <p:nvPr>
            <p:ph idx="1"/>
          </p:nvPr>
        </p:nvSpPr>
        <p:spPr>
          <a:xfrm>
            <a:off x="1043492" y="2060848"/>
            <a:ext cx="6777317" cy="3771781"/>
          </a:xfrm>
        </p:spPr>
        <p:txBody>
          <a:bodyPr>
            <a:normAutofit fontScale="92500" lnSpcReduction="10000"/>
          </a:bodyPr>
          <a:lstStyle/>
          <a:p>
            <a:r>
              <a:rPr lang="en-US" dirty="0" smtClean="0"/>
              <a:t>Because of their failure to declare a right to abortion during the the  Cairo or Beijing conferences, pro-abortion forces decided </a:t>
            </a:r>
            <a:r>
              <a:rPr lang="en-US" dirty="0"/>
              <a:t>to find other ways to achieve their </a:t>
            </a:r>
            <a:r>
              <a:rPr lang="en-US" dirty="0" smtClean="0"/>
              <a:t>goals</a:t>
            </a:r>
            <a:r>
              <a:rPr lang="en-US" dirty="0"/>
              <a:t> </a:t>
            </a:r>
            <a:endParaRPr lang="en-US" dirty="0" smtClean="0"/>
          </a:p>
          <a:p>
            <a:r>
              <a:rPr lang="en-US" b="1" dirty="0"/>
              <a:t>T</a:t>
            </a:r>
            <a:r>
              <a:rPr lang="en-US" b="1" dirty="0" smtClean="0"/>
              <a:t>hree strategies were devised </a:t>
            </a:r>
          </a:p>
          <a:p>
            <a:r>
              <a:rPr lang="en-IE" dirty="0" smtClean="0">
                <a:solidFill>
                  <a:srgbClr val="FF0000"/>
                </a:solidFill>
              </a:rPr>
              <a:t>1. Reinterpret </a:t>
            </a:r>
            <a:r>
              <a:rPr lang="en-IE" dirty="0">
                <a:solidFill>
                  <a:srgbClr val="FF0000"/>
                </a:solidFill>
              </a:rPr>
              <a:t>the </a:t>
            </a:r>
            <a:r>
              <a:rPr lang="en-IE" dirty="0" smtClean="0">
                <a:solidFill>
                  <a:srgbClr val="FF0000"/>
                </a:solidFill>
              </a:rPr>
              <a:t>treaties. </a:t>
            </a:r>
          </a:p>
          <a:p>
            <a:r>
              <a:rPr lang="en-IE" dirty="0" smtClean="0">
                <a:solidFill>
                  <a:srgbClr val="FF0000"/>
                </a:solidFill>
              </a:rPr>
              <a:t>2. Attempt to create customary international law by repitition of phrases </a:t>
            </a:r>
            <a:r>
              <a:rPr lang="en-IE" dirty="0" smtClean="0">
                <a:solidFill>
                  <a:srgbClr val="FF0000"/>
                </a:solidFill>
              </a:rPr>
              <a:t>such as</a:t>
            </a:r>
            <a:r>
              <a:rPr lang="en-IE" dirty="0" smtClean="0">
                <a:solidFill>
                  <a:srgbClr val="FF0000"/>
                </a:solidFill>
              </a:rPr>
              <a:t> </a:t>
            </a:r>
            <a:r>
              <a:rPr lang="en-IE" dirty="0" smtClean="0">
                <a:solidFill>
                  <a:srgbClr val="FF0000"/>
                </a:solidFill>
              </a:rPr>
              <a:t>‘sexual and </a:t>
            </a:r>
            <a:r>
              <a:rPr lang="en-IE" dirty="0" smtClean="0">
                <a:solidFill>
                  <a:srgbClr val="FF0000"/>
                </a:solidFill>
              </a:rPr>
              <a:t>reproductive health and </a:t>
            </a:r>
            <a:r>
              <a:rPr lang="en-IE" dirty="0" smtClean="0">
                <a:solidFill>
                  <a:srgbClr val="FF0000"/>
                </a:solidFill>
              </a:rPr>
              <a:t>rights’.</a:t>
            </a:r>
          </a:p>
          <a:p>
            <a:r>
              <a:rPr lang="en-IE" dirty="0" smtClean="0">
                <a:solidFill>
                  <a:srgbClr val="FF0000"/>
                </a:solidFill>
              </a:rPr>
              <a:t>3</a:t>
            </a:r>
            <a:r>
              <a:rPr lang="en-IE" dirty="0" smtClean="0">
                <a:solidFill>
                  <a:srgbClr val="FF0000"/>
                </a:solidFill>
              </a:rPr>
              <a:t>. Introduce </a:t>
            </a:r>
            <a:r>
              <a:rPr lang="en-IE" dirty="0" smtClean="0">
                <a:solidFill>
                  <a:srgbClr val="FF0000"/>
                </a:solidFill>
              </a:rPr>
              <a:t>their agenda through regional institutions and Courts. EU, AU. ECtHR etc.</a:t>
            </a:r>
            <a:endParaRPr lang="en-US" dirty="0">
              <a:solidFill>
                <a:srgbClr val="FF0000"/>
              </a:solidFill>
            </a:endParaRPr>
          </a:p>
        </p:txBody>
      </p:sp>
    </p:spTree>
    <p:extLst>
      <p:ext uri="{BB962C8B-B14F-4D97-AF65-F5344CB8AC3E}">
        <p14:creationId xmlns:p14="http://schemas.microsoft.com/office/powerpoint/2010/main" val="2133153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lumMod val="75000"/>
                    <a:lumOff val="25000"/>
                  </a:schemeClr>
                </a:solidFill>
              </a:rPr>
              <a:t>2030 Agenda and Sustainable Development Goals (SDG’s) </a:t>
            </a:r>
            <a:endParaRPr lang="en-US" dirty="0">
              <a:solidFill>
                <a:schemeClr val="accent2">
                  <a:lumMod val="75000"/>
                  <a:lumOff val="25000"/>
                </a:schemeClr>
              </a:solidFill>
            </a:endParaRPr>
          </a:p>
        </p:txBody>
      </p:sp>
      <p:sp>
        <p:nvSpPr>
          <p:cNvPr id="3" name="Content Placeholder 2"/>
          <p:cNvSpPr>
            <a:spLocks noGrp="1"/>
          </p:cNvSpPr>
          <p:nvPr>
            <p:ph idx="1"/>
          </p:nvPr>
        </p:nvSpPr>
        <p:spPr/>
        <p:txBody>
          <a:bodyPr>
            <a:normAutofit fontScale="62500" lnSpcReduction="20000"/>
          </a:bodyPr>
          <a:lstStyle/>
          <a:p>
            <a:r>
              <a:rPr lang="en-US" dirty="0"/>
              <a:t>T</a:t>
            </a:r>
            <a:r>
              <a:rPr lang="en-US" dirty="0" smtClean="0"/>
              <a:t>he </a:t>
            </a:r>
            <a:r>
              <a:rPr lang="en-US" dirty="0"/>
              <a:t>2030 agenda incorporating the Sustainable Development Goals (SDG’s) program was finalized in 2015</a:t>
            </a:r>
            <a:r>
              <a:rPr lang="en-US" dirty="0" smtClean="0"/>
              <a:t>. </a:t>
            </a:r>
          </a:p>
          <a:p>
            <a:endParaRPr lang="en-US" dirty="0" smtClean="0"/>
          </a:p>
          <a:p>
            <a:r>
              <a:rPr lang="en-US" dirty="0" smtClean="0"/>
              <a:t>Goal 3.7 and 5.6 are both being used to promote and liberalize abortion</a:t>
            </a:r>
          </a:p>
          <a:p>
            <a:endParaRPr lang="en-US" dirty="0"/>
          </a:p>
          <a:p>
            <a:r>
              <a:rPr lang="en-IE" dirty="0"/>
              <a:t>Goal 3.7 by 2030 ensure </a:t>
            </a:r>
            <a:r>
              <a:rPr lang="en-IE" dirty="0">
                <a:solidFill>
                  <a:srgbClr val="FF0000"/>
                </a:solidFill>
              </a:rPr>
              <a:t>universal access to sexual and reproductive health care services</a:t>
            </a:r>
            <a:r>
              <a:rPr lang="en-IE" b="1" dirty="0"/>
              <a:t>,</a:t>
            </a:r>
            <a:r>
              <a:rPr lang="en-IE" dirty="0"/>
              <a:t> including for family planning, information and </a:t>
            </a:r>
            <a:r>
              <a:rPr lang="en-IE" dirty="0">
                <a:solidFill>
                  <a:srgbClr val="FF0000"/>
                </a:solidFill>
              </a:rPr>
              <a:t>education</a:t>
            </a:r>
            <a:r>
              <a:rPr lang="en-IE" dirty="0"/>
              <a:t>, and the </a:t>
            </a:r>
            <a:r>
              <a:rPr lang="en-IE" dirty="0">
                <a:solidFill>
                  <a:srgbClr val="FF0000"/>
                </a:solidFill>
              </a:rPr>
              <a:t>integration of reproductive health into national strategies</a:t>
            </a:r>
            <a:r>
              <a:rPr lang="en-IE" b="1" dirty="0">
                <a:solidFill>
                  <a:srgbClr val="FC0082"/>
                </a:solidFill>
              </a:rPr>
              <a:t> </a:t>
            </a:r>
            <a:r>
              <a:rPr lang="en-IE" dirty="0"/>
              <a:t>and programmes.</a:t>
            </a:r>
          </a:p>
          <a:p>
            <a:pPr marL="0" indent="0">
              <a:buNone/>
            </a:pPr>
            <a:r>
              <a:rPr lang="en-IE" dirty="0"/>
              <a:t> </a:t>
            </a:r>
          </a:p>
          <a:p>
            <a:r>
              <a:rPr lang="en-IE" dirty="0"/>
              <a:t>Goal 5.6 ensure </a:t>
            </a:r>
            <a:r>
              <a:rPr lang="en-IE" dirty="0">
                <a:solidFill>
                  <a:srgbClr val="FF0000"/>
                </a:solidFill>
              </a:rPr>
              <a:t>universal access to sexual and reproductive health and reproductive rights as agreed in accordance with the Programme of Action of the ICPD and the Beijing Platform for Action</a:t>
            </a:r>
            <a:r>
              <a:rPr lang="en-IE" b="1" dirty="0">
                <a:solidFill>
                  <a:srgbClr val="FC0082"/>
                </a:solidFill>
              </a:rPr>
              <a:t> </a:t>
            </a:r>
            <a:r>
              <a:rPr lang="en-IE" dirty="0"/>
              <a:t>and the outcome documents of their review conferences</a:t>
            </a:r>
            <a:r>
              <a:rPr lang="en-IE" b="1" dirty="0"/>
              <a:t>.</a:t>
            </a:r>
            <a:endParaRPr lang="en-IE" dirty="0"/>
          </a:p>
          <a:p>
            <a:endParaRPr lang="en-US" dirty="0"/>
          </a:p>
          <a:p>
            <a:endParaRPr lang="en-US" dirty="0"/>
          </a:p>
          <a:p>
            <a:endParaRPr lang="en-US" dirty="0"/>
          </a:p>
        </p:txBody>
      </p:sp>
    </p:spTree>
    <p:extLst>
      <p:ext uri="{BB962C8B-B14F-4D97-AF65-F5344CB8AC3E}">
        <p14:creationId xmlns:p14="http://schemas.microsoft.com/office/powerpoint/2010/main" val="64631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476672"/>
            <a:ext cx="6624736" cy="5832648"/>
          </a:xfrm>
          <a:prstGeom prst="rect">
            <a:avLst/>
          </a:prstGeom>
        </p:spPr>
      </p:pic>
    </p:spTree>
    <p:extLst>
      <p:ext uri="{BB962C8B-B14F-4D97-AF65-F5344CB8AC3E}">
        <p14:creationId xmlns:p14="http://schemas.microsoft.com/office/powerpoint/2010/main" val="256790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lumMod val="75000"/>
                    <a:lumOff val="25000"/>
                  </a:schemeClr>
                </a:solidFill>
              </a:rPr>
              <a:t>World Health Organization WHO</a:t>
            </a:r>
            <a:endParaRPr lang="en-US" dirty="0">
              <a:solidFill>
                <a:schemeClr val="accent2">
                  <a:lumMod val="75000"/>
                  <a:lumOff val="25000"/>
                </a:schemeClr>
              </a:solidFill>
            </a:endParaRPr>
          </a:p>
        </p:txBody>
      </p:sp>
      <p:sp>
        <p:nvSpPr>
          <p:cNvPr id="3" name="Content Placeholder 2"/>
          <p:cNvSpPr>
            <a:spLocks noGrp="1"/>
          </p:cNvSpPr>
          <p:nvPr>
            <p:ph idx="1"/>
          </p:nvPr>
        </p:nvSpPr>
        <p:spPr/>
        <p:txBody>
          <a:bodyPr>
            <a:normAutofit fontScale="92500" lnSpcReduction="20000"/>
          </a:bodyPr>
          <a:lstStyle/>
          <a:p>
            <a:r>
              <a:rPr lang="en-IE" dirty="0" smtClean="0">
                <a:solidFill>
                  <a:srgbClr val="FF0000"/>
                </a:solidFill>
              </a:rPr>
              <a:t>The World Health Organisation have fully embraced the 2030 agenda </a:t>
            </a:r>
          </a:p>
          <a:p>
            <a:r>
              <a:rPr lang="en-IE" dirty="0" smtClean="0"/>
              <a:t>This was agreed at a WHO annual conference </a:t>
            </a:r>
            <a:r>
              <a:rPr lang="en-IE" dirty="0" smtClean="0">
                <a:solidFill>
                  <a:srgbClr val="FF0000"/>
                </a:solidFill>
              </a:rPr>
              <a:t>the </a:t>
            </a:r>
            <a:r>
              <a:rPr lang="en-IE" dirty="0">
                <a:solidFill>
                  <a:srgbClr val="FF0000"/>
                </a:solidFill>
              </a:rPr>
              <a:t>World Health </a:t>
            </a:r>
            <a:r>
              <a:rPr lang="en-IE" dirty="0" smtClean="0">
                <a:solidFill>
                  <a:srgbClr val="FF0000"/>
                </a:solidFill>
              </a:rPr>
              <a:t>Assembly (WHA)</a:t>
            </a:r>
            <a:r>
              <a:rPr lang="en-IE" b="1" dirty="0" smtClean="0">
                <a:solidFill>
                  <a:srgbClr val="FF0000"/>
                </a:solidFill>
              </a:rPr>
              <a:t> </a:t>
            </a:r>
            <a:r>
              <a:rPr lang="en-IE" dirty="0" smtClean="0"/>
              <a:t>at </a:t>
            </a:r>
            <a:r>
              <a:rPr lang="en-IE" dirty="0"/>
              <a:t>UN headquarters in </a:t>
            </a:r>
            <a:r>
              <a:rPr lang="en-IE" dirty="0" smtClean="0"/>
              <a:t>Geneva. </a:t>
            </a:r>
            <a:endParaRPr lang="en-IE" b="1" dirty="0"/>
          </a:p>
          <a:p>
            <a:r>
              <a:rPr lang="en-IE" dirty="0" smtClean="0"/>
              <a:t>The </a:t>
            </a:r>
            <a:r>
              <a:rPr lang="en-IE" dirty="0"/>
              <a:t>71st World Health Assembly </a:t>
            </a:r>
            <a:r>
              <a:rPr lang="en-IE" dirty="0" smtClean="0"/>
              <a:t>in 2018 adopted afive</a:t>
            </a:r>
            <a:r>
              <a:rPr lang="en-IE" dirty="0"/>
              <a:t>-year strategic plan to advance all health-related targets under the SDGs, especially under SDG 3 on good health and wellbeing, including sexual and reproductive health (SDG target 3.7)</a:t>
            </a:r>
          </a:p>
          <a:p>
            <a:endParaRPr lang="en-IE" dirty="0" smtClean="0"/>
          </a:p>
        </p:txBody>
      </p:sp>
    </p:spTree>
    <p:extLst>
      <p:ext uri="{BB962C8B-B14F-4D97-AF65-F5344CB8AC3E}">
        <p14:creationId xmlns:p14="http://schemas.microsoft.com/office/powerpoint/2010/main" val="754912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4424" y="836712"/>
            <a:ext cx="3300984" cy="5256584"/>
          </a:xfrm>
        </p:spPr>
        <p:txBody>
          <a:bodyPr>
            <a:normAutofit fontScale="90000"/>
          </a:bodyPr>
          <a:lstStyle/>
          <a:p>
            <a:r>
              <a:rPr lang="en-US" dirty="0">
                <a:solidFill>
                  <a:srgbClr val="FF0000"/>
                </a:solidFill>
              </a:rPr>
              <a:t>32. Key </a:t>
            </a:r>
            <a:r>
              <a:rPr lang="en-US" dirty="0" smtClean="0">
                <a:solidFill>
                  <a:srgbClr val="FF0000"/>
                </a:solidFill>
              </a:rPr>
              <a:t>actions</a:t>
            </a:r>
            <a:r>
              <a:rPr lang="en-US" dirty="0" smtClean="0"/>
              <a:t/>
            </a:r>
            <a:br>
              <a:rPr lang="en-US" dirty="0" smtClean="0"/>
            </a:br>
            <a:r>
              <a:rPr lang="en-US" dirty="0"/>
              <a:t>(a)  enabling women to avoid unintended pregnancies; </a:t>
            </a:r>
            <a:r>
              <a:rPr lang="en-US" dirty="0" smtClean="0"/>
              <a:t/>
            </a:r>
            <a:br>
              <a:rPr lang="en-US" dirty="0" smtClean="0"/>
            </a:br>
            <a:r>
              <a:rPr lang="en-US" dirty="0" smtClean="0"/>
              <a:t>(</a:t>
            </a:r>
            <a:r>
              <a:rPr lang="en-US" dirty="0"/>
              <a:t>c)  </a:t>
            </a:r>
            <a:r>
              <a:rPr lang="en-US" dirty="0">
                <a:solidFill>
                  <a:srgbClr val="FF0000"/>
                </a:solidFill>
              </a:rPr>
              <a:t>facilitating access to abortion according to the best clinical </a:t>
            </a:r>
            <a:r>
              <a:rPr lang="en-US" dirty="0" smtClean="0">
                <a:solidFill>
                  <a:srgbClr val="FF0000"/>
                </a:solidFill>
              </a:rPr>
              <a:t>practice</a:t>
            </a:r>
            <a:r>
              <a:rPr lang="en-US" i="1" dirty="0">
                <a:solidFill>
                  <a:srgbClr val="FF0000"/>
                </a:solidFill>
              </a:rPr>
              <a:t> </a:t>
            </a:r>
            <a:r>
              <a:rPr lang="en-US" i="1" dirty="0" smtClean="0"/>
              <a:t>(</a:t>
            </a:r>
            <a:r>
              <a:rPr lang="mr-IN" i="1" dirty="0" smtClean="0"/>
              <a:t>…</a:t>
            </a:r>
            <a:r>
              <a:rPr lang="en-US" i="1" dirty="0" smtClean="0"/>
              <a:t>..) </a:t>
            </a:r>
            <a:r>
              <a:rPr lang="en-US" dirty="0"/>
              <a:t>and providing quality post-abortion care; </a:t>
            </a:r>
            <a:br>
              <a:rPr lang="en-US" dirty="0"/>
            </a:br>
            <a:endParaRPr lang="en-US" dirty="0"/>
          </a:p>
        </p:txBody>
      </p:sp>
      <p:pic>
        <p:nvPicPr>
          <p:cNvPr id="5" name="Picture Placeholder 4" descr="Untitled.png"/>
          <p:cNvPicPr>
            <a:picLocks noGrp="1" noChangeAspect="1"/>
          </p:cNvPicPr>
          <p:nvPr>
            <p:ph type="pic" idx="1"/>
          </p:nvPr>
        </p:nvPicPr>
        <p:blipFill>
          <a:blip r:embed="rId2">
            <a:extLst>
              <a:ext uri="{28A0092B-C50C-407E-A947-70E740481C1C}">
                <a14:useLocalDpi xmlns:a14="http://schemas.microsoft.com/office/drawing/2010/main" val="0"/>
              </a:ext>
            </a:extLst>
          </a:blip>
          <a:srcRect l="8592" r="8592"/>
          <a:stretch>
            <a:fillRect/>
          </a:stretch>
        </p:blipFill>
        <p:spPr>
          <a:xfrm>
            <a:off x="1043608" y="692696"/>
            <a:ext cx="3384376" cy="5468112"/>
          </a:xfrm>
        </p:spPr>
      </p:pic>
      <p:sp>
        <p:nvSpPr>
          <p:cNvPr id="4" name="Text Placeholder 3"/>
          <p:cNvSpPr>
            <a:spLocks noGrp="1"/>
          </p:cNvSpPr>
          <p:nvPr>
            <p:ph type="body" sz="half" idx="2"/>
          </p:nvPr>
        </p:nvSpPr>
        <p:spPr>
          <a:xfrm flipV="1">
            <a:off x="4734630" y="5652649"/>
            <a:ext cx="3300573"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830858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17160"/>
          </a:xfrm>
        </p:spPr>
        <p:txBody>
          <a:bodyPr/>
          <a:lstStyle/>
          <a:p>
            <a:r>
              <a:rPr lang="en-US" dirty="0" smtClean="0">
                <a:solidFill>
                  <a:srgbClr val="FF0000"/>
                </a:solidFill>
              </a:rPr>
              <a:t>Ireland</a:t>
            </a:r>
            <a:endParaRPr lang="en-US" dirty="0">
              <a:solidFill>
                <a:srgbClr val="FF0000"/>
              </a:solidFill>
            </a:endParaRPr>
          </a:p>
        </p:txBody>
      </p:sp>
      <p:sp>
        <p:nvSpPr>
          <p:cNvPr id="3" name="Content Placeholder 2"/>
          <p:cNvSpPr>
            <a:spLocks noGrp="1"/>
          </p:cNvSpPr>
          <p:nvPr>
            <p:ph idx="1"/>
          </p:nvPr>
        </p:nvSpPr>
        <p:spPr>
          <a:xfrm>
            <a:off x="1043492" y="1844824"/>
            <a:ext cx="6777317" cy="3987805"/>
          </a:xfrm>
        </p:spPr>
        <p:txBody>
          <a:bodyPr>
            <a:normAutofit lnSpcReduction="10000"/>
          </a:bodyPr>
          <a:lstStyle/>
          <a:p>
            <a:pPr marL="68580" indent="0">
              <a:buNone/>
            </a:pPr>
            <a:r>
              <a:rPr lang="en-IE" dirty="0" smtClean="0"/>
              <a:t>Ireland stood out as being pro-life and </a:t>
            </a:r>
            <a:r>
              <a:rPr lang="en-IE" dirty="0" smtClean="0"/>
              <a:t>was a </a:t>
            </a:r>
            <a:r>
              <a:rPr lang="en-IE" dirty="0"/>
              <a:t>target </a:t>
            </a:r>
            <a:r>
              <a:rPr lang="en-IE" dirty="0" smtClean="0"/>
              <a:t>for the pro-abortion forces, </a:t>
            </a:r>
          </a:p>
          <a:p>
            <a:pPr marL="68580" indent="0">
              <a:buNone/>
            </a:pPr>
            <a:r>
              <a:rPr lang="en-IE" dirty="0" smtClean="0"/>
              <a:t>maternal </a:t>
            </a:r>
            <a:r>
              <a:rPr lang="en-IE" dirty="0"/>
              <a:t>mortality was lowest in the world </a:t>
            </a:r>
            <a:r>
              <a:rPr lang="en-IE" dirty="0" smtClean="0"/>
              <a:t>contradicting </a:t>
            </a:r>
            <a:r>
              <a:rPr lang="en-IE" dirty="0"/>
              <a:t>the  pro-abortion argument that it was essential for women’s health. </a:t>
            </a:r>
            <a:endParaRPr lang="en-IE" dirty="0" smtClean="0"/>
          </a:p>
          <a:p>
            <a:pPr marL="68580" indent="0">
              <a:buNone/>
            </a:pPr>
            <a:r>
              <a:rPr lang="en-IE" dirty="0" smtClean="0"/>
              <a:t>Ireland was constantly  under a</a:t>
            </a:r>
            <a:r>
              <a:rPr lang="en-IE" dirty="0" smtClean="0"/>
              <a:t>ttack </a:t>
            </a:r>
            <a:r>
              <a:rPr lang="en-IE" dirty="0" smtClean="0"/>
              <a:t>from pro-abortion organisations such as planned parenthood (IPPF), The Centre for Reproductive Rights (CRR), </a:t>
            </a:r>
            <a:r>
              <a:rPr lang="en-IE" dirty="0" smtClean="0"/>
              <a:t>and both national and International </a:t>
            </a:r>
            <a:r>
              <a:rPr lang="en-IE" dirty="0" smtClean="0"/>
              <a:t>NGO’s such as Amnesty International. </a:t>
            </a:r>
            <a:endParaRPr lang="en-IE" dirty="0"/>
          </a:p>
          <a:p>
            <a:pPr marL="68580" indent="0">
              <a:buNone/>
            </a:pPr>
            <a:endParaRPr lang="en-IE" dirty="0"/>
          </a:p>
          <a:p>
            <a:endParaRPr lang="en-US" dirty="0"/>
          </a:p>
        </p:txBody>
      </p:sp>
    </p:spTree>
    <p:extLst>
      <p:ext uri="{BB962C8B-B14F-4D97-AF65-F5344CB8AC3E}">
        <p14:creationId xmlns:p14="http://schemas.microsoft.com/office/powerpoint/2010/main" val="227833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OUTLINE</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IE" dirty="0"/>
              <a:t>D</a:t>
            </a:r>
            <a:r>
              <a:rPr lang="en-IE" dirty="0" smtClean="0"/>
              <a:t>ecisions of internnational institutions such as the UN, the EU the WHO and International human rights courts all have a a bearing on our health systems.</a:t>
            </a:r>
          </a:p>
          <a:p>
            <a:r>
              <a:rPr lang="en-IE" dirty="0" smtClean="0"/>
              <a:t>I</a:t>
            </a:r>
            <a:r>
              <a:rPr lang="en-IE" dirty="0" smtClean="0"/>
              <a:t> </a:t>
            </a:r>
            <a:r>
              <a:rPr lang="en-IE" dirty="0"/>
              <a:t>briefly consider early UN documents, the subsequent change in direction of UN bodies in adopting anti life </a:t>
            </a:r>
            <a:r>
              <a:rPr lang="en-IE" dirty="0" smtClean="0"/>
              <a:t>policies. </a:t>
            </a:r>
            <a:endParaRPr lang="en-IE" dirty="0" smtClean="0"/>
          </a:p>
          <a:p>
            <a:r>
              <a:rPr lang="en-IE" dirty="0" smtClean="0"/>
              <a:t>I </a:t>
            </a:r>
            <a:r>
              <a:rPr lang="en-IE" dirty="0"/>
              <a:t>then consider the historic pro-life philosophy of the Irish Nation based on Catholic moral teaching, the change in direction brought about by moral relativism, and the embrace of cultural </a:t>
            </a:r>
            <a:r>
              <a:rPr lang="en-IE" dirty="0" smtClean="0"/>
              <a:t>Marxism. </a:t>
            </a:r>
            <a:endParaRPr lang="en-IE" dirty="0"/>
          </a:p>
          <a:p>
            <a:endParaRPr lang="en-US" dirty="0"/>
          </a:p>
        </p:txBody>
      </p:sp>
    </p:spTree>
    <p:extLst>
      <p:ext uri="{BB962C8B-B14F-4D97-AF65-F5344CB8AC3E}">
        <p14:creationId xmlns:p14="http://schemas.microsoft.com/office/powerpoint/2010/main" val="796085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Ireland Current Position</a:t>
            </a:r>
            <a:endParaRPr lang="en-US" dirty="0">
              <a:solidFill>
                <a:srgbClr val="FF0000"/>
              </a:solidFill>
            </a:endParaRPr>
          </a:p>
        </p:txBody>
      </p:sp>
      <p:sp>
        <p:nvSpPr>
          <p:cNvPr id="3" name="Content Placeholder 2"/>
          <p:cNvSpPr>
            <a:spLocks noGrp="1"/>
          </p:cNvSpPr>
          <p:nvPr>
            <p:ph idx="1"/>
          </p:nvPr>
        </p:nvSpPr>
        <p:spPr/>
        <p:txBody>
          <a:bodyPr>
            <a:normAutofit fontScale="92500"/>
          </a:bodyPr>
          <a:lstStyle/>
          <a:p>
            <a:r>
              <a:rPr lang="en-US" dirty="0" smtClean="0"/>
              <a:t>Abortion </a:t>
            </a:r>
            <a:r>
              <a:rPr lang="en-US" dirty="0" smtClean="0"/>
              <a:t>now available virtually </a:t>
            </a:r>
            <a:r>
              <a:rPr lang="en-US" dirty="0" smtClean="0"/>
              <a:t>on demand</a:t>
            </a:r>
          </a:p>
          <a:p>
            <a:r>
              <a:rPr lang="en-IE" dirty="0" smtClean="0"/>
              <a:t>Abortion legal </a:t>
            </a:r>
            <a:r>
              <a:rPr lang="en-IE" dirty="0"/>
              <a:t>in the first 12 weeks of pregnancy for any reason. </a:t>
            </a:r>
            <a:endParaRPr lang="en-IE" dirty="0" smtClean="0"/>
          </a:p>
          <a:p>
            <a:r>
              <a:rPr lang="en-IE" dirty="0" smtClean="0"/>
              <a:t>After </a:t>
            </a:r>
            <a:r>
              <a:rPr lang="en-IE" dirty="0"/>
              <a:t>12 weeks </a:t>
            </a:r>
            <a:r>
              <a:rPr lang="en-IE" dirty="0" smtClean="0"/>
              <a:t>abortion </a:t>
            </a:r>
            <a:r>
              <a:rPr lang="en-IE" dirty="0"/>
              <a:t>up to viability if there is a risk to the life, or health </a:t>
            </a:r>
            <a:r>
              <a:rPr lang="en-IE" dirty="0" smtClean="0"/>
              <a:t>of a woman </a:t>
            </a:r>
            <a:r>
              <a:rPr lang="en-IE" dirty="0"/>
              <a:t>and up to birth  in emergency cases.  </a:t>
            </a:r>
            <a:endParaRPr lang="en-IE" dirty="0" smtClean="0"/>
          </a:p>
          <a:p>
            <a:r>
              <a:rPr lang="en-IE" dirty="0" smtClean="0"/>
              <a:t>Abortion </a:t>
            </a:r>
            <a:r>
              <a:rPr lang="en-IE" dirty="0"/>
              <a:t>is also legal up until birth if the baby has a condition likely to lead to its death within the first 28 days of its </a:t>
            </a:r>
            <a:r>
              <a:rPr lang="en-IE" dirty="0" smtClean="0"/>
              <a:t>life after birth.</a:t>
            </a:r>
            <a:endParaRPr lang="en-IE" dirty="0"/>
          </a:p>
          <a:p>
            <a:endParaRPr lang="en-US" dirty="0"/>
          </a:p>
        </p:txBody>
      </p:sp>
    </p:spTree>
    <p:extLst>
      <p:ext uri="{BB962C8B-B14F-4D97-AF65-F5344CB8AC3E}">
        <p14:creationId xmlns:p14="http://schemas.microsoft.com/office/powerpoint/2010/main" val="1503226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Ireland</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IE" dirty="0"/>
              <a:t>Conscientious objection of medical personel under attack.</a:t>
            </a:r>
          </a:p>
          <a:p>
            <a:r>
              <a:rPr lang="en-IE" dirty="0" smtClean="0"/>
              <a:t>A recent ad </a:t>
            </a:r>
            <a:r>
              <a:rPr lang="en-IE" dirty="0"/>
              <a:t>for </a:t>
            </a:r>
            <a:r>
              <a:rPr lang="en-IE" dirty="0" smtClean="0"/>
              <a:t>staff in </a:t>
            </a:r>
            <a:r>
              <a:rPr lang="en-IE" dirty="0" smtClean="0"/>
              <a:t>a maternity hospital implied  </a:t>
            </a:r>
            <a:r>
              <a:rPr lang="en-IE" dirty="0"/>
              <a:t>that doctors need not apply if they are not pro-abortion</a:t>
            </a:r>
          </a:p>
          <a:p>
            <a:r>
              <a:rPr lang="en-IE" dirty="0"/>
              <a:t>There are </a:t>
            </a:r>
            <a:r>
              <a:rPr lang="en-IE" dirty="0" smtClean="0"/>
              <a:t>ongoing attempts </a:t>
            </a:r>
            <a:r>
              <a:rPr lang="en-IE" dirty="0"/>
              <a:t>to stop pro-life counselling, </a:t>
            </a:r>
            <a:r>
              <a:rPr lang="en-IE" dirty="0" smtClean="0"/>
              <a:t>and </a:t>
            </a:r>
            <a:r>
              <a:rPr lang="en-IE" dirty="0"/>
              <a:t>free assembly</a:t>
            </a:r>
          </a:p>
          <a:p>
            <a:r>
              <a:rPr lang="en-IE" dirty="0"/>
              <a:t>Thre </a:t>
            </a:r>
            <a:r>
              <a:rPr lang="en-IE" dirty="0" smtClean="0"/>
              <a:t>are </a:t>
            </a:r>
            <a:r>
              <a:rPr lang="en-IE" dirty="0"/>
              <a:t>attempts to minimise or ultimately remove catholic maternity health </a:t>
            </a:r>
            <a:r>
              <a:rPr lang="en-IE" dirty="0" smtClean="0"/>
              <a:t>care. </a:t>
            </a:r>
          </a:p>
          <a:p>
            <a:r>
              <a:rPr lang="en-IE" dirty="0" smtClean="0"/>
              <a:t>Abortion is paid for out of our taxes </a:t>
            </a:r>
            <a:endParaRPr lang="en-IE" dirty="0"/>
          </a:p>
          <a:p>
            <a:endParaRPr lang="en-US" dirty="0"/>
          </a:p>
        </p:txBody>
      </p:sp>
    </p:spTree>
    <p:extLst>
      <p:ext uri="{BB962C8B-B14F-4D97-AF65-F5344CB8AC3E}">
        <p14:creationId xmlns:p14="http://schemas.microsoft.com/office/powerpoint/2010/main" val="2401248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ttyimages-962746190-2560x1707-2.jpg"/>
          <p:cNvPicPr>
            <a:picLocks noGrp="1" noChangeAspect="1"/>
          </p:cNvPicPr>
          <p:nvPr>
            <p:ph idx="1"/>
          </p:nvPr>
        </p:nvPicPr>
        <p:blipFill>
          <a:blip r:embed="rId2" cstate="print">
            <a:extLst>
              <a:ext uri="{28A0092B-C50C-407E-A947-70E740481C1C}">
                <a14:useLocalDpi xmlns:a14="http://schemas.microsoft.com/office/drawing/2010/main" val="0"/>
              </a:ext>
            </a:extLst>
          </a:blip>
          <a:srcRect l="4092" r="4092"/>
          <a:stretch>
            <a:fillRect/>
          </a:stretch>
        </p:blipFill>
        <p:spPr>
          <a:xfrm>
            <a:off x="1042988" y="765175"/>
            <a:ext cx="6778625" cy="4922838"/>
          </a:xfrm>
        </p:spPr>
      </p:pic>
    </p:spTree>
    <p:extLst>
      <p:ext uri="{BB962C8B-B14F-4D97-AF65-F5344CB8AC3E}">
        <p14:creationId xmlns:p14="http://schemas.microsoft.com/office/powerpoint/2010/main" val="3586038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Ireland</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IE" dirty="0"/>
              <a:t>W</a:t>
            </a:r>
            <a:r>
              <a:rPr lang="en-IE" dirty="0" smtClean="0"/>
              <a:t>hen </a:t>
            </a:r>
            <a:r>
              <a:rPr lang="en-IE" dirty="0"/>
              <a:t>our 8th amendment was inserted into the Irish Constitution one of the two major political parties was pro-life.</a:t>
            </a:r>
          </a:p>
          <a:p>
            <a:r>
              <a:rPr lang="en-IE" dirty="0"/>
              <a:t>The media was not </a:t>
            </a:r>
            <a:r>
              <a:rPr lang="en-IE" dirty="0" smtClean="0"/>
              <a:t>as openly </a:t>
            </a:r>
            <a:r>
              <a:rPr lang="en-IE" dirty="0"/>
              <a:t>biased as they are now</a:t>
            </a:r>
          </a:p>
          <a:p>
            <a:r>
              <a:rPr lang="en-IE" dirty="0"/>
              <a:t>The Catholic faith was much stronger before the well reported Church scandals </a:t>
            </a:r>
          </a:p>
          <a:p>
            <a:r>
              <a:rPr lang="en-IE" dirty="0"/>
              <a:t>Adults had good moral formation.</a:t>
            </a:r>
          </a:p>
          <a:p>
            <a:r>
              <a:rPr lang="en-IE" dirty="0"/>
              <a:t>Prayer was very visibly part of the campaign at the time.</a:t>
            </a:r>
          </a:p>
          <a:p>
            <a:endParaRPr lang="en-US" dirty="0"/>
          </a:p>
        </p:txBody>
      </p:sp>
    </p:spTree>
    <p:extLst>
      <p:ext uri="{BB962C8B-B14F-4D97-AF65-F5344CB8AC3E}">
        <p14:creationId xmlns:p14="http://schemas.microsoft.com/office/powerpoint/2010/main" val="2924229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Ireland</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IE" dirty="0"/>
              <a:t>Catholic education in all schools prior to 1960 was traditional  and strong</a:t>
            </a:r>
            <a:r>
              <a:rPr lang="en-IE" dirty="0" smtClean="0"/>
              <a:t>.</a:t>
            </a:r>
          </a:p>
          <a:p>
            <a:r>
              <a:rPr lang="en-IE" dirty="0" smtClean="0"/>
              <a:t> </a:t>
            </a:r>
            <a:r>
              <a:rPr lang="en-IE" dirty="0"/>
              <a:t>Following Vatican 2 </a:t>
            </a:r>
            <a:r>
              <a:rPr lang="en-IE" dirty="0" smtClean="0"/>
              <a:t> most catechetical programmes were revised and many were based </a:t>
            </a:r>
            <a:r>
              <a:rPr lang="en-IE" dirty="0"/>
              <a:t>on humanistic psychology. </a:t>
            </a:r>
            <a:endParaRPr lang="en-IE" dirty="0" smtClean="0"/>
          </a:p>
          <a:p>
            <a:r>
              <a:rPr lang="en-IE" dirty="0" smtClean="0"/>
              <a:t>Young Irish Catholics since then were </a:t>
            </a:r>
            <a:r>
              <a:rPr lang="en-IE" dirty="0"/>
              <a:t>poorly formed in their faith </a:t>
            </a:r>
            <a:endParaRPr lang="en-IE" dirty="0" smtClean="0"/>
          </a:p>
          <a:p>
            <a:r>
              <a:rPr lang="en-IE" dirty="0" smtClean="0"/>
              <a:t>significant </a:t>
            </a:r>
            <a:r>
              <a:rPr lang="en-IE" dirty="0"/>
              <a:t>absence of Catholic moral </a:t>
            </a:r>
            <a:r>
              <a:rPr lang="en-IE" dirty="0" smtClean="0"/>
              <a:t>teaching</a:t>
            </a:r>
            <a:endParaRPr lang="en-IE" dirty="0"/>
          </a:p>
          <a:p>
            <a:endParaRPr lang="en-US" dirty="0"/>
          </a:p>
        </p:txBody>
      </p:sp>
    </p:spTree>
    <p:extLst>
      <p:ext uri="{BB962C8B-B14F-4D97-AF65-F5344CB8AC3E}">
        <p14:creationId xmlns:p14="http://schemas.microsoft.com/office/powerpoint/2010/main" val="878356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17160"/>
          </a:xfrm>
        </p:spPr>
        <p:txBody>
          <a:bodyPr/>
          <a:lstStyle/>
          <a:p>
            <a:r>
              <a:rPr lang="en-US" dirty="0" smtClean="0">
                <a:solidFill>
                  <a:srgbClr val="FF0000"/>
                </a:solidFill>
              </a:rPr>
              <a:t>2018 Referendum</a:t>
            </a:r>
            <a:endParaRPr lang="en-US" dirty="0">
              <a:solidFill>
                <a:srgbClr val="FF0000"/>
              </a:solidFill>
            </a:endParaRPr>
          </a:p>
        </p:txBody>
      </p:sp>
      <p:sp>
        <p:nvSpPr>
          <p:cNvPr id="3" name="Content Placeholder 2"/>
          <p:cNvSpPr>
            <a:spLocks noGrp="1"/>
          </p:cNvSpPr>
          <p:nvPr>
            <p:ph idx="1"/>
          </p:nvPr>
        </p:nvSpPr>
        <p:spPr>
          <a:xfrm>
            <a:off x="1043608" y="2060848"/>
            <a:ext cx="6777317" cy="3888432"/>
          </a:xfrm>
        </p:spPr>
        <p:txBody>
          <a:bodyPr>
            <a:normAutofit fontScale="70000" lnSpcReduction="20000"/>
          </a:bodyPr>
          <a:lstStyle/>
          <a:p>
            <a:r>
              <a:rPr lang="en-IE" dirty="0" smtClean="0"/>
              <a:t>In </a:t>
            </a:r>
            <a:r>
              <a:rPr lang="en-IE" dirty="0"/>
              <a:t>2018  no political party supported the pro-life viewpoint  and pre-election promises  not to change Ireland’s pro-life Constitution were abandoned once the Government was elected.</a:t>
            </a:r>
          </a:p>
          <a:p>
            <a:r>
              <a:rPr lang="en-IE" dirty="0"/>
              <a:t>Print and broadcasting media was not simply hostile to the Catholic and pro-lfe viewpoint but actively campaigned against it</a:t>
            </a:r>
            <a:r>
              <a:rPr lang="en-IE" dirty="0" smtClean="0"/>
              <a:t>.</a:t>
            </a:r>
            <a:endParaRPr lang="en-IE" dirty="0"/>
          </a:p>
          <a:p>
            <a:r>
              <a:rPr lang="en-IE" dirty="0"/>
              <a:t>The scandals in the Church had a significant effect and many turned </a:t>
            </a:r>
            <a:r>
              <a:rPr lang="en-IE" dirty="0" smtClean="0"/>
              <a:t>away.</a:t>
            </a:r>
            <a:endParaRPr lang="en-IE" dirty="0"/>
          </a:p>
          <a:p>
            <a:r>
              <a:rPr lang="en-IE" dirty="0"/>
              <a:t>International funding of pro-abortion NGO’s was  made available by George Soros and other international actors.</a:t>
            </a:r>
          </a:p>
          <a:p>
            <a:r>
              <a:rPr lang="en-IE" dirty="0"/>
              <a:t>The hostile media constantly attacked the Church and kept reminding votors of the scandals.</a:t>
            </a:r>
          </a:p>
          <a:p>
            <a:r>
              <a:rPr lang="en-IE" dirty="0"/>
              <a:t>Media misreporting of the death of Savita Halappanavar who died of sepsis at University Hospital Galway following a miscarriage.</a:t>
            </a:r>
          </a:p>
          <a:p>
            <a:endParaRPr lang="en-US" dirty="0"/>
          </a:p>
        </p:txBody>
      </p:sp>
    </p:spTree>
    <p:extLst>
      <p:ext uri="{BB962C8B-B14F-4D97-AF65-F5344CB8AC3E}">
        <p14:creationId xmlns:p14="http://schemas.microsoft.com/office/powerpoint/2010/main" val="3574904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01136"/>
          </a:xfrm>
        </p:spPr>
        <p:txBody>
          <a:bodyPr>
            <a:normAutofit fontScale="90000"/>
          </a:bodyPr>
          <a:lstStyle/>
          <a:p>
            <a:r>
              <a:rPr lang="en-US" dirty="0" smtClean="0">
                <a:solidFill>
                  <a:schemeClr val="accent2">
                    <a:lumMod val="75000"/>
                    <a:lumOff val="25000"/>
                  </a:schemeClr>
                </a:solidFill>
              </a:rPr>
              <a:t>Main Protagonists </a:t>
            </a:r>
            <a:endParaRPr lang="en-US" dirty="0">
              <a:solidFill>
                <a:schemeClr val="accent2">
                  <a:lumMod val="75000"/>
                  <a:lumOff val="25000"/>
                </a:schemeClr>
              </a:solidFill>
            </a:endParaRPr>
          </a:p>
        </p:txBody>
      </p:sp>
      <p:sp>
        <p:nvSpPr>
          <p:cNvPr id="3" name="Content Placeholder 2"/>
          <p:cNvSpPr>
            <a:spLocks noGrp="1"/>
          </p:cNvSpPr>
          <p:nvPr>
            <p:ph idx="1"/>
          </p:nvPr>
        </p:nvSpPr>
        <p:spPr>
          <a:xfrm>
            <a:off x="1043492" y="1772816"/>
            <a:ext cx="6777317" cy="4059813"/>
          </a:xfrm>
        </p:spPr>
        <p:txBody>
          <a:bodyPr>
            <a:normAutofit/>
          </a:bodyPr>
          <a:lstStyle/>
          <a:p>
            <a:r>
              <a:rPr lang="en-US" dirty="0">
                <a:solidFill>
                  <a:schemeClr val="tx2">
                    <a:lumMod val="60000"/>
                    <a:lumOff val="40000"/>
                  </a:schemeClr>
                </a:solidFill>
              </a:rPr>
              <a:t>The United Nations, regional parliaments and International </a:t>
            </a:r>
            <a:r>
              <a:rPr lang="en-US" dirty="0" smtClean="0">
                <a:solidFill>
                  <a:schemeClr val="tx2">
                    <a:lumMod val="60000"/>
                    <a:lumOff val="40000"/>
                  </a:schemeClr>
                </a:solidFill>
              </a:rPr>
              <a:t>Courts</a:t>
            </a:r>
          </a:p>
          <a:p>
            <a:r>
              <a:rPr lang="en-US" dirty="0" smtClean="0">
                <a:solidFill>
                  <a:schemeClr val="tx2">
                    <a:lumMod val="60000"/>
                    <a:lumOff val="40000"/>
                  </a:schemeClr>
                </a:solidFill>
              </a:rPr>
              <a:t>Large international financial institutions and corporations</a:t>
            </a:r>
          </a:p>
          <a:p>
            <a:r>
              <a:rPr lang="en-US" dirty="0" smtClean="0">
                <a:solidFill>
                  <a:schemeClr val="tx2">
                    <a:lumMod val="60000"/>
                    <a:lumOff val="40000"/>
                  </a:schemeClr>
                </a:solidFill>
              </a:rPr>
              <a:t>World Bank, International Monetary Fund, Gates Foundation, George Soros, Masonic Order</a:t>
            </a:r>
            <a:r>
              <a:rPr lang="en-US" dirty="0">
                <a:solidFill>
                  <a:schemeClr val="tx2">
                    <a:lumMod val="60000"/>
                    <a:lumOff val="40000"/>
                  </a:schemeClr>
                </a:solidFill>
              </a:rPr>
              <a:t>,</a:t>
            </a:r>
            <a:r>
              <a:rPr lang="en-US" dirty="0" smtClean="0">
                <a:solidFill>
                  <a:schemeClr val="tx2">
                    <a:lumMod val="60000"/>
                    <a:lumOff val="40000"/>
                  </a:schemeClr>
                </a:solidFill>
              </a:rPr>
              <a:t> International </a:t>
            </a:r>
            <a:r>
              <a:rPr lang="en-US" dirty="0">
                <a:solidFill>
                  <a:schemeClr val="tx2">
                    <a:lumMod val="60000"/>
                    <a:lumOff val="40000"/>
                  </a:schemeClr>
                </a:solidFill>
              </a:rPr>
              <a:t>Planned </a:t>
            </a:r>
            <a:r>
              <a:rPr lang="en-US" dirty="0" smtClean="0">
                <a:solidFill>
                  <a:schemeClr val="tx2">
                    <a:lumMod val="60000"/>
                    <a:lumOff val="40000"/>
                  </a:schemeClr>
                </a:solidFill>
              </a:rPr>
              <a:t>Parenthood, IPPF and its associated organizations, Amnesty International, The Centre for Reproductive Rights (CRR) </a:t>
            </a:r>
          </a:p>
          <a:p>
            <a:pPr>
              <a:buNone/>
            </a:pPr>
            <a:endParaRPr lang="en-US" dirty="0" smtClean="0">
              <a:solidFill>
                <a:schemeClr val="tx2">
                  <a:lumMod val="60000"/>
                  <a:lumOff val="40000"/>
                </a:schemeClr>
              </a:solidFill>
            </a:endParaRPr>
          </a:p>
          <a:p>
            <a:pPr>
              <a:buNone/>
            </a:pPr>
            <a:endParaRPr lang="en-US" dirty="0" smtClean="0">
              <a:solidFill>
                <a:schemeClr val="tx2">
                  <a:lumMod val="60000"/>
                  <a:lumOff val="40000"/>
                </a:schemeClr>
              </a:solidFill>
            </a:endParaRPr>
          </a:p>
          <a:p>
            <a:pPr>
              <a:buNone/>
            </a:pPr>
            <a:endParaRPr lang="en-US" dirty="0">
              <a:solidFill>
                <a:schemeClr val="accent1">
                  <a:lumMod val="60000"/>
                  <a:lumOff val="40000"/>
                </a:schemeClr>
              </a:solidFill>
            </a:endParaRPr>
          </a:p>
          <a:p>
            <a:endParaRPr lang="en-US" dirty="0">
              <a:solidFill>
                <a:schemeClr val="tx2">
                  <a:lumMod val="50000"/>
                  <a:lumOff val="50000"/>
                </a:schemeClr>
              </a:solidFill>
            </a:endParaRPr>
          </a:p>
        </p:txBody>
      </p:sp>
    </p:spTree>
    <p:extLst>
      <p:ext uri="{BB962C8B-B14F-4D97-AF65-F5344CB8AC3E}">
        <p14:creationId xmlns:p14="http://schemas.microsoft.com/office/powerpoint/2010/main" val="224324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Ireland</a:t>
            </a:r>
            <a:endParaRPr lang="en-US"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IE" dirty="0"/>
              <a:t>With one or two outstanding exceptions there was a significant lack of </a:t>
            </a:r>
            <a:r>
              <a:rPr lang="en-IE" dirty="0" smtClean="0"/>
              <a:t>intervention</a:t>
            </a:r>
            <a:r>
              <a:rPr lang="en-IE" dirty="0" smtClean="0"/>
              <a:t> </a:t>
            </a:r>
            <a:r>
              <a:rPr lang="en-IE" dirty="0"/>
              <a:t>from bishops and </a:t>
            </a:r>
            <a:r>
              <a:rPr lang="en-IE" dirty="0" smtClean="0"/>
              <a:t> virtually no Catholic </a:t>
            </a:r>
            <a:r>
              <a:rPr lang="en-IE" dirty="0"/>
              <a:t>moral teaching on the right to life. </a:t>
            </a:r>
          </a:p>
          <a:p>
            <a:r>
              <a:rPr lang="en-IE" dirty="0"/>
              <a:t>Catechesis in schools was sadly lacking over a prolonged period.</a:t>
            </a:r>
          </a:p>
          <a:p>
            <a:r>
              <a:rPr lang="en-IE" dirty="0"/>
              <a:t>Major pro-life groups insisted that prayer should not, visibly, be part of this campaign.</a:t>
            </a:r>
          </a:p>
          <a:p>
            <a:r>
              <a:rPr lang="en-IE" dirty="0"/>
              <a:t>A Survey of different age groups related to </a:t>
            </a:r>
            <a:r>
              <a:rPr lang="en-IE" dirty="0" smtClean="0"/>
              <a:t> the level </a:t>
            </a:r>
            <a:r>
              <a:rPr lang="en-IE" dirty="0"/>
              <a:t>of catechesis they received shows that young adults between 18 and 24 voted 84% in favour of abortionwhile adults over 65 voted 60% against it</a:t>
            </a:r>
          </a:p>
          <a:p>
            <a:endParaRPr lang="en-US" dirty="0"/>
          </a:p>
        </p:txBody>
      </p:sp>
    </p:spTree>
    <p:extLst>
      <p:ext uri="{BB962C8B-B14F-4D97-AF65-F5344CB8AC3E}">
        <p14:creationId xmlns:p14="http://schemas.microsoft.com/office/powerpoint/2010/main" val="84286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Hope for the Future in Ireland</a:t>
            </a:r>
            <a:endParaRPr lang="en-US"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err="1" smtClean="0"/>
              <a:t>Evangelisation</a:t>
            </a:r>
            <a:r>
              <a:rPr lang="en-US" dirty="0" smtClean="0"/>
              <a:t> is under way and it is by young Catholics </a:t>
            </a:r>
          </a:p>
          <a:p>
            <a:r>
              <a:rPr lang="en-US" dirty="0" smtClean="0"/>
              <a:t>Youth 2000 annual retreat draws around 1000 young people and there are many smaller regional retreats </a:t>
            </a:r>
          </a:p>
          <a:p>
            <a:r>
              <a:rPr lang="en-US" dirty="0" smtClean="0"/>
              <a:t>Eucharistic adoration</a:t>
            </a:r>
          </a:p>
          <a:p>
            <a:r>
              <a:rPr lang="en-US" dirty="0" smtClean="0"/>
              <a:t>Pure in Heart outreach to schools</a:t>
            </a:r>
          </a:p>
          <a:p>
            <a:r>
              <a:rPr lang="en-US" dirty="0" smtClean="0"/>
              <a:t>Net Ministries</a:t>
            </a:r>
          </a:p>
          <a:p>
            <a:r>
              <a:rPr lang="en-US" dirty="0" smtClean="0"/>
              <a:t>Rosary on the coast</a:t>
            </a:r>
          </a:p>
          <a:p>
            <a:r>
              <a:rPr lang="en-US" dirty="0" smtClean="0"/>
              <a:t>Living water</a:t>
            </a:r>
          </a:p>
          <a:p>
            <a:r>
              <a:rPr lang="en-US" dirty="0" smtClean="0"/>
              <a:t>To mention but a few</a:t>
            </a:r>
            <a:endParaRPr lang="en-US" dirty="0"/>
          </a:p>
        </p:txBody>
      </p:sp>
    </p:spTree>
    <p:extLst>
      <p:ext uri="{BB962C8B-B14F-4D97-AF65-F5344CB8AC3E}">
        <p14:creationId xmlns:p14="http://schemas.microsoft.com/office/powerpoint/2010/main" val="277146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052736"/>
            <a:ext cx="7024744" cy="889168"/>
          </a:xfrm>
        </p:spPr>
        <p:txBody>
          <a:bodyPr>
            <a:normAutofit/>
          </a:bodyPr>
          <a:lstStyle/>
          <a:p>
            <a:r>
              <a:rPr lang="en-US" dirty="0" smtClean="0">
                <a:solidFill>
                  <a:schemeClr val="accent2">
                    <a:lumMod val="75000"/>
                    <a:lumOff val="25000"/>
                  </a:schemeClr>
                </a:solidFill>
              </a:rPr>
              <a:t>WHO war on children</a:t>
            </a:r>
            <a:endParaRPr lang="en-US" dirty="0">
              <a:solidFill>
                <a:schemeClr val="accent2">
                  <a:lumMod val="75000"/>
                  <a:lumOff val="25000"/>
                </a:schemeClr>
              </a:solidFill>
            </a:endParaRPr>
          </a:p>
        </p:txBody>
      </p:sp>
      <p:sp>
        <p:nvSpPr>
          <p:cNvPr id="3" name="Content Placeholder 2"/>
          <p:cNvSpPr>
            <a:spLocks noGrp="1"/>
          </p:cNvSpPr>
          <p:nvPr>
            <p:ph idx="1"/>
          </p:nvPr>
        </p:nvSpPr>
        <p:spPr>
          <a:xfrm>
            <a:off x="1043492" y="1988840"/>
            <a:ext cx="6777317" cy="3843789"/>
          </a:xfrm>
        </p:spPr>
        <p:txBody>
          <a:bodyPr/>
          <a:lstStyle/>
          <a:p>
            <a:r>
              <a:rPr lang="en-US" dirty="0" smtClean="0"/>
              <a:t>WHO SEX EDUCATION</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205313"/>
            <a:ext cx="2321768" cy="3383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43608" y="2590800"/>
            <a:ext cx="4176464" cy="3352800"/>
          </a:xfrm>
          <a:prstGeom prst="rect">
            <a:avLst/>
          </a:prstGeom>
          <a:noFill/>
        </p:spPr>
        <p:txBody>
          <a:bodyPr wrap="square" rtlCol="0">
            <a:spAutoFit/>
          </a:bodyPr>
          <a:lstStyle/>
          <a:p>
            <a:endParaRPr lang="en-US" dirty="0"/>
          </a:p>
        </p:txBody>
      </p:sp>
      <p:sp>
        <p:nvSpPr>
          <p:cNvPr id="6" name="TextBox 5"/>
          <p:cNvSpPr txBox="1"/>
          <p:nvPr/>
        </p:nvSpPr>
        <p:spPr>
          <a:xfrm>
            <a:off x="1187624" y="2636912"/>
            <a:ext cx="3917776" cy="2585323"/>
          </a:xfrm>
          <a:prstGeom prst="rect">
            <a:avLst/>
          </a:prstGeom>
          <a:noFill/>
        </p:spPr>
        <p:txBody>
          <a:bodyPr wrap="square" rtlCol="0">
            <a:spAutoFit/>
          </a:bodyPr>
          <a:lstStyle/>
          <a:p>
            <a:r>
              <a:rPr lang="en-US" dirty="0" smtClean="0"/>
              <a:t>The WHO Regional Office for Europe and the German Federal Centre for Health Education (BZgA) in close cooperation with a group of 20 experts from nine European countries. </a:t>
            </a:r>
          </a:p>
          <a:p>
            <a:endParaRPr lang="en-US" dirty="0" smtClean="0"/>
          </a:p>
          <a:p>
            <a:r>
              <a:rPr lang="en-US" dirty="0" smtClean="0"/>
              <a:t>So called standards are to apply to all European WHO Member States.</a:t>
            </a:r>
            <a:endParaRPr lang="en-US" dirty="0"/>
          </a:p>
        </p:txBody>
      </p:sp>
    </p:spTree>
    <p:extLst>
      <p:ext uri="{BB962C8B-B14F-4D97-AF65-F5344CB8AC3E}">
        <p14:creationId xmlns:p14="http://schemas.microsoft.com/office/powerpoint/2010/main" val="4206576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IE" dirty="0" smtClean="0">
                <a:solidFill>
                  <a:schemeClr val="accent2">
                    <a:lumMod val="75000"/>
                    <a:lumOff val="25000"/>
                  </a:schemeClr>
                </a:solidFill>
              </a:rPr>
              <a:t>Identifying the Issues</a:t>
            </a:r>
            <a:endParaRPr lang="en-IE" dirty="0">
              <a:solidFill>
                <a:schemeClr val="accent2">
                  <a:lumMod val="75000"/>
                  <a:lumOff val="25000"/>
                </a:schemeClr>
              </a:solidFill>
            </a:endParaRPr>
          </a:p>
        </p:txBody>
      </p:sp>
      <p:sp>
        <p:nvSpPr>
          <p:cNvPr id="3" name="Content Placeholder 2"/>
          <p:cNvSpPr>
            <a:spLocks noGrp="1"/>
          </p:cNvSpPr>
          <p:nvPr>
            <p:ph idx="1"/>
          </p:nvPr>
        </p:nvSpPr>
        <p:spPr/>
        <p:txBody>
          <a:bodyPr>
            <a:normAutofit fontScale="70000" lnSpcReduction="20000"/>
          </a:bodyPr>
          <a:lstStyle/>
          <a:p>
            <a:pPr marL="265176" indent="-265176" fontAlgn="auto">
              <a:spcAft>
                <a:spcPts val="0"/>
              </a:spcAft>
              <a:buNone/>
              <a:defRPr/>
            </a:pPr>
            <a:r>
              <a:rPr lang="en-IE" b="1" dirty="0"/>
              <a:t>T</a:t>
            </a:r>
            <a:r>
              <a:rPr lang="en-IE" b="1" dirty="0" smtClean="0"/>
              <a:t>he Christian way of life is under grave attack </a:t>
            </a:r>
            <a:r>
              <a:rPr lang="en-IE" b="1" dirty="0" smtClean="0"/>
              <a:t>everywhere</a:t>
            </a:r>
          </a:p>
          <a:p>
            <a:pPr marL="265176" indent="-265176" fontAlgn="auto">
              <a:spcAft>
                <a:spcPts val="0"/>
              </a:spcAft>
              <a:buNone/>
              <a:defRPr/>
            </a:pPr>
            <a:endParaRPr lang="en-IE" sz="3200" dirty="0" smtClean="0"/>
          </a:p>
          <a:p>
            <a:pPr marL="265176" indent="-265176" fontAlgn="auto">
              <a:spcAft>
                <a:spcPts val="0"/>
              </a:spcAft>
              <a:buFont typeface="Wingdings 2"/>
              <a:buChar char=""/>
              <a:defRPr/>
            </a:pPr>
            <a:r>
              <a:rPr lang="en-IE" sz="3200" dirty="0" smtClean="0"/>
              <a:t>The right to life from conception to natural death,  </a:t>
            </a:r>
          </a:p>
          <a:p>
            <a:pPr marL="265176" indent="-265176" fontAlgn="auto">
              <a:spcAft>
                <a:spcPts val="0"/>
              </a:spcAft>
              <a:buFont typeface="Wingdings 2"/>
              <a:buChar char=""/>
              <a:defRPr/>
            </a:pPr>
            <a:r>
              <a:rPr lang="en-IE" sz="3200" dirty="0" smtClean="0"/>
              <a:t>Marriage </a:t>
            </a:r>
            <a:r>
              <a:rPr lang="en-IE" sz="3200" dirty="0" smtClean="0"/>
              <a:t>and the </a:t>
            </a:r>
            <a:r>
              <a:rPr lang="en-IE" sz="3200" dirty="0" smtClean="0"/>
              <a:t>family, </a:t>
            </a:r>
            <a:endParaRPr lang="en-IE" sz="3200" dirty="0" smtClean="0"/>
          </a:p>
          <a:p>
            <a:pPr marL="265176" indent="-265176" fontAlgn="auto">
              <a:spcAft>
                <a:spcPts val="0"/>
              </a:spcAft>
              <a:buFont typeface="Wingdings 2"/>
              <a:buChar char=""/>
              <a:defRPr/>
            </a:pPr>
            <a:r>
              <a:rPr lang="en-IE" sz="3200" dirty="0" smtClean="0"/>
              <a:t>Sexuality and </a:t>
            </a:r>
            <a:r>
              <a:rPr lang="en-IE" sz="3200" dirty="0" smtClean="0"/>
              <a:t>health,</a:t>
            </a:r>
            <a:endParaRPr lang="en-IE" sz="3200" dirty="0" smtClean="0"/>
          </a:p>
          <a:p>
            <a:pPr marL="265176" indent="-265176" fontAlgn="auto">
              <a:spcAft>
                <a:spcPts val="0"/>
              </a:spcAft>
              <a:buFont typeface="Wingdings 2"/>
              <a:buChar char=""/>
              <a:defRPr/>
            </a:pPr>
            <a:r>
              <a:rPr lang="en-IE" sz="3200" dirty="0" smtClean="0"/>
              <a:t>Comprehensive sexuality </a:t>
            </a:r>
            <a:r>
              <a:rPr lang="en-IE" sz="3200" dirty="0" smtClean="0"/>
              <a:t>education,</a:t>
            </a:r>
            <a:endParaRPr lang="en-IE" sz="3200" dirty="0" smtClean="0"/>
          </a:p>
          <a:p>
            <a:pPr marL="265176" indent="-265176" fontAlgn="auto">
              <a:spcAft>
                <a:spcPts val="0"/>
              </a:spcAft>
              <a:buFont typeface="Wingdings 2"/>
              <a:buChar char=""/>
              <a:defRPr/>
            </a:pPr>
            <a:r>
              <a:rPr lang="en-IE" sz="3200" dirty="0" smtClean="0"/>
              <a:t>Freedom of speech religion and </a:t>
            </a:r>
            <a:r>
              <a:rPr lang="en-IE" sz="3200" dirty="0" smtClean="0"/>
              <a:t>conscience,</a:t>
            </a:r>
            <a:endParaRPr lang="en-IE" sz="3200" dirty="0" smtClean="0"/>
          </a:p>
          <a:p>
            <a:pPr marL="265176" indent="-265176" fontAlgn="auto">
              <a:spcAft>
                <a:spcPts val="0"/>
              </a:spcAft>
              <a:buFont typeface="Wingdings 2"/>
              <a:buChar char=""/>
              <a:defRPr/>
            </a:pPr>
            <a:r>
              <a:rPr lang="en-IE" sz="3200" dirty="0" smtClean="0"/>
              <a:t>Parental rights as primary educators of their </a:t>
            </a:r>
            <a:r>
              <a:rPr lang="en-IE" sz="3200" dirty="0" smtClean="0"/>
              <a:t>children.</a:t>
            </a:r>
            <a:endParaRPr lang="en-IE" sz="3200" dirty="0" smtClean="0"/>
          </a:p>
          <a:p>
            <a:pPr marL="265176" indent="-265176" fontAlgn="auto">
              <a:spcAft>
                <a:spcPts val="0"/>
              </a:spcAft>
              <a:buFont typeface="Wingdings 2"/>
              <a:buChar char=""/>
              <a:defRPr/>
            </a:pPr>
            <a:endParaRPr lang="en-IE" dirty="0"/>
          </a:p>
        </p:txBody>
      </p:sp>
    </p:spTree>
    <p:extLst>
      <p:ext uri="{BB962C8B-B14F-4D97-AF65-F5344CB8AC3E}">
        <p14:creationId xmlns:p14="http://schemas.microsoft.com/office/powerpoint/2010/main" val="2586256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WHO (CSE)</a:t>
            </a:r>
            <a:endParaRPr lang="en-US" dirty="0">
              <a:solidFill>
                <a:srgbClr val="FF0000"/>
              </a:solidFill>
            </a:endParaRPr>
          </a:p>
        </p:txBody>
      </p:sp>
      <p:sp>
        <p:nvSpPr>
          <p:cNvPr id="3" name="Content Placeholder 2"/>
          <p:cNvSpPr>
            <a:spLocks noGrp="1"/>
          </p:cNvSpPr>
          <p:nvPr>
            <p:ph idx="1"/>
          </p:nvPr>
        </p:nvSpPr>
        <p:spPr/>
        <p:txBody>
          <a:bodyPr>
            <a:normAutofit fontScale="55000" lnSpcReduction="20000"/>
          </a:bodyPr>
          <a:lstStyle/>
          <a:p>
            <a:r>
              <a:rPr lang="en-IE" dirty="0"/>
              <a:t>E</a:t>
            </a:r>
            <a:r>
              <a:rPr lang="en-IE" dirty="0" smtClean="0"/>
              <a:t>xcerpts </a:t>
            </a:r>
            <a:r>
              <a:rPr lang="en-IE" dirty="0"/>
              <a:t>are from the World Health Organization’s </a:t>
            </a:r>
            <a:r>
              <a:rPr lang="en-IE" i="1" dirty="0"/>
              <a:t>Standards for Sexuality Education in Europe: </a:t>
            </a:r>
            <a:endParaRPr lang="en-IE" i="1" dirty="0" smtClean="0"/>
          </a:p>
          <a:p>
            <a:endParaRPr lang="en-IE" i="1" dirty="0" smtClean="0"/>
          </a:p>
          <a:p>
            <a:r>
              <a:rPr lang="en-IE" b="1" dirty="0" smtClean="0">
                <a:solidFill>
                  <a:srgbClr val="FF0000"/>
                </a:solidFill>
              </a:rPr>
              <a:t>For </a:t>
            </a:r>
            <a:r>
              <a:rPr lang="en-IE" b="1" dirty="0">
                <a:solidFill>
                  <a:srgbClr val="FF0000"/>
                </a:solidFill>
              </a:rPr>
              <a:t>Children Age 0-4 </a:t>
            </a:r>
            <a:r>
              <a:rPr lang="en-IE" b="1" dirty="0" smtClean="0">
                <a:solidFill>
                  <a:srgbClr val="FF0000"/>
                </a:solidFill>
              </a:rPr>
              <a:t>years</a:t>
            </a:r>
            <a:r>
              <a:rPr lang="en-IE" dirty="0">
                <a:solidFill>
                  <a:srgbClr val="FF0000"/>
                </a:solidFill>
              </a:rPr>
              <a:t> </a:t>
            </a:r>
            <a:endParaRPr lang="en-IE" dirty="0" smtClean="0">
              <a:solidFill>
                <a:srgbClr val="FF0000"/>
              </a:solidFill>
            </a:endParaRPr>
          </a:p>
          <a:p>
            <a:r>
              <a:rPr lang="en-IE" i="1" dirty="0" smtClean="0"/>
              <a:t>“</a:t>
            </a:r>
            <a:r>
              <a:rPr lang="en-IE" i="1" dirty="0"/>
              <a:t>Give information about enjoyment and pleasure when touching one’s body . . . </a:t>
            </a:r>
            <a:r>
              <a:rPr lang="en-IE" i="1" dirty="0" smtClean="0"/>
              <a:t>Masturbation”</a:t>
            </a:r>
            <a:r>
              <a:rPr lang="en-IE" i="1" dirty="0"/>
              <a:t> </a:t>
            </a:r>
            <a:r>
              <a:rPr lang="en-IE" dirty="0"/>
              <a:t/>
            </a:r>
            <a:br>
              <a:rPr lang="en-IE" dirty="0"/>
            </a:br>
            <a:endParaRPr lang="en-IE" dirty="0" smtClean="0"/>
          </a:p>
          <a:p>
            <a:r>
              <a:rPr lang="en-IE" i="1" dirty="0" smtClean="0"/>
              <a:t>“</a:t>
            </a:r>
            <a:r>
              <a:rPr lang="en-IE" i="1" dirty="0"/>
              <a:t>Enable children to gain an awareness of gender identity”</a:t>
            </a:r>
            <a:r>
              <a:rPr lang="en-IE" dirty="0"/>
              <a:t/>
            </a:r>
            <a:br>
              <a:rPr lang="en-IE" dirty="0"/>
            </a:br>
            <a:r>
              <a:rPr lang="en-IE" i="1" dirty="0" smtClean="0"/>
              <a:t>“</a:t>
            </a:r>
            <a:r>
              <a:rPr lang="en-IE" i="1" dirty="0"/>
              <a:t>Give the right to explore gender identities</a:t>
            </a:r>
            <a:r>
              <a:rPr lang="en-IE" i="1" dirty="0" smtClean="0"/>
              <a:t>”</a:t>
            </a:r>
            <a:r>
              <a:rPr lang="en-IE" dirty="0"/>
              <a:t> </a:t>
            </a:r>
            <a:endParaRPr lang="en-IE" dirty="0" smtClean="0"/>
          </a:p>
          <a:p>
            <a:endParaRPr lang="en-IE" dirty="0"/>
          </a:p>
          <a:p>
            <a:r>
              <a:rPr lang="en-IE" b="1" dirty="0">
                <a:solidFill>
                  <a:srgbClr val="FF0000"/>
                </a:solidFill>
              </a:rPr>
              <a:t>For Children Age 4-6 </a:t>
            </a:r>
            <a:r>
              <a:rPr lang="en-IE" b="1" dirty="0" smtClean="0">
                <a:solidFill>
                  <a:srgbClr val="FF0000"/>
                </a:solidFill>
              </a:rPr>
              <a:t>years</a:t>
            </a:r>
            <a:r>
              <a:rPr lang="en-IE" dirty="0">
                <a:solidFill>
                  <a:srgbClr val="FF0000"/>
                </a:solidFill>
              </a:rPr>
              <a:t> </a:t>
            </a:r>
          </a:p>
          <a:p>
            <a:r>
              <a:rPr lang="en-IE" i="1" dirty="0"/>
              <a:t>“Give information about early childhood masturbation”</a:t>
            </a:r>
            <a:r>
              <a:rPr lang="en-IE" dirty="0"/>
              <a:t/>
            </a:r>
            <a:br>
              <a:rPr lang="en-IE" dirty="0"/>
            </a:br>
            <a:r>
              <a:rPr lang="en-IE" i="1" dirty="0"/>
              <a:t> </a:t>
            </a:r>
            <a:r>
              <a:rPr lang="en-IE" dirty="0"/>
              <a:t/>
            </a:r>
            <a:br>
              <a:rPr lang="en-IE" dirty="0"/>
            </a:br>
            <a:r>
              <a:rPr lang="en-IE" i="1" dirty="0"/>
              <a:t>“Give information about same-sex relationships”</a:t>
            </a:r>
            <a:r>
              <a:rPr lang="en-IE" dirty="0"/>
              <a:t/>
            </a:r>
            <a:br>
              <a:rPr lang="en-IE" dirty="0"/>
            </a:br>
            <a:r>
              <a:rPr lang="en-IE" i="1" dirty="0"/>
              <a:t> </a:t>
            </a:r>
            <a:r>
              <a:rPr lang="en-IE" dirty="0"/>
              <a:t/>
            </a:r>
            <a:br>
              <a:rPr lang="en-IE" dirty="0"/>
            </a:br>
            <a:r>
              <a:rPr lang="en-IE" i="1" dirty="0"/>
              <a:t>“Give information about . . . different concepts of a family”</a:t>
            </a:r>
            <a:r>
              <a:rPr lang="en-IE" dirty="0"/>
              <a:t/>
            </a:r>
            <a:br>
              <a:rPr lang="en-IE" dirty="0"/>
            </a:br>
            <a:r>
              <a:rPr lang="en-IE" i="1" dirty="0"/>
              <a:t> </a:t>
            </a:r>
            <a:r>
              <a:rPr lang="en-IE" dirty="0"/>
              <a:t/>
            </a:r>
            <a:br>
              <a:rPr lang="en-IE" dirty="0"/>
            </a:br>
            <a:r>
              <a:rPr lang="en-IE" i="1" dirty="0"/>
              <a:t>“Help children develop respect for different norms regarding sexuality</a:t>
            </a:r>
            <a:r>
              <a:rPr lang="en-IE" dirty="0"/>
              <a:t>”</a:t>
            </a:r>
          </a:p>
          <a:p>
            <a:endParaRPr lang="en-US" dirty="0"/>
          </a:p>
        </p:txBody>
      </p:sp>
    </p:spTree>
    <p:extLst>
      <p:ext uri="{BB962C8B-B14F-4D97-AF65-F5344CB8AC3E}">
        <p14:creationId xmlns:p14="http://schemas.microsoft.com/office/powerpoint/2010/main" val="1779409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052736"/>
            <a:ext cx="7024744" cy="1143000"/>
          </a:xfrm>
        </p:spPr>
        <p:txBody>
          <a:bodyPr/>
          <a:lstStyle/>
          <a:p>
            <a:r>
              <a:rPr lang="en-US" dirty="0" smtClean="0">
                <a:solidFill>
                  <a:srgbClr val="FF0000"/>
                </a:solidFill>
              </a:rPr>
              <a:t>CSE</a:t>
            </a:r>
            <a:endParaRPr lang="en-US" dirty="0">
              <a:solidFill>
                <a:srgbClr val="FF0000"/>
              </a:solidFill>
            </a:endParaRPr>
          </a:p>
        </p:txBody>
      </p:sp>
      <p:sp>
        <p:nvSpPr>
          <p:cNvPr id="3" name="Content Placeholder 2"/>
          <p:cNvSpPr>
            <a:spLocks noGrp="1"/>
          </p:cNvSpPr>
          <p:nvPr>
            <p:ph idx="1"/>
          </p:nvPr>
        </p:nvSpPr>
        <p:spPr/>
        <p:txBody>
          <a:bodyPr/>
          <a:lstStyle/>
          <a:p>
            <a:endParaRPr lang="en-US" dirty="0"/>
          </a:p>
          <a:p>
            <a:pPr>
              <a:buNone/>
            </a:pPr>
            <a:r>
              <a:rPr lang="en-US" dirty="0"/>
              <a:t>Matthew 18.6 Luke 17.2</a:t>
            </a:r>
          </a:p>
          <a:p>
            <a:r>
              <a:rPr lang="en-US" dirty="0"/>
              <a:t>[…] but whoever causes one of these little ones who believe in Me to stumble, it would be better for him to have a heavy millstone hung around his neck, and to be drowned in the depth of the sea.</a:t>
            </a:r>
          </a:p>
          <a:p>
            <a:endParaRPr lang="en-US" dirty="0"/>
          </a:p>
        </p:txBody>
      </p:sp>
    </p:spTree>
    <p:extLst>
      <p:ext uri="{BB962C8B-B14F-4D97-AF65-F5344CB8AC3E}">
        <p14:creationId xmlns:p14="http://schemas.microsoft.com/office/powerpoint/2010/main" val="946268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Spiritual battle</a:t>
            </a:r>
            <a:r>
              <a:rPr lang="en-US" dirty="0"/>
              <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As commitment to Christianity particularly Catholicism weakened in Ireland the anti life agenda grew.</a:t>
            </a:r>
          </a:p>
          <a:p>
            <a:r>
              <a:rPr lang="en-US" dirty="0" smtClean="0"/>
              <a:t>The real protagonist is the devil Satan</a:t>
            </a:r>
          </a:p>
          <a:p>
            <a:r>
              <a:rPr lang="en-US" dirty="0" smtClean="0"/>
              <a:t>Our Lord said of Satan John 8.V.44</a:t>
            </a:r>
          </a:p>
          <a:p>
            <a:r>
              <a:rPr lang="en-IE" dirty="0" smtClean="0"/>
              <a:t>‘He </a:t>
            </a:r>
            <a:r>
              <a:rPr lang="en-IE" dirty="0"/>
              <a:t>was a murderer from the beginning, not holding to the truth, for there is no truth in him. When he lies, he speaks his native language, for he is a liar and the father of lies.</a:t>
            </a:r>
          </a:p>
          <a:p>
            <a:endParaRPr lang="en-US" dirty="0" smtClean="0"/>
          </a:p>
          <a:p>
            <a:r>
              <a:rPr lang="en-IE" dirty="0"/>
              <a:t>He twists and turns the truth</a:t>
            </a:r>
          </a:p>
          <a:p>
            <a:r>
              <a:rPr lang="en-IE" dirty="0"/>
              <a:t>Until confusion reigns</a:t>
            </a:r>
          </a:p>
          <a:p>
            <a:r>
              <a:rPr lang="en-IE" dirty="0"/>
              <a:t>Distortion is is fruit</a:t>
            </a:r>
          </a:p>
          <a:p>
            <a:r>
              <a:rPr lang="en-IE" dirty="0"/>
              <a:t>And sin his gain</a:t>
            </a:r>
          </a:p>
          <a:p>
            <a:endParaRPr lang="en-US" dirty="0"/>
          </a:p>
        </p:txBody>
      </p:sp>
    </p:spTree>
    <p:extLst>
      <p:ext uri="{BB962C8B-B14F-4D97-AF65-F5344CB8AC3E}">
        <p14:creationId xmlns:p14="http://schemas.microsoft.com/office/powerpoint/2010/main" val="3775608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20688"/>
            <a:ext cx="7024744" cy="1152128"/>
          </a:xfrm>
        </p:spPr>
        <p:txBody>
          <a:bodyPr>
            <a:normAutofit fontScale="90000"/>
          </a:bodyPr>
          <a:lstStyle/>
          <a:p>
            <a:r>
              <a:rPr lang="en-US" dirty="0">
                <a:solidFill>
                  <a:srgbClr val="FF0000"/>
                </a:solidFill>
              </a:rPr>
              <a:t>Spiritual battle</a:t>
            </a:r>
            <a:r>
              <a:rPr lang="en-US" dirty="0"/>
              <a:t/>
            </a:r>
            <a:br>
              <a:rPr lang="en-US" dirty="0"/>
            </a:br>
            <a:endParaRPr lang="en-US" dirty="0"/>
          </a:p>
        </p:txBody>
      </p:sp>
      <p:sp>
        <p:nvSpPr>
          <p:cNvPr id="3" name="Content Placeholder 2"/>
          <p:cNvSpPr>
            <a:spLocks noGrp="1"/>
          </p:cNvSpPr>
          <p:nvPr>
            <p:ph idx="1"/>
          </p:nvPr>
        </p:nvSpPr>
        <p:spPr>
          <a:xfrm>
            <a:off x="1043492" y="1844824"/>
            <a:ext cx="6777317" cy="3987805"/>
          </a:xfrm>
        </p:spPr>
        <p:txBody>
          <a:bodyPr>
            <a:normAutofit fontScale="92500" lnSpcReduction="10000"/>
          </a:bodyPr>
          <a:lstStyle/>
          <a:p>
            <a:r>
              <a:rPr lang="en-US" dirty="0" smtClean="0"/>
              <a:t>The demand for choice and the right to choose goes back to our first parents</a:t>
            </a:r>
          </a:p>
          <a:p>
            <a:r>
              <a:rPr lang="en-US" dirty="0" smtClean="0"/>
              <a:t>Eve’s choice brought death into the world</a:t>
            </a:r>
          </a:p>
          <a:p>
            <a:r>
              <a:rPr lang="en-US" dirty="0" smtClean="0"/>
              <a:t>The choice of today’s Eve continues to bring forth death </a:t>
            </a:r>
          </a:p>
          <a:p>
            <a:r>
              <a:rPr lang="en-US" dirty="0" smtClean="0"/>
              <a:t>Mary in saying yes conquered death and brought salvation through the birth of our Lord Jesus Christ. Mary crushed the head of the serpent.</a:t>
            </a:r>
          </a:p>
          <a:p>
            <a:r>
              <a:rPr lang="en-US" dirty="0" smtClean="0"/>
              <a:t>The battle rages around all of us and even if we lose in the short term we know we have the victory</a:t>
            </a:r>
          </a:p>
          <a:p>
            <a:endParaRPr lang="en-US" dirty="0"/>
          </a:p>
        </p:txBody>
      </p:sp>
    </p:spTree>
    <p:extLst>
      <p:ext uri="{BB962C8B-B14F-4D97-AF65-F5344CB8AC3E}">
        <p14:creationId xmlns:p14="http://schemas.microsoft.com/office/powerpoint/2010/main" val="2957153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Martyrdom</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We are already suffering white martyrdom when we are told we must accept abortion, and other degenerate anti life actions in order to keep our jobs</a:t>
            </a:r>
          </a:p>
          <a:p>
            <a:r>
              <a:rPr lang="en-US" dirty="0" smtClean="0"/>
              <a:t>Then there is red martyrdom when we are asked to give our lives in support of the truth of Christ, it may come to this sooner than we think  </a:t>
            </a:r>
          </a:p>
          <a:p>
            <a:r>
              <a:rPr lang="en-US" dirty="0" smtClean="0"/>
              <a:t>Luke 9.26 and Matthew 10.32 tells us  ‘whoever acknowledges me before men, I will also acknowledge before my father in heaven</a:t>
            </a:r>
            <a:endParaRPr lang="en-US" dirty="0"/>
          </a:p>
        </p:txBody>
      </p:sp>
    </p:spTree>
    <p:extLst>
      <p:ext uri="{BB962C8B-B14F-4D97-AF65-F5344CB8AC3E}">
        <p14:creationId xmlns:p14="http://schemas.microsoft.com/office/powerpoint/2010/main" val="3058528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vE_Gc6WAAAWqKZ.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0"/>
            <a:ext cx="8712968" cy="6858000"/>
          </a:xfrm>
          <a:prstGeom prst="rect">
            <a:avLst/>
          </a:prstGeom>
        </p:spPr>
      </p:pic>
    </p:spTree>
    <p:extLst>
      <p:ext uri="{BB962C8B-B14F-4D97-AF65-F5344CB8AC3E}">
        <p14:creationId xmlns:p14="http://schemas.microsoft.com/office/powerpoint/2010/main" val="1736365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UN TREATIES AND CONVENTIONS</a:t>
            </a:r>
            <a:endParaRPr lang="en-US"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IE" dirty="0" smtClean="0"/>
              <a:t>The original Treaties and Convention enacted post world war ii were quite good.</a:t>
            </a:r>
          </a:p>
          <a:p>
            <a:r>
              <a:rPr lang="en-IE" dirty="0" smtClean="0"/>
              <a:t>The</a:t>
            </a:r>
            <a:r>
              <a:rPr lang="en-IE" dirty="0" smtClean="0"/>
              <a:t> </a:t>
            </a:r>
            <a:r>
              <a:rPr lang="en-IE" dirty="0" smtClean="0"/>
              <a:t>Universal </a:t>
            </a:r>
            <a:r>
              <a:rPr lang="en-IE" dirty="0"/>
              <a:t>Declaration of Human </a:t>
            </a:r>
            <a:r>
              <a:rPr lang="en-IE" dirty="0" smtClean="0"/>
              <a:t>Rights </a:t>
            </a:r>
            <a:r>
              <a:rPr lang="en-IE" dirty="0" smtClean="0"/>
              <a:t> recognises </a:t>
            </a:r>
            <a:r>
              <a:rPr lang="en-IE" dirty="0">
                <a:solidFill>
                  <a:srgbClr val="FF0000"/>
                </a:solidFill>
              </a:rPr>
              <a:t>the inherent dignity and of the equal and inalienable rights of all members of the human family</a:t>
            </a:r>
            <a:r>
              <a:rPr lang="en-IE" dirty="0">
                <a:solidFill>
                  <a:srgbClr val="FC0082"/>
                </a:solidFill>
              </a:rPr>
              <a:t> </a:t>
            </a:r>
            <a:r>
              <a:rPr lang="en-IE" dirty="0"/>
              <a:t>is the foundation of freedom, justice and peace in the world, [</a:t>
            </a:r>
            <a:r>
              <a:rPr lang="is-IS" dirty="0"/>
              <a:t>…]</a:t>
            </a:r>
          </a:p>
          <a:p>
            <a:r>
              <a:rPr lang="en-IE" dirty="0"/>
              <a:t>Article 2</a:t>
            </a:r>
            <a:r>
              <a:rPr lang="en-IE" dirty="0">
                <a:solidFill>
                  <a:srgbClr val="FC0082"/>
                </a:solidFill>
              </a:rPr>
              <a:t>. </a:t>
            </a:r>
            <a:r>
              <a:rPr lang="en-IE" dirty="0">
                <a:solidFill>
                  <a:srgbClr val="FF0000"/>
                </a:solidFill>
              </a:rPr>
              <a:t>Everyone</a:t>
            </a:r>
            <a:r>
              <a:rPr lang="en-IE" b="1" dirty="0">
                <a:solidFill>
                  <a:srgbClr val="FC0082"/>
                </a:solidFill>
              </a:rPr>
              <a:t> </a:t>
            </a:r>
            <a:r>
              <a:rPr lang="en-IE" dirty="0"/>
              <a:t>is entitled to all the rights and freedoms set forth in this Declaration, </a:t>
            </a:r>
            <a:r>
              <a:rPr lang="en-IE" dirty="0">
                <a:solidFill>
                  <a:srgbClr val="FF0000"/>
                </a:solidFill>
              </a:rPr>
              <a:t>without distinction of any kind</a:t>
            </a:r>
            <a:r>
              <a:rPr lang="en-IE" b="1" dirty="0"/>
              <a:t>, </a:t>
            </a:r>
            <a:endParaRPr lang="en-IE" dirty="0"/>
          </a:p>
          <a:p>
            <a:r>
              <a:rPr lang="en-IE" dirty="0"/>
              <a:t>Article 3. </a:t>
            </a:r>
            <a:r>
              <a:rPr lang="en-IE" dirty="0">
                <a:solidFill>
                  <a:srgbClr val="FF0000"/>
                </a:solidFill>
              </a:rPr>
              <a:t>Everyone has the right to life</a:t>
            </a:r>
            <a:r>
              <a:rPr lang="en-IE" dirty="0"/>
              <a:t>, liberty and security of person.</a:t>
            </a:r>
          </a:p>
          <a:p>
            <a:endParaRPr lang="en-IE" dirty="0" smtClean="0"/>
          </a:p>
        </p:txBody>
      </p:sp>
    </p:spTree>
    <p:extLst>
      <p:ext uri="{BB962C8B-B14F-4D97-AF65-F5344CB8AC3E}">
        <p14:creationId xmlns:p14="http://schemas.microsoft.com/office/powerpoint/2010/main" val="3561208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124744"/>
            <a:ext cx="7024744" cy="1045920"/>
          </a:xfrm>
        </p:spPr>
        <p:txBody>
          <a:bodyPr>
            <a:normAutofit fontScale="90000"/>
          </a:bodyPr>
          <a:lstStyle/>
          <a:p>
            <a:r>
              <a:rPr lang="en-US" dirty="0" smtClean="0">
                <a:solidFill>
                  <a:schemeClr val="accent2">
                    <a:lumMod val="75000"/>
                    <a:lumOff val="25000"/>
                  </a:schemeClr>
                </a:solidFill>
              </a:rPr>
              <a:t/>
            </a:r>
            <a:br>
              <a:rPr lang="en-US" dirty="0" smtClean="0">
                <a:solidFill>
                  <a:schemeClr val="accent2">
                    <a:lumMod val="75000"/>
                    <a:lumOff val="25000"/>
                  </a:schemeClr>
                </a:solidFill>
              </a:rPr>
            </a:br>
            <a:r>
              <a:rPr lang="en-US" dirty="0">
                <a:solidFill>
                  <a:schemeClr val="accent2">
                    <a:lumMod val="75000"/>
                    <a:lumOff val="25000"/>
                  </a:schemeClr>
                </a:solidFill>
              </a:rPr>
              <a:t/>
            </a:r>
            <a:br>
              <a:rPr lang="en-US" dirty="0">
                <a:solidFill>
                  <a:schemeClr val="accent2">
                    <a:lumMod val="75000"/>
                    <a:lumOff val="25000"/>
                  </a:schemeClr>
                </a:solidFill>
              </a:rPr>
            </a:br>
            <a:r>
              <a:rPr lang="en-US" dirty="0" smtClean="0">
                <a:solidFill>
                  <a:schemeClr val="accent2">
                    <a:lumMod val="75000"/>
                    <a:lumOff val="25000"/>
                  </a:schemeClr>
                </a:solidFill>
              </a:rPr>
              <a:t>International Covenant for Civil and Political Rights: (ICCPR)</a:t>
            </a:r>
            <a:endParaRPr lang="en-US" dirty="0">
              <a:solidFill>
                <a:schemeClr val="accent2">
                  <a:lumMod val="75000"/>
                  <a:lumOff val="25000"/>
                </a:schemeClr>
              </a:solidFill>
            </a:endParaRPr>
          </a:p>
        </p:txBody>
      </p:sp>
      <p:sp>
        <p:nvSpPr>
          <p:cNvPr id="3" name="Content Placeholder 2"/>
          <p:cNvSpPr>
            <a:spLocks noGrp="1"/>
          </p:cNvSpPr>
          <p:nvPr>
            <p:ph idx="1"/>
          </p:nvPr>
        </p:nvSpPr>
        <p:spPr/>
        <p:txBody>
          <a:bodyPr>
            <a:normAutofit/>
          </a:bodyPr>
          <a:lstStyle/>
          <a:p>
            <a:r>
              <a:rPr lang="en-IE" dirty="0"/>
              <a:t>Article </a:t>
            </a:r>
            <a:r>
              <a:rPr lang="en-IE" dirty="0" smtClean="0"/>
              <a:t>6.1</a:t>
            </a:r>
            <a:r>
              <a:rPr lang="en-IE" dirty="0">
                <a:solidFill>
                  <a:srgbClr val="FF0000"/>
                </a:solidFill>
              </a:rPr>
              <a:t>. Every human being </a:t>
            </a:r>
            <a:r>
              <a:rPr lang="en-IE" dirty="0"/>
              <a:t>has the inherent right to life. This right shall be protected by law. No one shall be arbitrarily deprived of his life.</a:t>
            </a:r>
          </a:p>
          <a:p>
            <a:r>
              <a:rPr lang="en-IE" dirty="0" smtClean="0"/>
              <a:t>6.5</a:t>
            </a:r>
            <a:r>
              <a:rPr lang="en-IE" dirty="0"/>
              <a:t>. Sentence of death shall not be </a:t>
            </a:r>
            <a:r>
              <a:rPr lang="en-IE" dirty="0" smtClean="0"/>
              <a:t>(</a:t>
            </a:r>
            <a:r>
              <a:rPr lang="mr-IN" dirty="0" smtClean="0"/>
              <a:t>…</a:t>
            </a:r>
            <a:r>
              <a:rPr lang="en-US" dirty="0" smtClean="0"/>
              <a:t>...)</a:t>
            </a:r>
            <a:r>
              <a:rPr lang="en-IE" dirty="0" smtClean="0"/>
              <a:t>carried </a:t>
            </a:r>
            <a:r>
              <a:rPr lang="en-IE" dirty="0"/>
              <a:t>out on pregnant women.</a:t>
            </a:r>
          </a:p>
          <a:p>
            <a:endParaRPr lang="en-US" dirty="0"/>
          </a:p>
        </p:txBody>
      </p:sp>
    </p:spTree>
    <p:extLst>
      <p:ext uri="{BB962C8B-B14F-4D97-AF65-F5344CB8AC3E}">
        <p14:creationId xmlns:p14="http://schemas.microsoft.com/office/powerpoint/2010/main" val="3932214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The Convention on the Rights of the Child (CRC)</a:t>
            </a:r>
          </a:p>
        </p:txBody>
      </p:sp>
      <p:sp>
        <p:nvSpPr>
          <p:cNvPr id="3" name="Content Placeholder 2"/>
          <p:cNvSpPr>
            <a:spLocks noGrp="1"/>
          </p:cNvSpPr>
          <p:nvPr>
            <p:ph idx="1"/>
          </p:nvPr>
        </p:nvSpPr>
        <p:spPr>
          <a:xfrm>
            <a:off x="1043492" y="2132856"/>
            <a:ext cx="6777317" cy="3960440"/>
          </a:xfrm>
        </p:spPr>
        <p:txBody>
          <a:bodyPr>
            <a:normAutofit fontScale="25000" lnSpcReduction="20000"/>
          </a:bodyPr>
          <a:lstStyle/>
          <a:p>
            <a:r>
              <a:rPr lang="en-US" sz="6400" dirty="0" smtClean="0"/>
              <a:t>The </a:t>
            </a:r>
            <a:r>
              <a:rPr lang="en-US" sz="6400" dirty="0"/>
              <a:t>definition of the child (article </a:t>
            </a:r>
            <a:r>
              <a:rPr lang="en-US" sz="6400" dirty="0" smtClean="0"/>
              <a:t>1 in the original Polish draft specified that the right to life was from the time of birth.</a:t>
            </a:r>
          </a:p>
          <a:p>
            <a:endParaRPr lang="en-US" sz="6400" dirty="0" smtClean="0"/>
          </a:p>
          <a:p>
            <a:r>
              <a:rPr lang="en-US" sz="6400" dirty="0" smtClean="0"/>
              <a:t>The Holy See and many pro-life nations insisted that </a:t>
            </a:r>
            <a:r>
              <a:rPr lang="en-US" sz="6400" dirty="0"/>
              <a:t>the child’s rights come into being at the moment of </a:t>
            </a:r>
            <a:r>
              <a:rPr lang="en-US" sz="6400" dirty="0" smtClean="0"/>
              <a:t>conception.</a:t>
            </a:r>
          </a:p>
          <a:p>
            <a:endParaRPr lang="en-US" sz="6400" dirty="0" smtClean="0"/>
          </a:p>
          <a:p>
            <a:r>
              <a:rPr lang="en-US" sz="6400" dirty="0"/>
              <a:t>A</a:t>
            </a:r>
            <a:r>
              <a:rPr lang="en-US" sz="6400" dirty="0" smtClean="0"/>
              <a:t>greement </a:t>
            </a:r>
            <a:r>
              <a:rPr lang="en-US" sz="6400" dirty="0"/>
              <a:t>was reached </a:t>
            </a:r>
            <a:r>
              <a:rPr lang="en-US" sz="6400" dirty="0" smtClean="0"/>
              <a:t>by the</a:t>
            </a:r>
            <a:r>
              <a:rPr lang="en-US" sz="6400" dirty="0" smtClean="0"/>
              <a:t> insertion of a </a:t>
            </a:r>
            <a:r>
              <a:rPr lang="en-US" sz="6400" dirty="0"/>
              <a:t>sentence in the preamble </a:t>
            </a:r>
            <a:r>
              <a:rPr lang="en-US" sz="6400" dirty="0" smtClean="0"/>
              <a:t>to </a:t>
            </a:r>
            <a:r>
              <a:rPr lang="en-US" sz="6400" dirty="0"/>
              <a:t>the effect </a:t>
            </a:r>
            <a:r>
              <a:rPr lang="en-US" sz="6400" dirty="0" smtClean="0"/>
              <a:t>that, </a:t>
            </a:r>
            <a:r>
              <a:rPr lang="en-US" sz="6400" dirty="0">
                <a:solidFill>
                  <a:srgbClr val="FF0000"/>
                </a:solidFill>
              </a:rPr>
              <a:t>the </a:t>
            </a:r>
            <a:r>
              <a:rPr lang="en-US" sz="6400" dirty="0" smtClean="0">
                <a:solidFill>
                  <a:srgbClr val="FF0000"/>
                </a:solidFill>
              </a:rPr>
              <a:t>child by reason of his physical and mental immaturity </a:t>
            </a:r>
            <a:r>
              <a:rPr lang="en-US" sz="6400" dirty="0">
                <a:solidFill>
                  <a:srgbClr val="FF0000"/>
                </a:solidFill>
              </a:rPr>
              <a:t>needs </a:t>
            </a:r>
            <a:r>
              <a:rPr lang="en-US" sz="6400" dirty="0" smtClean="0">
                <a:solidFill>
                  <a:srgbClr val="FF0000"/>
                </a:solidFill>
              </a:rPr>
              <a:t>“special safeguards and care including appropriate </a:t>
            </a:r>
            <a:r>
              <a:rPr lang="en-US" sz="6400" dirty="0">
                <a:solidFill>
                  <a:srgbClr val="FF0000"/>
                </a:solidFill>
              </a:rPr>
              <a:t>legal protection before as well as after birth”</a:t>
            </a:r>
            <a:r>
              <a:rPr lang="en-US" sz="6400" dirty="0" smtClean="0">
                <a:solidFill>
                  <a:srgbClr val="FF0000"/>
                </a:solidFill>
              </a:rPr>
              <a:t>.</a:t>
            </a:r>
          </a:p>
          <a:p>
            <a:r>
              <a:rPr lang="en-US" sz="6400" dirty="0" smtClean="0"/>
              <a:t>Article 1:  </a:t>
            </a:r>
            <a:r>
              <a:rPr lang="en-US" sz="6400" dirty="0" smtClean="0"/>
              <a:t>defines  </a:t>
            </a:r>
            <a:r>
              <a:rPr lang="en-US" sz="6400" dirty="0"/>
              <a:t>a child </a:t>
            </a:r>
            <a:r>
              <a:rPr lang="en-US" sz="6400" dirty="0" smtClean="0"/>
              <a:t>as </a:t>
            </a:r>
            <a:r>
              <a:rPr lang="en-US" sz="6400" dirty="0">
                <a:solidFill>
                  <a:srgbClr val="FF0000"/>
                </a:solidFill>
              </a:rPr>
              <a:t>every human being below the age of 18 years”. </a:t>
            </a:r>
            <a:endParaRPr lang="en-US" sz="6400" dirty="0" smtClean="0">
              <a:solidFill>
                <a:srgbClr val="FF0000"/>
              </a:solidFill>
            </a:endParaRPr>
          </a:p>
          <a:p>
            <a:r>
              <a:rPr lang="en-US" sz="6400" dirty="0"/>
              <a:t>NOTE that the </a:t>
            </a:r>
            <a:r>
              <a:rPr lang="en-US" sz="6400" dirty="0" smtClean="0"/>
              <a:t>reference to CHILD in the preamble together wit Article 1 </a:t>
            </a:r>
            <a:r>
              <a:rPr lang="en-US" sz="6400" dirty="0" err="1" smtClean="0"/>
              <a:t>recognise</a:t>
            </a:r>
            <a:r>
              <a:rPr lang="en-US" sz="6400" dirty="0" smtClean="0"/>
              <a:t> </a:t>
            </a:r>
            <a:r>
              <a:rPr lang="en-US" sz="6400" dirty="0"/>
              <a:t>the humanity of the </a:t>
            </a:r>
            <a:r>
              <a:rPr lang="en-US" sz="6400" dirty="0" smtClean="0"/>
              <a:t>child.  </a:t>
            </a:r>
            <a:endParaRPr lang="en-US" sz="6400" dirty="0" smtClean="0"/>
          </a:p>
          <a:p>
            <a:r>
              <a:rPr lang="en-US" sz="6400" dirty="0" smtClean="0"/>
              <a:t>Article 6.1. States </a:t>
            </a:r>
            <a:r>
              <a:rPr lang="en-US" sz="6400" dirty="0"/>
              <a:t>Parties recognize that every child has the inherent right to life. </a:t>
            </a:r>
          </a:p>
          <a:p>
            <a:endParaRPr lang="en-US" sz="5100" dirty="0"/>
          </a:p>
          <a:p>
            <a:endParaRPr lang="en-US" dirty="0"/>
          </a:p>
        </p:txBody>
      </p:sp>
    </p:spTree>
    <p:extLst>
      <p:ext uri="{BB962C8B-B14F-4D97-AF65-F5344CB8AC3E}">
        <p14:creationId xmlns:p14="http://schemas.microsoft.com/office/powerpoint/2010/main" val="2686419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mbryo 2 .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88640"/>
            <a:ext cx="6336704" cy="6192688"/>
          </a:xfrm>
          <a:prstGeom prst="rect">
            <a:avLst/>
          </a:prstGeom>
        </p:spPr>
      </p:pic>
    </p:spTree>
    <p:extLst>
      <p:ext uri="{BB962C8B-B14F-4D97-AF65-F5344CB8AC3E}">
        <p14:creationId xmlns:p14="http://schemas.microsoft.com/office/powerpoint/2010/main" val="609485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Other Treaties</a:t>
            </a:r>
            <a:endParaRPr lang="en-US"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r>
              <a:rPr lang="en-IE" dirty="0" smtClean="0">
                <a:solidFill>
                  <a:schemeClr val="tx1"/>
                </a:solidFill>
              </a:rPr>
              <a:t>There are a variety of other treaties and  conventions</a:t>
            </a:r>
            <a:endParaRPr lang="en-IE" dirty="0">
              <a:solidFill>
                <a:schemeClr val="tx1"/>
              </a:solidFill>
            </a:endParaRPr>
          </a:p>
          <a:p>
            <a:r>
              <a:rPr lang="en-IE" sz="2800" dirty="0" smtClean="0">
                <a:solidFill>
                  <a:srgbClr val="FF0000"/>
                </a:solidFill>
              </a:rPr>
              <a:t>None of them </a:t>
            </a:r>
            <a:r>
              <a:rPr lang="en-IE" sz="2800" dirty="0">
                <a:solidFill>
                  <a:srgbClr val="FF0000"/>
                </a:solidFill>
              </a:rPr>
              <a:t>contain a so called right to </a:t>
            </a:r>
            <a:r>
              <a:rPr lang="en-IE" sz="2800" dirty="0" smtClean="0">
                <a:solidFill>
                  <a:srgbClr val="FF0000"/>
                </a:solidFill>
              </a:rPr>
              <a:t>abortion</a:t>
            </a:r>
          </a:p>
          <a:p>
            <a:r>
              <a:rPr lang="en-IE" sz="2800" dirty="0" smtClean="0">
                <a:solidFill>
                  <a:schemeClr val="tx1"/>
                </a:solidFill>
              </a:rPr>
              <a:t>Nevertheless pro-abortion forces claim that there is a right to abortion and they work constantly  to bring this </a:t>
            </a:r>
            <a:r>
              <a:rPr lang="en-IE" sz="2800" dirty="0" smtClean="0">
                <a:solidFill>
                  <a:schemeClr val="tx1"/>
                </a:solidFill>
              </a:rPr>
              <a:t>about.</a:t>
            </a:r>
          </a:p>
          <a:p>
            <a:r>
              <a:rPr lang="en-IE" sz="2800" dirty="0" smtClean="0">
                <a:solidFill>
                  <a:schemeClr val="tx1"/>
                </a:solidFill>
              </a:rPr>
              <a:t>UN organisations such as UNFPA together with the UN treaty interpretive committees follow their own agendas,</a:t>
            </a:r>
            <a:endParaRPr lang="en-IE" sz="2800" dirty="0">
              <a:solidFill>
                <a:schemeClr val="tx1"/>
              </a:solidFill>
            </a:endParaRPr>
          </a:p>
          <a:p>
            <a:endParaRPr lang="en-IE" dirty="0" smtClean="0"/>
          </a:p>
          <a:p>
            <a:endParaRPr lang="en-US" dirty="0"/>
          </a:p>
        </p:txBody>
      </p:sp>
    </p:spTree>
    <p:extLst>
      <p:ext uri="{BB962C8B-B14F-4D97-AF65-F5344CB8AC3E}">
        <p14:creationId xmlns:p14="http://schemas.microsoft.com/office/powerpoint/2010/main" val="410235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 New Yor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0"/>
            <a:ext cx="4536504" cy="6741368"/>
          </a:xfrm>
          <a:prstGeom prst="rect">
            <a:avLst/>
          </a:prstGeom>
        </p:spPr>
      </p:pic>
    </p:spTree>
    <p:extLst>
      <p:ext uri="{BB962C8B-B14F-4D97-AF65-F5344CB8AC3E}">
        <p14:creationId xmlns:p14="http://schemas.microsoft.com/office/powerpoint/2010/main" val="38176922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17563</TotalTime>
  <Words>2101</Words>
  <Application>Microsoft Macintosh PowerPoint</Application>
  <PresentationFormat>On-screen Show (4:3)</PresentationFormat>
  <Paragraphs>169</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Austin</vt:lpstr>
      <vt:lpstr>The onward March of the Global Anti-Life Agenda</vt:lpstr>
      <vt:lpstr>OUTLINE</vt:lpstr>
      <vt:lpstr>Identifying the Issues</vt:lpstr>
      <vt:lpstr>UN TREATIES AND CONVENTIONS</vt:lpstr>
      <vt:lpstr>  International Covenant for Civil and Political Rights: (ICCPR)</vt:lpstr>
      <vt:lpstr>The Convention on the Rights of the Child (CRC)</vt:lpstr>
      <vt:lpstr>PowerPoint Presentation</vt:lpstr>
      <vt:lpstr>Other Treaties</vt:lpstr>
      <vt:lpstr>PowerPoint Presentation</vt:lpstr>
      <vt:lpstr>International Conference on Population and Development (ICPD): CAIRO  1994</vt:lpstr>
      <vt:lpstr>Beijing Platform for Action</vt:lpstr>
      <vt:lpstr>Attempt by by UN special Rapporteurs to revise human rights and make them more inclusive</vt:lpstr>
      <vt:lpstr>Yogyakarta Principles</vt:lpstr>
      <vt:lpstr>Pro-abortion tactics:  </vt:lpstr>
      <vt:lpstr>2030 Agenda and Sustainable Development Goals (SDG’s) </vt:lpstr>
      <vt:lpstr>PowerPoint Presentation</vt:lpstr>
      <vt:lpstr>World Health Organization WHO</vt:lpstr>
      <vt:lpstr>32. Key actions (a)  enabling women to avoid unintended pregnancies;  (c)  facilitating access to abortion according to the best clinical practice (…..) and providing quality post-abortion care;  </vt:lpstr>
      <vt:lpstr>Ireland</vt:lpstr>
      <vt:lpstr>Ireland Current Position</vt:lpstr>
      <vt:lpstr>Ireland</vt:lpstr>
      <vt:lpstr>PowerPoint Presentation</vt:lpstr>
      <vt:lpstr>Ireland</vt:lpstr>
      <vt:lpstr>Ireland</vt:lpstr>
      <vt:lpstr>2018 Referendum</vt:lpstr>
      <vt:lpstr>Main Protagonists </vt:lpstr>
      <vt:lpstr>Ireland</vt:lpstr>
      <vt:lpstr>Hope for the Future in Ireland</vt:lpstr>
      <vt:lpstr>WHO war on children</vt:lpstr>
      <vt:lpstr>WHO (CSE)</vt:lpstr>
      <vt:lpstr>CSE</vt:lpstr>
      <vt:lpstr>Spiritual battle </vt:lpstr>
      <vt:lpstr>Spiritual battle </vt:lpstr>
      <vt:lpstr>Martyrdom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a culture of life in international institutions</dc:title>
  <dc:creator>Patrick</dc:creator>
  <cp:lastModifiedBy>Patrick Buckley</cp:lastModifiedBy>
  <cp:revision>274</cp:revision>
  <cp:lastPrinted>2019-06-19T13:44:13Z</cp:lastPrinted>
  <dcterms:created xsi:type="dcterms:W3CDTF">2011-09-16T09:16:52Z</dcterms:created>
  <dcterms:modified xsi:type="dcterms:W3CDTF">2019-09-19T04:24:43Z</dcterms:modified>
</cp:coreProperties>
</file>