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2" r:id="rId2"/>
  </p:sldMasterIdLst>
  <p:notesMasterIdLst>
    <p:notesMasterId r:id="rId29"/>
  </p:notesMasterIdLst>
  <p:handoutMasterIdLst>
    <p:handoutMasterId r:id="rId30"/>
  </p:handoutMasterIdLst>
  <p:sldIdLst>
    <p:sldId id="268" r:id="rId3"/>
    <p:sldId id="351" r:id="rId4"/>
    <p:sldId id="342" r:id="rId5"/>
    <p:sldId id="302" r:id="rId6"/>
    <p:sldId id="348" r:id="rId7"/>
    <p:sldId id="347" r:id="rId8"/>
    <p:sldId id="300" r:id="rId9"/>
    <p:sldId id="271" r:id="rId10"/>
    <p:sldId id="286" r:id="rId11"/>
    <p:sldId id="340" r:id="rId12"/>
    <p:sldId id="304" r:id="rId13"/>
    <p:sldId id="341" r:id="rId14"/>
    <p:sldId id="306" r:id="rId15"/>
    <p:sldId id="264" r:id="rId16"/>
    <p:sldId id="307" r:id="rId17"/>
    <p:sldId id="308" r:id="rId18"/>
    <p:sldId id="310" r:id="rId19"/>
    <p:sldId id="312" r:id="rId20"/>
    <p:sldId id="313" r:id="rId21"/>
    <p:sldId id="314" r:id="rId22"/>
    <p:sldId id="329" r:id="rId23"/>
    <p:sldId id="339" r:id="rId24"/>
    <p:sldId id="317" r:id="rId25"/>
    <p:sldId id="319" r:id="rId26"/>
    <p:sldId id="350" r:id="rId27"/>
    <p:sldId id="33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7" autoAdjust="0"/>
    <p:restoredTop sz="94660"/>
  </p:normalViewPr>
  <p:slideViewPr>
    <p:cSldViewPr snapToGrid="0">
      <p:cViewPr varScale="1">
        <p:scale>
          <a:sx n="86" d="100"/>
          <a:sy n="86" d="100"/>
        </p:scale>
        <p:origin x="51" y="459"/>
      </p:cViewPr>
      <p:guideLst/>
    </p:cSldViewPr>
  </p:slideViewPr>
  <p:notesTextViewPr>
    <p:cViewPr>
      <p:scale>
        <a:sx n="1" d="1"/>
        <a:sy n="1" d="1"/>
      </p:scale>
      <p:origin x="0" y="0"/>
    </p:cViewPr>
  </p:notesTextViewPr>
  <p:sorterViewPr>
    <p:cViewPr>
      <p:scale>
        <a:sx n="100" d="100"/>
        <a:sy n="100" d="100"/>
      </p:scale>
      <p:origin x="0" y="-14628"/>
    </p:cViewPr>
  </p:sorterViewPr>
  <p:notesViewPr>
    <p:cSldViewPr snapToGrid="0">
      <p:cViewPr varScale="1">
        <p:scale>
          <a:sx n="83" d="100"/>
          <a:sy n="83" d="100"/>
        </p:scale>
        <p:origin x="24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t>9/17/2019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t>‹#›</a:t>
            </a:fld>
            <a:endParaRPr lang="en-US"/>
          </a:p>
        </p:txBody>
      </p:sp>
    </p:spTree>
    <p:extLst>
      <p:ext uri="{BB962C8B-B14F-4D97-AF65-F5344CB8AC3E}">
        <p14:creationId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t>‹#›</a:t>
            </a:fld>
            <a:endParaRPr lang="en-US"/>
          </a:p>
        </p:txBody>
      </p:sp>
    </p:spTree>
    <p:extLst>
      <p:ext uri="{BB962C8B-B14F-4D97-AF65-F5344CB8AC3E}">
        <p14:creationId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2</a:t>
            </a:fld>
            <a:endParaRPr lang="en-US"/>
          </a:p>
        </p:txBody>
      </p:sp>
    </p:spTree>
    <p:extLst>
      <p:ext uri="{BB962C8B-B14F-4D97-AF65-F5344CB8AC3E}">
        <p14:creationId xmlns:p14="http://schemas.microsoft.com/office/powerpoint/2010/main" val="265530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6</a:t>
            </a:fld>
            <a:endParaRPr lang="en-US"/>
          </a:p>
        </p:txBody>
      </p:sp>
    </p:spTree>
    <p:extLst>
      <p:ext uri="{BB962C8B-B14F-4D97-AF65-F5344CB8AC3E}">
        <p14:creationId xmlns:p14="http://schemas.microsoft.com/office/powerpoint/2010/main" val="412048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bottom line is that there currently is no clear</a:t>
            </a:r>
            <a:r>
              <a:rPr lang="en-US" baseline="0" dirty="0" smtClean="0"/>
              <a:t> and definitive answer to this question.  </a:t>
            </a:r>
            <a:r>
              <a:rPr lang="en-US" dirty="0" smtClean="0"/>
              <a:t>The</a:t>
            </a:r>
            <a:r>
              <a:rPr lang="en-US" baseline="0" dirty="0" smtClean="0"/>
              <a:t> fact that most humans gender identity that agrees with their sex strongly supports a biological link between sex and gender identity.  Gender discordance is the exception, not the rule.  Identical twin studies do support a biological contribution to gender dysphoria as concordance rates, i.e. where one twin has GD the other also has GD, are much higher (~20%) than background rates (&lt;0.1%).  But if this was the whole story, one would expect 100% concordance in twin pairs who share the same genetic information and prenatal environment.  Thus, there are likely other factors that contribute to the development of gender discordance/dysphoria.  Environmental factors that have been investigated include dysfunction within family dynamics and </a:t>
            </a:r>
            <a:r>
              <a:rPr lang="en-US" baseline="0" dirty="0" err="1" smtClean="0"/>
              <a:t>phsychological</a:t>
            </a:r>
            <a:r>
              <a:rPr lang="en-US" baseline="0" dirty="0" smtClean="0"/>
              <a:t> trauma….Many questions still remain.  Of particular concern is the potential for social reinforcement to initiate or at least perpetuate gender discordance as this is increasingly being advocated as a means to alleviate stress in affected individuals.</a:t>
            </a:r>
            <a:endParaRPr lang="en-US" dirty="0"/>
          </a:p>
        </p:txBody>
      </p:sp>
      <p:sp>
        <p:nvSpPr>
          <p:cNvPr id="4" name="Slide Number Placeholder 3"/>
          <p:cNvSpPr>
            <a:spLocks noGrp="1"/>
          </p:cNvSpPr>
          <p:nvPr>
            <p:ph type="sldNum" sz="quarter" idx="10"/>
          </p:nvPr>
        </p:nvSpPr>
        <p:spPr/>
        <p:txBody>
          <a:bodyPr/>
          <a:lstStyle/>
          <a:p>
            <a:fld id="{1916F090-AFE7-A449-89D4-FB2B832DFA20}" type="slidenum">
              <a:rPr lang="en-US" smtClean="0"/>
              <a:t>7</a:t>
            </a:fld>
            <a:endParaRPr lang="en-US"/>
          </a:p>
        </p:txBody>
      </p:sp>
    </p:spTree>
    <p:extLst>
      <p:ext uri="{BB962C8B-B14F-4D97-AF65-F5344CB8AC3E}">
        <p14:creationId xmlns:p14="http://schemas.microsoft.com/office/powerpoint/2010/main" val="403307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Providing</a:t>
            </a:r>
            <a:r>
              <a:rPr lang="en-US" baseline="0" dirty="0" smtClean="0"/>
              <a:t> clear definitions of what we are talking about is important, not only in our discussion today, but also in dialog with others about gender issues.  Many scientists and physicians incorrectly use the term gender when they mean sex.  For example, I have colleagues experimenting with rodents who refer to the “gender” of their mice, though I doubt they are referring to close observation of the social behavior of their animal colony.  Similarly,  when nearly all parents ask the question at the time of their child’s birth “Is it a boy or a girl?”, they are referring to sex, not gender.  Yet medical forms have routinely changed to ask for gender rather than sex.  If parents were truly interested in gender, they would have to wait quite a long time for an answer to their initial question.  Some transgender advocates have gone as far as to say that gender IS sex or is the only real determinant of sex.  The definition of sex I provide is objective and links form to function.  I believe that the separation of sex from its procreative purpose is a major contributor to the problems we are talking about today.  </a:t>
            </a:r>
            <a:endParaRPr lang="en-US" dirty="0"/>
          </a:p>
        </p:txBody>
      </p:sp>
      <p:sp>
        <p:nvSpPr>
          <p:cNvPr id="4" name="Slide Number Placeholder 3"/>
          <p:cNvSpPr>
            <a:spLocks noGrp="1"/>
          </p:cNvSpPr>
          <p:nvPr>
            <p:ph type="sldNum" sz="quarter" idx="10"/>
          </p:nvPr>
        </p:nvSpPr>
        <p:spPr/>
        <p:txBody>
          <a:bodyPr/>
          <a:lstStyle/>
          <a:p>
            <a:fld id="{1916F090-AFE7-A449-89D4-FB2B832DFA20}" type="slidenum">
              <a:rPr lang="en-US" smtClean="0"/>
              <a:t>8</a:t>
            </a:fld>
            <a:endParaRPr lang="en-US"/>
          </a:p>
        </p:txBody>
      </p:sp>
    </p:spTree>
    <p:extLst>
      <p:ext uri="{BB962C8B-B14F-4D97-AF65-F5344CB8AC3E}">
        <p14:creationId xmlns:p14="http://schemas.microsoft.com/office/powerpoint/2010/main" val="259477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1E626-6EB7-4D9A-AD4A-B54D1684CAD1}"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0434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932EDF-E99E-4C68-AFCB-7A835B309D6D}"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8998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2D85F-A551-4C69-800A-8CFFA2306A88}"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474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24A36-10EA-4DE5-9251-C62AA44714D2}"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4066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E95A85-13CC-45EA-B1A6-5B8E77AB646B}"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635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71815-F531-4787-BA2A-626422C133AD}" type="datetime1">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980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C4885B-3C5C-43BB-9862-47948E5DF551}" type="datetime1">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0943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3B6AF-AB61-4D8E-B7B7-705C5ACEBBCC}" type="datetime1">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976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334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E1AEED-2323-4359-853E-316DF6600362}" type="datetime1">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9238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3AC2DF-F1FD-4724-A563-92BADFC82ECC}" type="datetime1">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2360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0E2CF-D74B-4B51-899A-DCEA821C90C7}" type="datetime1">
              <a:rPr lang="en-US" smtClean="0"/>
              <a:t>9/17/2019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191204981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hhmi.org/biointeractiv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4224739"/>
            <a:ext cx="9144000" cy="2277234"/>
          </a:xfrm>
        </p:spPr>
        <p:txBody>
          <a:bodyPr>
            <a:normAutofit/>
          </a:bodyPr>
          <a:lstStyle/>
          <a:p>
            <a:r>
              <a:rPr lang="en-US" dirty="0" smtClean="0"/>
              <a:t>Paul W Hruz, M.D. Ph.D.</a:t>
            </a:r>
          </a:p>
          <a:p>
            <a:r>
              <a:rPr lang="en-US" dirty="0" smtClean="0"/>
              <a:t>Associate Professor of Pediatrics and Cell Biology &amp; Physiology</a:t>
            </a:r>
          </a:p>
          <a:p>
            <a:r>
              <a:rPr lang="en-US" dirty="0" smtClean="0"/>
              <a:t>Division of Pediatric Endocrinology &amp; Diabetes</a:t>
            </a:r>
          </a:p>
          <a:p>
            <a:r>
              <a:rPr lang="en-US" dirty="0" smtClean="0"/>
              <a:t>Washington University School of Medicine</a:t>
            </a:r>
          </a:p>
          <a:p>
            <a:r>
              <a:rPr lang="en-US" dirty="0" smtClean="0"/>
              <a:t>September 21,2019</a:t>
            </a:r>
            <a:endParaRPr lang="en-US" dirty="0"/>
          </a:p>
        </p:txBody>
      </p:sp>
      <p:sp>
        <p:nvSpPr>
          <p:cNvPr id="8" name="Rectangle 7"/>
          <p:cNvSpPr/>
          <p:nvPr/>
        </p:nvSpPr>
        <p:spPr>
          <a:xfrm>
            <a:off x="1023704" y="2005277"/>
            <a:ext cx="10402720" cy="1754326"/>
          </a:xfrm>
          <a:prstGeom prst="rect">
            <a:avLst/>
          </a:prstGeom>
          <a:noFill/>
        </p:spPr>
        <p:txBody>
          <a:bodyPr wrap="none" lIns="91440" tIns="45720" rIns="91440" bIns="45720">
            <a:spAutoFit/>
          </a:bodyPr>
          <a:lstStyle/>
          <a:p>
            <a:r>
              <a:rPr lang="en-US" sz="5400" dirty="0" smtClean="0">
                <a:solidFill>
                  <a:schemeClr val="accent1">
                    <a:lumMod val="75000"/>
                  </a:schemeClr>
                </a:solidFill>
                <a:effectLst>
                  <a:outerShdw blurRad="38100" dist="38100" dir="2700000" algn="tl">
                    <a:srgbClr val="000000">
                      <a:alpha val="43137"/>
                    </a:srgbClr>
                  </a:outerShdw>
                </a:effectLst>
              </a:rPr>
              <a:t>Gender </a:t>
            </a:r>
            <a:r>
              <a:rPr lang="en-US" sz="5400" dirty="0">
                <a:solidFill>
                  <a:schemeClr val="accent1">
                    <a:lumMod val="75000"/>
                  </a:schemeClr>
                </a:solidFill>
                <a:effectLst>
                  <a:outerShdw blurRad="38100" dist="38100" dir="2700000" algn="tl">
                    <a:srgbClr val="000000">
                      <a:alpha val="43137"/>
                    </a:srgbClr>
                  </a:outerShdw>
                </a:effectLst>
              </a:rPr>
              <a:t>Dysphoria: Ethical Concerns </a:t>
            </a:r>
            <a:endParaRPr lang="en-US" sz="5400" dirty="0" smtClean="0">
              <a:solidFill>
                <a:schemeClr val="accent1">
                  <a:lumMod val="75000"/>
                </a:schemeClr>
              </a:solidFill>
              <a:effectLst>
                <a:outerShdw blurRad="38100" dist="38100" dir="2700000" algn="tl">
                  <a:srgbClr val="000000">
                    <a:alpha val="43137"/>
                  </a:srgbClr>
                </a:outerShdw>
              </a:effectLst>
            </a:endParaRPr>
          </a:p>
          <a:p>
            <a:r>
              <a:rPr lang="en-US" sz="5400" dirty="0" smtClean="0">
                <a:solidFill>
                  <a:schemeClr val="accent1">
                    <a:lumMod val="75000"/>
                  </a:schemeClr>
                </a:solidFill>
                <a:effectLst>
                  <a:outerShdw blurRad="38100" dist="38100" dir="2700000" algn="tl">
                    <a:srgbClr val="000000">
                      <a:alpha val="43137"/>
                    </a:srgbClr>
                  </a:outerShdw>
                </a:effectLst>
              </a:rPr>
              <a:t>in </a:t>
            </a:r>
            <a:r>
              <a:rPr lang="en-US" sz="5400" dirty="0">
                <a:solidFill>
                  <a:schemeClr val="accent1">
                    <a:lumMod val="75000"/>
                  </a:schemeClr>
                </a:solidFill>
                <a:effectLst>
                  <a:outerShdw blurRad="38100" dist="38100" dir="2700000" algn="tl">
                    <a:srgbClr val="000000">
                      <a:alpha val="43137"/>
                    </a:srgbClr>
                  </a:outerShdw>
                </a:effectLst>
              </a:rPr>
              <a:t>Promoting </a:t>
            </a:r>
            <a:r>
              <a:rPr lang="en-US" sz="5400" dirty="0" smtClean="0">
                <a:solidFill>
                  <a:schemeClr val="accent1">
                    <a:lumMod val="75000"/>
                  </a:schemeClr>
                </a:solidFill>
                <a:effectLst>
                  <a:outerShdw blurRad="38100" dist="38100" dir="2700000" algn="tl">
                    <a:srgbClr val="000000">
                      <a:alpha val="43137"/>
                    </a:srgbClr>
                  </a:outerShdw>
                </a:effectLst>
              </a:rPr>
              <a:t>Ideology over Science</a:t>
            </a:r>
            <a:endParaRPr lang="en-US" sz="5400" dirty="0">
              <a:ln w="0"/>
              <a:solidFill>
                <a:schemeClr val="accent1">
                  <a:lumMod val="75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46378" y="267657"/>
            <a:ext cx="11699238" cy="1188823"/>
          </a:xfrm>
          <a:prstGeom prst="rect">
            <a:avLst/>
          </a:prstGeom>
        </p:spPr>
      </p:pic>
    </p:spTree>
    <p:extLst>
      <p:ext uri="{BB962C8B-B14F-4D97-AF65-F5344CB8AC3E}">
        <p14:creationId xmlns:p14="http://schemas.microsoft.com/office/powerpoint/2010/main" val="830430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Approaches to Treatment </a:t>
            </a:r>
            <a:endParaRPr lang="en-US" dirty="0">
              <a:solidFill>
                <a:schemeClr val="accent1">
                  <a:lumMod val="75000"/>
                </a:schemeClr>
              </a:solidFill>
            </a:endParaRPr>
          </a:p>
        </p:txBody>
      </p:sp>
      <p:sp>
        <p:nvSpPr>
          <p:cNvPr id="3" name="Content Placeholder 2"/>
          <p:cNvSpPr>
            <a:spLocks noGrp="1"/>
          </p:cNvSpPr>
          <p:nvPr>
            <p:ph sz="half" idx="1"/>
          </p:nvPr>
        </p:nvSpPr>
        <p:spPr/>
        <p:txBody>
          <a:bodyPr>
            <a:normAutofit/>
          </a:bodyPr>
          <a:lstStyle/>
          <a:p>
            <a:r>
              <a:rPr lang="en-US" u="sng" dirty="0" smtClean="0"/>
              <a:t>Traditional Approach</a:t>
            </a:r>
          </a:p>
          <a:p>
            <a:pPr lvl="1"/>
            <a:r>
              <a:rPr lang="en-US" dirty="0" smtClean="0"/>
              <a:t>Recognized as an objective mental disorder</a:t>
            </a:r>
          </a:p>
          <a:p>
            <a:pPr lvl="1"/>
            <a:r>
              <a:rPr lang="en-US" dirty="0" smtClean="0"/>
              <a:t>Encouragement to identify with sex</a:t>
            </a:r>
          </a:p>
          <a:p>
            <a:pPr lvl="2"/>
            <a:r>
              <a:rPr lang="en-US" dirty="0" smtClean="0"/>
              <a:t>Expectant waiting</a:t>
            </a:r>
          </a:p>
          <a:p>
            <a:pPr lvl="2"/>
            <a:r>
              <a:rPr lang="en-US" dirty="0" smtClean="0"/>
              <a:t>Family Therapy</a:t>
            </a:r>
          </a:p>
          <a:p>
            <a:pPr lvl="1"/>
            <a:r>
              <a:rPr lang="en-US" dirty="0" smtClean="0"/>
              <a:t>Recognition that the majority of children desist in transgender identity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410" y="231077"/>
            <a:ext cx="24511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04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Desistance of Gender Dysphoria</a:t>
            </a:r>
            <a:endParaRPr lang="en-US" dirty="0">
              <a:solidFill>
                <a:schemeClr val="accent1">
                  <a:lumMod val="75000"/>
                </a:schemeClr>
              </a:solidFill>
            </a:endParaRPr>
          </a:p>
        </p:txBody>
      </p:sp>
      <p:sp>
        <p:nvSpPr>
          <p:cNvPr id="3" name="Content Placeholder 2"/>
          <p:cNvSpPr>
            <a:spLocks noGrp="1"/>
          </p:cNvSpPr>
          <p:nvPr>
            <p:ph idx="1"/>
          </p:nvPr>
        </p:nvSpPr>
        <p:spPr>
          <a:xfrm>
            <a:off x="838200" y="1933066"/>
            <a:ext cx="10515600" cy="4560351"/>
          </a:xfrm>
        </p:spPr>
        <p:txBody>
          <a:bodyPr/>
          <a:lstStyle/>
          <a:p>
            <a:r>
              <a:rPr lang="en-US" dirty="0" smtClean="0"/>
              <a:t>Nearly a dozen studies have been conducted over the past 40 years</a:t>
            </a:r>
          </a:p>
          <a:p>
            <a:pPr lvl="1"/>
            <a:r>
              <a:rPr lang="en-US" dirty="0" smtClean="0"/>
              <a:t>Many studies are relatively small and have methodologic weaknesses</a:t>
            </a:r>
          </a:p>
          <a:p>
            <a:pPr lvl="1"/>
            <a:r>
              <a:rPr lang="en-US" dirty="0" smtClean="0"/>
              <a:t>Reported desistance rates vary between 50-98%</a:t>
            </a:r>
          </a:p>
          <a:p>
            <a:r>
              <a:rPr lang="en-US" dirty="0" smtClean="0"/>
              <a:t>Drummond et al (Dev. Psychol. 44:34-45, 2008)</a:t>
            </a:r>
          </a:p>
          <a:p>
            <a:pPr lvl="1"/>
            <a:r>
              <a:rPr lang="en-US" dirty="0" smtClean="0"/>
              <a:t>88% (22/25) of girls desisted</a:t>
            </a:r>
          </a:p>
          <a:p>
            <a:r>
              <a:rPr lang="en-US" dirty="0" err="1" smtClean="0"/>
              <a:t>Steensma</a:t>
            </a:r>
            <a:r>
              <a:rPr lang="en-US" dirty="0" smtClean="0"/>
              <a:t> et al (JAACAP 52(6):582-589, 2013)</a:t>
            </a:r>
          </a:p>
          <a:p>
            <a:pPr lvl="1"/>
            <a:r>
              <a:rPr lang="en-US" dirty="0" smtClean="0"/>
              <a:t>70% (56/79) of boys and 50% (24/48) of girls had desistance</a:t>
            </a:r>
          </a:p>
          <a:p>
            <a:r>
              <a:rPr lang="en-US" dirty="0" smtClean="0"/>
              <a:t>Singh </a:t>
            </a:r>
            <a:r>
              <a:rPr lang="en-US" dirty="0"/>
              <a:t>(Doctoral Dissertation 2012)</a:t>
            </a:r>
          </a:p>
          <a:p>
            <a:pPr lvl="1"/>
            <a:r>
              <a:rPr lang="en-US" dirty="0"/>
              <a:t>88% (122/139) of children desisted at early adult f/u</a:t>
            </a:r>
          </a:p>
          <a:p>
            <a:pPr lvl="1"/>
            <a:endParaRPr lang="en-US" dirty="0" smtClean="0"/>
          </a:p>
        </p:txBody>
      </p:sp>
    </p:spTree>
    <p:extLst>
      <p:ext uri="{BB962C8B-B14F-4D97-AF65-F5344CB8AC3E}">
        <p14:creationId xmlns:p14="http://schemas.microsoft.com/office/powerpoint/2010/main" val="124591459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Approaches to Treatment </a:t>
            </a:r>
            <a:endParaRPr lang="en-US" dirty="0">
              <a:solidFill>
                <a:schemeClr val="accent1">
                  <a:lumMod val="75000"/>
                </a:schemeClr>
              </a:solidFill>
            </a:endParaRPr>
          </a:p>
        </p:txBody>
      </p:sp>
      <p:sp>
        <p:nvSpPr>
          <p:cNvPr id="3" name="Content Placeholder 2"/>
          <p:cNvSpPr>
            <a:spLocks noGrp="1"/>
          </p:cNvSpPr>
          <p:nvPr>
            <p:ph sz="half" idx="1"/>
          </p:nvPr>
        </p:nvSpPr>
        <p:spPr/>
        <p:txBody>
          <a:bodyPr>
            <a:normAutofit/>
          </a:bodyPr>
          <a:lstStyle/>
          <a:p>
            <a:r>
              <a:rPr lang="en-US" u="sng" dirty="0" smtClean="0"/>
              <a:t>Traditional Approach</a:t>
            </a:r>
          </a:p>
          <a:p>
            <a:pPr lvl="1"/>
            <a:r>
              <a:rPr lang="en-US" dirty="0" smtClean="0"/>
              <a:t>Recognized as an objective mental disorder</a:t>
            </a:r>
          </a:p>
          <a:p>
            <a:pPr lvl="1"/>
            <a:r>
              <a:rPr lang="en-US" dirty="0" smtClean="0"/>
              <a:t>Encouragement to identify with sex</a:t>
            </a:r>
          </a:p>
          <a:p>
            <a:pPr lvl="2"/>
            <a:r>
              <a:rPr lang="en-US" dirty="0" smtClean="0"/>
              <a:t>Expectant waiting</a:t>
            </a:r>
          </a:p>
          <a:p>
            <a:pPr lvl="2"/>
            <a:r>
              <a:rPr lang="en-US" dirty="0" smtClean="0"/>
              <a:t>Family Therapy</a:t>
            </a:r>
          </a:p>
          <a:p>
            <a:pPr lvl="1"/>
            <a:r>
              <a:rPr lang="en-US" dirty="0" smtClean="0"/>
              <a:t>Recognition that the majority of children desist in transgender identity</a:t>
            </a:r>
            <a:endParaRPr lang="en-US" dirty="0"/>
          </a:p>
        </p:txBody>
      </p:sp>
      <p:sp>
        <p:nvSpPr>
          <p:cNvPr id="4" name="Content Placeholder 3"/>
          <p:cNvSpPr>
            <a:spLocks noGrp="1"/>
          </p:cNvSpPr>
          <p:nvPr>
            <p:ph sz="half" idx="2"/>
          </p:nvPr>
        </p:nvSpPr>
        <p:spPr>
          <a:xfrm>
            <a:off x="6197600" y="1673352"/>
            <a:ext cx="5687121" cy="5076853"/>
          </a:xfrm>
        </p:spPr>
        <p:txBody>
          <a:bodyPr>
            <a:normAutofit/>
          </a:bodyPr>
          <a:lstStyle/>
          <a:p>
            <a:r>
              <a:rPr lang="en-US" u="sng" dirty="0" smtClean="0"/>
              <a:t>Current Paradigm</a:t>
            </a:r>
          </a:p>
          <a:p>
            <a:pPr lvl="1"/>
            <a:r>
              <a:rPr lang="en-US" dirty="0" smtClean="0"/>
              <a:t>Assertion that gender variation is “normal”</a:t>
            </a:r>
          </a:p>
          <a:p>
            <a:pPr lvl="1"/>
            <a:r>
              <a:rPr lang="en-US" dirty="0" smtClean="0"/>
              <a:t>Focus on alleviating dysphoria</a:t>
            </a:r>
          </a:p>
          <a:p>
            <a:pPr lvl="1"/>
            <a:r>
              <a:rPr lang="en-US" dirty="0" smtClean="0"/>
              <a:t>Pubertal suppression with start of normal puberty</a:t>
            </a:r>
          </a:p>
          <a:p>
            <a:pPr lvl="1"/>
            <a:r>
              <a:rPr lang="en-US" dirty="0" smtClean="0"/>
              <a:t>Cross-sex hormones at age 16 </a:t>
            </a:r>
            <a:r>
              <a:rPr lang="en-US" dirty="0" err="1" smtClean="0"/>
              <a:t>yrs</a:t>
            </a:r>
            <a:endParaRPr lang="en-US" dirty="0" smtClean="0"/>
          </a:p>
          <a:p>
            <a:pPr lvl="1"/>
            <a:r>
              <a:rPr lang="en-US" dirty="0" smtClean="0"/>
              <a:t>Surgical Intervention (18 </a:t>
            </a:r>
            <a:r>
              <a:rPr lang="en-US" dirty="0" err="1" smtClean="0"/>
              <a:t>yrs</a:t>
            </a:r>
            <a:r>
              <a:rPr lang="en-US" dirty="0" smtClean="0"/>
              <a:t>)</a:t>
            </a:r>
          </a:p>
          <a:p>
            <a:pPr lvl="2"/>
            <a:r>
              <a:rPr lang="en-US" dirty="0" smtClean="0"/>
              <a:t>Bilateral mastectomy</a:t>
            </a:r>
          </a:p>
          <a:p>
            <a:pPr lvl="2"/>
            <a:r>
              <a:rPr lang="en-US" dirty="0" smtClean="0"/>
              <a:t>Removal of gonads</a:t>
            </a:r>
          </a:p>
          <a:p>
            <a:pPr lvl="2"/>
            <a:r>
              <a:rPr lang="en-US" dirty="0" smtClean="0"/>
              <a:t>Optional “bottom surgery”</a:t>
            </a:r>
          </a:p>
          <a:p>
            <a:pPr lvl="2"/>
            <a:endParaRPr lang="en-US" dirty="0" smtClean="0"/>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410" y="231077"/>
            <a:ext cx="24511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2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Clinical Practice Guidelines</a:t>
            </a:r>
            <a:endParaRPr lang="en-US" dirty="0">
              <a:solidFill>
                <a:schemeClr val="accent1">
                  <a:lumMod val="75000"/>
                </a:schemeClr>
              </a:solidFill>
            </a:endParaRPr>
          </a:p>
        </p:txBody>
      </p:sp>
      <p:pic>
        <p:nvPicPr>
          <p:cNvPr id="5" name="Picture 4" descr="Image result for WPAT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1468" y="2584832"/>
            <a:ext cx="4663062" cy="1428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Endocrine Societ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4529" y="2584832"/>
            <a:ext cx="3942502" cy="1428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4217019" y="4446154"/>
            <a:ext cx="3421566" cy="1281485"/>
          </a:xfrm>
          <a:prstGeom prst="rect">
            <a:avLst/>
          </a:prstGeom>
        </p:spPr>
      </p:pic>
    </p:spTree>
    <p:extLst>
      <p:ext uri="{BB962C8B-B14F-4D97-AF65-F5344CB8AC3E}">
        <p14:creationId xmlns:p14="http://schemas.microsoft.com/office/powerpoint/2010/main" val="43215461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chemeClr val="accent1">
                    <a:lumMod val="75000"/>
                  </a:schemeClr>
                </a:solidFill>
              </a:rPr>
              <a:t>Scientific Evidence for Recommendations</a:t>
            </a:r>
            <a:endParaRPr lang="en-US" sz="5400" dirty="0">
              <a:solidFill>
                <a:schemeClr val="accent1">
                  <a:lumMod val="75000"/>
                </a:schemeClr>
              </a:solidFill>
            </a:endParaRPr>
          </a:p>
        </p:txBody>
      </p:sp>
      <p:pic>
        <p:nvPicPr>
          <p:cNvPr id="7" name="Picture 2" descr="Related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5260" y="2238698"/>
            <a:ext cx="4424836" cy="32548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66046" y="2117145"/>
            <a:ext cx="5350043" cy="3693319"/>
          </a:xfrm>
          <a:prstGeom prst="rect">
            <a:avLst/>
          </a:prstGeom>
          <a:noFill/>
        </p:spPr>
        <p:txBody>
          <a:bodyPr wrap="square" rtlCol="0">
            <a:spAutoFit/>
          </a:bodyPr>
          <a:lstStyle/>
          <a:p>
            <a:r>
              <a:rPr lang="en-US" b="1" dirty="0" smtClean="0"/>
              <a:t>High</a:t>
            </a:r>
            <a:r>
              <a:rPr lang="en-US" dirty="0" smtClean="0"/>
              <a:t> = Further research is very unlikely to change our confidence in the estimate of effect.</a:t>
            </a:r>
          </a:p>
          <a:p>
            <a:endParaRPr lang="en-US" dirty="0" smtClean="0"/>
          </a:p>
          <a:p>
            <a:r>
              <a:rPr lang="en-US" b="1" dirty="0" smtClean="0"/>
              <a:t>Moderate</a:t>
            </a:r>
            <a:r>
              <a:rPr lang="en-US" dirty="0" smtClean="0"/>
              <a:t> = Further research is likely to have an important impact on our confidence in the estimate of effect and may change the estimate.</a:t>
            </a:r>
          </a:p>
          <a:p>
            <a:endParaRPr lang="en-US" dirty="0" smtClean="0"/>
          </a:p>
          <a:p>
            <a:r>
              <a:rPr lang="en-US" b="1" dirty="0" smtClean="0"/>
              <a:t>Low</a:t>
            </a:r>
            <a:r>
              <a:rPr lang="en-US" dirty="0" smtClean="0"/>
              <a:t> = Further research is very likely to have an important impact on our confidence in the estimate of effect and is likely to change the estimate.</a:t>
            </a:r>
          </a:p>
          <a:p>
            <a:endParaRPr lang="en-US" dirty="0" smtClean="0"/>
          </a:p>
          <a:p>
            <a:r>
              <a:rPr lang="en-US" b="1" dirty="0" smtClean="0"/>
              <a:t>Very low</a:t>
            </a:r>
            <a:r>
              <a:rPr lang="en-US" dirty="0" smtClean="0"/>
              <a:t> = Any estimate of effect is very uncertain.</a:t>
            </a:r>
          </a:p>
          <a:p>
            <a:endParaRPr lang="en-US" dirty="0"/>
          </a:p>
        </p:txBody>
      </p:sp>
      <p:grpSp>
        <p:nvGrpSpPr>
          <p:cNvPr id="74" name="Group 73"/>
          <p:cNvGrpSpPr/>
          <p:nvPr/>
        </p:nvGrpSpPr>
        <p:grpSpPr>
          <a:xfrm>
            <a:off x="5851925" y="2243468"/>
            <a:ext cx="1052248" cy="238202"/>
            <a:chOff x="5208706" y="2243468"/>
            <a:chExt cx="1052248" cy="238202"/>
          </a:xfrm>
        </p:grpSpPr>
        <p:grpSp>
          <p:nvGrpSpPr>
            <p:cNvPr id="17" name="Group 16"/>
            <p:cNvGrpSpPr>
              <a:grpSpLocks noChangeAspect="1"/>
            </p:cNvGrpSpPr>
            <p:nvPr/>
          </p:nvGrpSpPr>
          <p:grpSpPr>
            <a:xfrm>
              <a:off x="5208706" y="2243468"/>
              <a:ext cx="238202" cy="238202"/>
              <a:chOff x="7177615" y="5810327"/>
              <a:chExt cx="914400" cy="914400"/>
            </a:xfrm>
          </p:grpSpPr>
          <p:sp>
            <p:nvSpPr>
              <p:cNvPr id="9" name="Oval 8"/>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9" idx="0"/>
                <a:endCxn id="9"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18" name="Group 17"/>
            <p:cNvGrpSpPr>
              <a:grpSpLocks noChangeAspect="1"/>
            </p:cNvGrpSpPr>
            <p:nvPr/>
          </p:nvGrpSpPr>
          <p:grpSpPr>
            <a:xfrm>
              <a:off x="5480055" y="2243468"/>
              <a:ext cx="238202" cy="238202"/>
              <a:chOff x="7177615" y="5810327"/>
              <a:chExt cx="914400" cy="914400"/>
            </a:xfrm>
          </p:grpSpPr>
          <p:sp>
            <p:nvSpPr>
              <p:cNvPr id="19" name="Oval 18"/>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9" idx="0"/>
                <a:endCxn id="19"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22" name="Group 21"/>
            <p:cNvGrpSpPr>
              <a:grpSpLocks noChangeAspect="1"/>
            </p:cNvGrpSpPr>
            <p:nvPr/>
          </p:nvGrpSpPr>
          <p:grpSpPr>
            <a:xfrm>
              <a:off x="5751404" y="2243468"/>
              <a:ext cx="238202" cy="238202"/>
              <a:chOff x="7177615" y="5810327"/>
              <a:chExt cx="914400" cy="914400"/>
            </a:xfrm>
          </p:grpSpPr>
          <p:sp>
            <p:nvSpPr>
              <p:cNvPr id="23" name="Oval 22"/>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0"/>
                <a:endCxn id="23"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26" name="Group 25"/>
            <p:cNvGrpSpPr>
              <a:grpSpLocks noChangeAspect="1"/>
            </p:cNvGrpSpPr>
            <p:nvPr/>
          </p:nvGrpSpPr>
          <p:grpSpPr>
            <a:xfrm>
              <a:off x="6022752" y="2243468"/>
              <a:ext cx="238202" cy="238202"/>
              <a:chOff x="7177615" y="5810327"/>
              <a:chExt cx="914400" cy="914400"/>
            </a:xfrm>
          </p:grpSpPr>
          <p:sp>
            <p:nvSpPr>
              <p:cNvPr id="27" name="Oval 26"/>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7" idx="0"/>
                <a:endCxn id="27"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grpSp>
      <p:grpSp>
        <p:nvGrpSpPr>
          <p:cNvPr id="73" name="Group 72"/>
          <p:cNvGrpSpPr/>
          <p:nvPr/>
        </p:nvGrpSpPr>
        <p:grpSpPr>
          <a:xfrm>
            <a:off x="5851925" y="3041944"/>
            <a:ext cx="1052248" cy="238202"/>
            <a:chOff x="5200021" y="3041944"/>
            <a:chExt cx="1052248" cy="238202"/>
          </a:xfrm>
        </p:grpSpPr>
        <p:grpSp>
          <p:nvGrpSpPr>
            <p:cNvPr id="30" name="Group 29"/>
            <p:cNvGrpSpPr>
              <a:grpSpLocks noChangeAspect="1"/>
            </p:cNvGrpSpPr>
            <p:nvPr/>
          </p:nvGrpSpPr>
          <p:grpSpPr>
            <a:xfrm>
              <a:off x="5200021" y="3041944"/>
              <a:ext cx="238202" cy="238202"/>
              <a:chOff x="7177615" y="5810327"/>
              <a:chExt cx="914400" cy="914400"/>
            </a:xfrm>
          </p:grpSpPr>
          <p:sp>
            <p:nvSpPr>
              <p:cNvPr id="31" name="Oval 30"/>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31" idx="0"/>
                <a:endCxn id="31"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34" name="Group 33"/>
            <p:cNvGrpSpPr>
              <a:grpSpLocks noChangeAspect="1"/>
            </p:cNvGrpSpPr>
            <p:nvPr/>
          </p:nvGrpSpPr>
          <p:grpSpPr>
            <a:xfrm>
              <a:off x="5471370" y="3041944"/>
              <a:ext cx="238202" cy="238202"/>
              <a:chOff x="7177615" y="5810327"/>
              <a:chExt cx="914400" cy="914400"/>
            </a:xfrm>
          </p:grpSpPr>
          <p:sp>
            <p:nvSpPr>
              <p:cNvPr id="35" name="Oval 34"/>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0"/>
                <a:endCxn id="35"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38" name="Group 37"/>
            <p:cNvGrpSpPr>
              <a:grpSpLocks noChangeAspect="1"/>
            </p:cNvGrpSpPr>
            <p:nvPr/>
          </p:nvGrpSpPr>
          <p:grpSpPr>
            <a:xfrm>
              <a:off x="5742719" y="3041944"/>
              <a:ext cx="238202" cy="238202"/>
              <a:chOff x="7177615" y="5810327"/>
              <a:chExt cx="914400" cy="914400"/>
            </a:xfrm>
          </p:grpSpPr>
          <p:sp>
            <p:nvSpPr>
              <p:cNvPr id="39" name="Oval 38"/>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9" idx="0"/>
                <a:endCxn id="39"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sp>
          <p:nvSpPr>
            <p:cNvPr id="43" name="Oval 42"/>
            <p:cNvSpPr/>
            <p:nvPr/>
          </p:nvSpPr>
          <p:spPr>
            <a:xfrm>
              <a:off x="6014067" y="3041944"/>
              <a:ext cx="238202" cy="238202"/>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5851925" y="4183888"/>
            <a:ext cx="1052248" cy="238202"/>
            <a:chOff x="5318327" y="4183888"/>
            <a:chExt cx="1052248" cy="238202"/>
          </a:xfrm>
        </p:grpSpPr>
        <p:grpSp>
          <p:nvGrpSpPr>
            <p:cNvPr id="46" name="Group 45"/>
            <p:cNvGrpSpPr>
              <a:grpSpLocks noChangeAspect="1"/>
            </p:cNvGrpSpPr>
            <p:nvPr/>
          </p:nvGrpSpPr>
          <p:grpSpPr>
            <a:xfrm>
              <a:off x="5318327" y="4183888"/>
              <a:ext cx="238202" cy="238202"/>
              <a:chOff x="7177615" y="5810327"/>
              <a:chExt cx="914400" cy="914400"/>
            </a:xfrm>
          </p:grpSpPr>
          <p:sp>
            <p:nvSpPr>
              <p:cNvPr id="47" name="Oval 46"/>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7" idx="0"/>
                <a:endCxn id="47"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50" name="Group 49"/>
            <p:cNvGrpSpPr>
              <a:grpSpLocks noChangeAspect="1"/>
            </p:cNvGrpSpPr>
            <p:nvPr/>
          </p:nvGrpSpPr>
          <p:grpSpPr>
            <a:xfrm>
              <a:off x="5589676" y="4183888"/>
              <a:ext cx="238202" cy="238202"/>
              <a:chOff x="7177615" y="5810327"/>
              <a:chExt cx="914400" cy="914400"/>
            </a:xfrm>
          </p:grpSpPr>
          <p:sp>
            <p:nvSpPr>
              <p:cNvPr id="51" name="Oval 50"/>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51" idx="0"/>
                <a:endCxn id="51"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sp>
          <p:nvSpPr>
            <p:cNvPr id="58" name="Oval 57"/>
            <p:cNvSpPr/>
            <p:nvPr/>
          </p:nvSpPr>
          <p:spPr>
            <a:xfrm>
              <a:off x="6132373" y="4183888"/>
              <a:ext cx="238202" cy="238202"/>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1025" y="4183888"/>
              <a:ext cx="238202" cy="238202"/>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5851925" y="5220196"/>
            <a:ext cx="1052248" cy="238202"/>
            <a:chOff x="5875179" y="5220196"/>
            <a:chExt cx="1052248" cy="238202"/>
          </a:xfrm>
        </p:grpSpPr>
        <p:grpSp>
          <p:nvGrpSpPr>
            <p:cNvPr id="60" name="Group 59"/>
            <p:cNvGrpSpPr>
              <a:grpSpLocks noChangeAspect="1"/>
            </p:cNvGrpSpPr>
            <p:nvPr/>
          </p:nvGrpSpPr>
          <p:grpSpPr>
            <a:xfrm>
              <a:off x="5875179" y="5220196"/>
              <a:ext cx="238202" cy="238202"/>
              <a:chOff x="7177615" y="5810327"/>
              <a:chExt cx="914400" cy="914400"/>
            </a:xfrm>
          </p:grpSpPr>
          <p:sp>
            <p:nvSpPr>
              <p:cNvPr id="61" name="Oval 60"/>
              <p:cNvSpPr/>
              <p:nvPr/>
            </p:nvSpPr>
            <p:spPr>
              <a:xfrm>
                <a:off x="7177615" y="5810327"/>
                <a:ext cx="914400" cy="914400"/>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a:stCxn id="61" idx="0"/>
                <a:endCxn id="61" idx="4"/>
              </p:cNvCxnSpPr>
              <p:nvPr/>
            </p:nvCxnSpPr>
            <p:spPr>
              <a:xfrm>
                <a:off x="7634815" y="5810327"/>
                <a:ext cx="0" cy="914400"/>
              </a:xfrm>
              <a:prstGeom prst="line">
                <a:avLst/>
              </a:prstGeom>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7210952" y="6267527"/>
                <a:ext cx="847725" cy="0"/>
              </a:xfrm>
              <a:prstGeom prst="line">
                <a:avLst/>
              </a:prstGeom>
              <a:ln/>
            </p:spPr>
            <p:style>
              <a:lnRef idx="1">
                <a:schemeClr val="dk1"/>
              </a:lnRef>
              <a:fillRef idx="0">
                <a:schemeClr val="dk1"/>
              </a:fillRef>
              <a:effectRef idx="0">
                <a:schemeClr val="dk1"/>
              </a:effectRef>
              <a:fontRef idx="minor">
                <a:schemeClr val="tx1"/>
              </a:fontRef>
            </p:style>
          </p:cxnSp>
        </p:grpSp>
        <p:sp>
          <p:nvSpPr>
            <p:cNvPr id="68" name="Oval 67"/>
            <p:cNvSpPr/>
            <p:nvPr/>
          </p:nvSpPr>
          <p:spPr>
            <a:xfrm>
              <a:off x="6689225" y="5220196"/>
              <a:ext cx="238202" cy="238202"/>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417877" y="5220196"/>
              <a:ext cx="238202" cy="238202"/>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151567" y="5220196"/>
              <a:ext cx="238202" cy="238202"/>
            </a:xfrm>
            <a:prstGeom prst="ellipse">
              <a:avLst/>
            </a:prstGeom>
            <a:solidFill>
              <a:schemeClr val="bg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Content Placeholder 4"/>
          <p:cNvSpPr txBox="1">
            <a:spLocks/>
          </p:cNvSpPr>
          <p:nvPr/>
        </p:nvSpPr>
        <p:spPr>
          <a:xfrm>
            <a:off x="554022" y="5653936"/>
            <a:ext cx="10613174" cy="11111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Evidence supporting transgender practice guidelines are poor to non-existent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2018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1">
                    <a:lumMod val="75000"/>
                  </a:schemeClr>
                </a:solidFill>
              </a:rPr>
              <a:t>Limitations of Existing Research</a:t>
            </a:r>
            <a:endParaRPr lang="en-US" dirty="0">
              <a:solidFill>
                <a:schemeClr val="accent1">
                  <a:lumMod val="75000"/>
                </a:schemeClr>
              </a:solidFill>
            </a:endParaRPr>
          </a:p>
        </p:txBody>
      </p:sp>
      <p:sp>
        <p:nvSpPr>
          <p:cNvPr id="6" name="Content Placeholder 5"/>
          <p:cNvSpPr>
            <a:spLocks noGrp="1"/>
          </p:cNvSpPr>
          <p:nvPr>
            <p:ph idx="1"/>
          </p:nvPr>
        </p:nvSpPr>
        <p:spPr/>
        <p:txBody>
          <a:bodyPr/>
          <a:lstStyle/>
          <a:p>
            <a:r>
              <a:rPr lang="en-US" dirty="0" smtClean="0"/>
              <a:t>Few studies overall</a:t>
            </a:r>
          </a:p>
          <a:p>
            <a:r>
              <a:rPr lang="en-US" dirty="0" smtClean="0"/>
              <a:t>Small sample sizes</a:t>
            </a:r>
          </a:p>
          <a:p>
            <a:r>
              <a:rPr lang="en-US" dirty="0" smtClean="0"/>
              <a:t>Convenience samples</a:t>
            </a:r>
          </a:p>
          <a:p>
            <a:r>
              <a:rPr lang="en-US" dirty="0" smtClean="0"/>
              <a:t>Uncontrolled design</a:t>
            </a:r>
          </a:p>
          <a:p>
            <a:r>
              <a:rPr lang="en-US" dirty="0" smtClean="0"/>
              <a:t>Short duration</a:t>
            </a:r>
          </a:p>
          <a:p>
            <a:r>
              <a:rPr lang="en-US" dirty="0" smtClean="0"/>
              <a:t>Retrospective</a:t>
            </a:r>
          </a:p>
          <a:p>
            <a:r>
              <a:rPr lang="en-US" dirty="0" smtClean="0"/>
              <a:t>Observational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179" y="2342243"/>
            <a:ext cx="3251200" cy="3251200"/>
          </a:xfrm>
          <a:prstGeom prst="rect">
            <a:avLst/>
          </a:prstGeom>
        </p:spPr>
      </p:pic>
    </p:spTree>
    <p:extLst>
      <p:ext uri="{BB962C8B-B14F-4D97-AF65-F5344CB8AC3E}">
        <p14:creationId xmlns:p14="http://schemas.microsoft.com/office/powerpoint/2010/main" val="235757527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8" y="534293"/>
            <a:ext cx="10515600" cy="629871"/>
          </a:xfrm>
        </p:spPr>
        <p:txBody>
          <a:bodyPr>
            <a:noAutofit/>
          </a:bodyPr>
          <a:lstStyle/>
          <a:p>
            <a:r>
              <a:rPr lang="en-US" dirty="0" smtClean="0">
                <a:solidFill>
                  <a:schemeClr val="accent1">
                    <a:lumMod val="75000"/>
                  </a:schemeClr>
                </a:solidFill>
              </a:rPr>
              <a:t>Social Affirmation</a:t>
            </a:r>
            <a:endParaRPr lang="en-US" dirty="0">
              <a:solidFill>
                <a:schemeClr val="accent1">
                  <a:lumMod val="75000"/>
                </a:schemeClr>
              </a:solidFill>
            </a:endParaRPr>
          </a:p>
        </p:txBody>
      </p:sp>
      <p:sp>
        <p:nvSpPr>
          <p:cNvPr id="3" name="Content Placeholder 2"/>
          <p:cNvSpPr>
            <a:spLocks noGrp="1"/>
          </p:cNvSpPr>
          <p:nvPr>
            <p:ph sz="half" idx="1"/>
          </p:nvPr>
        </p:nvSpPr>
        <p:spPr>
          <a:xfrm>
            <a:off x="999565" y="2040778"/>
            <a:ext cx="8219740" cy="4351338"/>
          </a:xfrm>
        </p:spPr>
        <p:txBody>
          <a:bodyPr>
            <a:normAutofit/>
          </a:bodyPr>
          <a:lstStyle/>
          <a:p>
            <a:r>
              <a:rPr lang="en-US" sz="3200" dirty="0" smtClean="0"/>
              <a:t>Name change</a:t>
            </a:r>
          </a:p>
          <a:p>
            <a:r>
              <a:rPr lang="en-US" sz="3200" dirty="0" smtClean="0"/>
              <a:t>Pronoun usage</a:t>
            </a:r>
          </a:p>
          <a:p>
            <a:r>
              <a:rPr lang="en-US" sz="3200" dirty="0" smtClean="0"/>
              <a:t>Cross-dressing</a:t>
            </a:r>
          </a:p>
          <a:p>
            <a:r>
              <a:rPr lang="en-US" sz="3200" dirty="0" smtClean="0"/>
              <a:t>Bathroom and locker room use</a:t>
            </a:r>
          </a:p>
          <a:p>
            <a:r>
              <a:rPr lang="en-US" sz="3200" dirty="0" smtClean="0"/>
              <a:t>Electronic Medical Record</a:t>
            </a:r>
          </a:p>
          <a:p>
            <a:pPr marL="0" indent="0">
              <a:buNone/>
            </a:pPr>
            <a:endParaRPr lang="en-US" sz="3200" dirty="0" smtClean="0"/>
          </a:p>
          <a:p>
            <a:r>
              <a:rPr lang="en-US" sz="3200" dirty="0" smtClean="0"/>
              <a:t>Advocated at ages as early as 3 years</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010" y="2590101"/>
            <a:ext cx="2760152" cy="1827143"/>
          </a:xfrm>
          <a:prstGeom prst="rect">
            <a:avLst/>
          </a:prstGeom>
        </p:spPr>
      </p:pic>
    </p:spTree>
    <p:extLst>
      <p:ext uri="{BB962C8B-B14F-4D97-AF65-F5344CB8AC3E}">
        <p14:creationId xmlns:p14="http://schemas.microsoft.com/office/powerpoint/2010/main" val="271302292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1">
                    <a:lumMod val="75000"/>
                  </a:schemeClr>
                </a:solidFill>
              </a:rPr>
              <a:t>Pubertal Blockade</a:t>
            </a:r>
            <a:endParaRPr lang="en-US" dirty="0">
              <a:solidFill>
                <a:schemeClr val="accent1">
                  <a:lumMod val="75000"/>
                </a:schemeClr>
              </a:solidFill>
            </a:endParaRPr>
          </a:p>
        </p:txBody>
      </p:sp>
      <p:sp>
        <p:nvSpPr>
          <p:cNvPr id="6" name="Content Placeholder 5"/>
          <p:cNvSpPr>
            <a:spLocks noGrp="1"/>
          </p:cNvSpPr>
          <p:nvPr>
            <p:ph idx="1"/>
          </p:nvPr>
        </p:nvSpPr>
        <p:spPr>
          <a:xfrm>
            <a:off x="334830" y="2282689"/>
            <a:ext cx="8335834" cy="4026606"/>
          </a:xfrm>
        </p:spPr>
        <p:txBody>
          <a:bodyPr>
            <a:normAutofit fontScale="92500"/>
          </a:bodyPr>
          <a:lstStyle/>
          <a:p>
            <a:r>
              <a:rPr lang="en-US" sz="3200" dirty="0" smtClean="0"/>
              <a:t>Interruption of a normal developmental process</a:t>
            </a:r>
          </a:p>
          <a:p>
            <a:r>
              <a:rPr lang="en-US" sz="3200" dirty="0" smtClean="0"/>
              <a:t>No FDA approval for use in suppressing normally timed puberty</a:t>
            </a:r>
          </a:p>
          <a:p>
            <a:r>
              <a:rPr lang="en-US" sz="3200" dirty="0" smtClean="0"/>
              <a:t>Adverse effect on bone density</a:t>
            </a:r>
          </a:p>
          <a:p>
            <a:r>
              <a:rPr lang="en-US" sz="3200" dirty="0" smtClean="0"/>
              <a:t>Sterility when followed by cross-hormone therapy</a:t>
            </a:r>
          </a:p>
          <a:p>
            <a:r>
              <a:rPr lang="en-US" sz="3200" dirty="0" smtClean="0"/>
              <a:t>Potential for altering desistance rates</a:t>
            </a:r>
          </a:p>
          <a:p>
            <a:pPr lvl="1"/>
            <a:r>
              <a:rPr lang="en-US" dirty="0" smtClean="0"/>
              <a:t>No published reports of desistance after Rx</a:t>
            </a:r>
          </a:p>
          <a:p>
            <a:pPr lvl="1"/>
            <a:r>
              <a:rPr lang="en-US" dirty="0" smtClean="0"/>
              <a:t>100% Persistence (</a:t>
            </a:r>
            <a:r>
              <a:rPr lang="en-US" dirty="0" err="1" smtClean="0"/>
              <a:t>DeVries</a:t>
            </a:r>
            <a:r>
              <a:rPr lang="en-US" dirty="0" smtClean="0"/>
              <a:t> et al. J Sex. Med 8(8), 2011)</a:t>
            </a:r>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672" y="2488707"/>
            <a:ext cx="3150992" cy="2416780"/>
          </a:xfrm>
          <a:prstGeom prst="rect">
            <a:avLst/>
          </a:prstGeom>
        </p:spPr>
      </p:pic>
      <p:sp>
        <p:nvSpPr>
          <p:cNvPr id="8" name="TextBox 7"/>
          <p:cNvSpPr txBox="1"/>
          <p:nvPr/>
        </p:nvSpPr>
        <p:spPr>
          <a:xfrm>
            <a:off x="9144000" y="5027250"/>
            <a:ext cx="2693366" cy="369332"/>
          </a:xfrm>
          <a:prstGeom prst="rect">
            <a:avLst/>
          </a:prstGeom>
          <a:noFill/>
        </p:spPr>
        <p:txBody>
          <a:bodyPr wrap="none" rtlCol="0">
            <a:spAutoFit/>
          </a:bodyPr>
          <a:lstStyle/>
          <a:p>
            <a:r>
              <a:rPr lang="en-US" dirty="0" smtClean="0"/>
              <a:t>New Atlantis 52: 3-36, 2017</a:t>
            </a:r>
            <a:endParaRPr lang="en-US" dirty="0"/>
          </a:p>
        </p:txBody>
      </p:sp>
    </p:spTree>
    <p:extLst>
      <p:ext uri="{BB962C8B-B14F-4D97-AF65-F5344CB8AC3E}">
        <p14:creationId xmlns:p14="http://schemas.microsoft.com/office/powerpoint/2010/main" val="182951254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28" y="230188"/>
            <a:ext cx="7692614" cy="1325563"/>
          </a:xfrm>
        </p:spPr>
        <p:txBody>
          <a:bodyPr>
            <a:normAutofit/>
          </a:bodyPr>
          <a:lstStyle/>
          <a:p>
            <a:r>
              <a:rPr lang="en-US" sz="3600" dirty="0" smtClean="0">
                <a:solidFill>
                  <a:schemeClr val="accent1">
                    <a:lumMod val="75000"/>
                  </a:schemeClr>
                </a:solidFill>
              </a:rPr>
              <a:t>Known and Potential Risks of Cross-Sex Hormones</a:t>
            </a:r>
            <a:endParaRPr lang="en-US" sz="3600" dirty="0">
              <a:solidFill>
                <a:schemeClr val="accent1">
                  <a:lumMod val="75000"/>
                </a:schemeClr>
              </a:solidFill>
            </a:endParaRPr>
          </a:p>
        </p:txBody>
      </p:sp>
      <p:sp>
        <p:nvSpPr>
          <p:cNvPr id="3" name="Content Placeholder 2"/>
          <p:cNvSpPr>
            <a:spLocks noGrp="1"/>
          </p:cNvSpPr>
          <p:nvPr>
            <p:ph sz="half" idx="1"/>
          </p:nvPr>
        </p:nvSpPr>
        <p:spPr>
          <a:xfrm>
            <a:off x="301214" y="1825625"/>
            <a:ext cx="5718586" cy="4351338"/>
          </a:xfrm>
        </p:spPr>
        <p:txBody>
          <a:bodyPr>
            <a:normAutofit lnSpcReduction="10000"/>
          </a:bodyPr>
          <a:lstStyle/>
          <a:p>
            <a:r>
              <a:rPr lang="en-US" dirty="0"/>
              <a:t>Infertility</a:t>
            </a:r>
          </a:p>
          <a:p>
            <a:r>
              <a:rPr lang="en-US" dirty="0" smtClean="0"/>
              <a:t>Venous thromboembolism (</a:t>
            </a:r>
            <a:r>
              <a:rPr lang="en-US" dirty="0" err="1" smtClean="0"/>
              <a:t>MtF</a:t>
            </a:r>
            <a:r>
              <a:rPr lang="en-US" dirty="0" smtClean="0"/>
              <a:t>)</a:t>
            </a:r>
          </a:p>
          <a:p>
            <a:r>
              <a:rPr lang="en-US" dirty="0" smtClean="0"/>
              <a:t>Polycythemia (</a:t>
            </a:r>
            <a:r>
              <a:rPr lang="en-US" dirty="0" err="1" smtClean="0"/>
              <a:t>FtM</a:t>
            </a:r>
            <a:r>
              <a:rPr lang="en-US" dirty="0" smtClean="0"/>
              <a:t>)</a:t>
            </a:r>
          </a:p>
          <a:p>
            <a:r>
              <a:rPr lang="en-US" dirty="0" smtClean="0"/>
              <a:t>Osteopenia (</a:t>
            </a:r>
            <a:r>
              <a:rPr lang="en-US" dirty="0" err="1" smtClean="0"/>
              <a:t>FtM</a:t>
            </a:r>
            <a:r>
              <a:rPr lang="en-US" dirty="0" smtClean="0"/>
              <a:t>)</a:t>
            </a:r>
            <a:endParaRPr lang="en-US" dirty="0"/>
          </a:p>
          <a:p>
            <a:r>
              <a:rPr lang="en-US" dirty="0"/>
              <a:t>Cardiovascular </a:t>
            </a:r>
            <a:r>
              <a:rPr lang="en-US" dirty="0" smtClean="0"/>
              <a:t>Disease (</a:t>
            </a:r>
            <a:r>
              <a:rPr lang="en-US" dirty="0" err="1" smtClean="0"/>
              <a:t>FtM</a:t>
            </a:r>
            <a:r>
              <a:rPr lang="en-US" dirty="0" smtClean="0"/>
              <a:t>)</a:t>
            </a:r>
          </a:p>
          <a:p>
            <a:pPr lvl="1"/>
            <a:r>
              <a:rPr lang="en-US" dirty="0" smtClean="0"/>
              <a:t>Hypertension</a:t>
            </a:r>
          </a:p>
          <a:p>
            <a:pPr lvl="1"/>
            <a:r>
              <a:rPr lang="en-US" dirty="0" smtClean="0"/>
              <a:t>Increased BMI</a:t>
            </a:r>
          </a:p>
          <a:p>
            <a:pPr lvl="1"/>
            <a:r>
              <a:rPr lang="en-US" dirty="0" smtClean="0"/>
              <a:t>Insulin resistance</a:t>
            </a:r>
          </a:p>
          <a:p>
            <a:pPr lvl="1"/>
            <a:r>
              <a:rPr lang="en-US" dirty="0" smtClean="0"/>
              <a:t>Dyslipidemia</a:t>
            </a:r>
            <a:endParaRPr lang="en-US" dirty="0"/>
          </a:p>
          <a:p>
            <a:r>
              <a:rPr lang="en-US" dirty="0" smtClean="0"/>
              <a:t>Acne vulgaris</a:t>
            </a:r>
          </a:p>
        </p:txBody>
      </p:sp>
      <p:sp>
        <p:nvSpPr>
          <p:cNvPr id="4" name="Content Placeholder 3"/>
          <p:cNvSpPr>
            <a:spLocks noGrp="1"/>
          </p:cNvSpPr>
          <p:nvPr>
            <p:ph sz="half" idx="2"/>
          </p:nvPr>
        </p:nvSpPr>
        <p:spPr/>
        <p:txBody>
          <a:bodyPr>
            <a:normAutofit lnSpcReduction="10000"/>
          </a:bodyPr>
          <a:lstStyle/>
          <a:p>
            <a:r>
              <a:rPr lang="en-US" dirty="0" smtClean="0"/>
              <a:t>Cancer</a:t>
            </a:r>
          </a:p>
          <a:p>
            <a:pPr lvl="1"/>
            <a:r>
              <a:rPr lang="en-US" dirty="0" smtClean="0"/>
              <a:t>Breast</a:t>
            </a:r>
          </a:p>
          <a:p>
            <a:pPr lvl="1"/>
            <a:r>
              <a:rPr lang="en-US" dirty="0" smtClean="0"/>
              <a:t>Ovarian</a:t>
            </a:r>
          </a:p>
          <a:p>
            <a:pPr lvl="1"/>
            <a:r>
              <a:rPr lang="en-US" dirty="0" smtClean="0"/>
              <a:t>Cervical</a:t>
            </a:r>
          </a:p>
          <a:p>
            <a:pPr lvl="1"/>
            <a:r>
              <a:rPr lang="en-US" dirty="0" smtClean="0"/>
              <a:t>Uterine</a:t>
            </a:r>
          </a:p>
          <a:p>
            <a:pPr lvl="1"/>
            <a:r>
              <a:rPr lang="en-US" dirty="0" smtClean="0"/>
              <a:t>Prostate</a:t>
            </a:r>
          </a:p>
          <a:p>
            <a:pPr lvl="1"/>
            <a:endParaRPr lang="en-US" dirty="0"/>
          </a:p>
          <a:p>
            <a:endParaRPr lang="en-US" dirty="0"/>
          </a:p>
        </p:txBody>
      </p:sp>
      <p:pic>
        <p:nvPicPr>
          <p:cNvPr id="5" name="Picture 4"/>
          <p:cNvPicPr>
            <a:picLocks noChangeAspect="1"/>
          </p:cNvPicPr>
          <p:nvPr/>
        </p:nvPicPr>
        <p:blipFill>
          <a:blip r:embed="rId2"/>
          <a:stretch>
            <a:fillRect/>
          </a:stretch>
        </p:blipFill>
        <p:spPr>
          <a:xfrm>
            <a:off x="8887837" y="230188"/>
            <a:ext cx="2857500" cy="1381125"/>
          </a:xfrm>
          <a:prstGeom prst="rect">
            <a:avLst/>
          </a:prstGeom>
        </p:spPr>
      </p:pic>
      <p:sp>
        <p:nvSpPr>
          <p:cNvPr id="6" name="TextBox 5"/>
          <p:cNvSpPr txBox="1"/>
          <p:nvPr/>
        </p:nvSpPr>
        <p:spPr>
          <a:xfrm>
            <a:off x="8218842" y="4968608"/>
            <a:ext cx="3879332" cy="1754326"/>
          </a:xfrm>
          <a:prstGeom prst="rect">
            <a:avLst/>
          </a:prstGeom>
          <a:noFill/>
        </p:spPr>
        <p:txBody>
          <a:bodyPr wrap="none" rtlCol="0">
            <a:spAutoFit/>
          </a:bodyPr>
          <a:lstStyle/>
          <a:p>
            <a:r>
              <a:rPr lang="en-US" dirty="0" err="1" smtClean="0"/>
              <a:t>Wierckx</a:t>
            </a:r>
            <a:r>
              <a:rPr lang="en-US" dirty="0" smtClean="0"/>
              <a:t> et al. J Sex Med, 2012</a:t>
            </a:r>
          </a:p>
          <a:p>
            <a:r>
              <a:rPr lang="en-US" dirty="0" err="1" smtClean="0"/>
              <a:t>Turrion</a:t>
            </a:r>
            <a:r>
              <a:rPr lang="en-US" dirty="0" smtClean="0"/>
              <a:t>-Merino et al. JAMA </a:t>
            </a:r>
            <a:r>
              <a:rPr lang="en-US" dirty="0" err="1" smtClean="0"/>
              <a:t>Derm</a:t>
            </a:r>
            <a:r>
              <a:rPr lang="en-US" dirty="0" smtClean="0"/>
              <a:t>, 2013</a:t>
            </a:r>
          </a:p>
          <a:p>
            <a:r>
              <a:rPr lang="en-US" dirty="0" err="1" smtClean="0"/>
              <a:t>Bougeois</a:t>
            </a:r>
            <a:r>
              <a:rPr lang="en-US" dirty="0" smtClean="0"/>
              <a:t> et al Ann </a:t>
            </a:r>
            <a:r>
              <a:rPr lang="en-US" dirty="0" err="1" smtClean="0"/>
              <a:t>Endocrinol</a:t>
            </a:r>
            <a:r>
              <a:rPr lang="en-US" dirty="0" smtClean="0"/>
              <a:t>, 2016</a:t>
            </a:r>
          </a:p>
          <a:p>
            <a:r>
              <a:rPr lang="en-US" dirty="0" err="1" smtClean="0"/>
              <a:t>Streed</a:t>
            </a:r>
            <a:r>
              <a:rPr lang="en-US" dirty="0" smtClean="0"/>
              <a:t> et al. Ann Intern Med, 2017</a:t>
            </a:r>
          </a:p>
          <a:p>
            <a:r>
              <a:rPr lang="en-US" dirty="0" err="1" smtClean="0"/>
              <a:t>Maraka</a:t>
            </a:r>
            <a:r>
              <a:rPr lang="en-US" dirty="0" smtClean="0"/>
              <a:t> et al J </a:t>
            </a:r>
            <a:r>
              <a:rPr lang="en-US" dirty="0" err="1" smtClean="0"/>
              <a:t>Clin</a:t>
            </a:r>
            <a:r>
              <a:rPr lang="en-US" dirty="0" smtClean="0"/>
              <a:t> End </a:t>
            </a:r>
            <a:r>
              <a:rPr lang="en-US" dirty="0" err="1" smtClean="0"/>
              <a:t>Metab</a:t>
            </a:r>
            <a:r>
              <a:rPr lang="en-US" dirty="0" smtClean="0"/>
              <a:t>, 2017</a:t>
            </a:r>
          </a:p>
          <a:p>
            <a:r>
              <a:rPr lang="en-US" dirty="0" err="1" smtClean="0"/>
              <a:t>Getahun</a:t>
            </a:r>
            <a:r>
              <a:rPr lang="en-US" dirty="0" smtClean="0"/>
              <a:t> et al. Ann Intern Med, 2018 </a:t>
            </a:r>
            <a:endParaRPr lang="en-US" dirty="0"/>
          </a:p>
        </p:txBody>
      </p:sp>
    </p:spTree>
    <p:extLst>
      <p:ext uri="{BB962C8B-B14F-4D97-AF65-F5344CB8AC3E}">
        <p14:creationId xmlns:p14="http://schemas.microsoft.com/office/powerpoint/2010/main" val="284434656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Short-Term Benefits</a:t>
            </a:r>
            <a:endParaRPr lang="en-US" dirty="0">
              <a:solidFill>
                <a:schemeClr val="accent1">
                  <a:lumMod val="75000"/>
                </a:schemeClr>
              </a:solidFill>
            </a:endParaRPr>
          </a:p>
        </p:txBody>
      </p:sp>
      <p:sp>
        <p:nvSpPr>
          <p:cNvPr id="3" name="Content Placeholder 2"/>
          <p:cNvSpPr>
            <a:spLocks noGrp="1"/>
          </p:cNvSpPr>
          <p:nvPr>
            <p:ph sz="half" idx="1"/>
          </p:nvPr>
        </p:nvSpPr>
        <p:spPr>
          <a:xfrm>
            <a:off x="838200" y="1907266"/>
            <a:ext cx="5181600" cy="4109811"/>
          </a:xfrm>
        </p:spPr>
        <p:txBody>
          <a:bodyPr>
            <a:normAutofit/>
          </a:bodyPr>
          <a:lstStyle/>
          <a:p>
            <a:r>
              <a:rPr lang="en-US" dirty="0" smtClean="0"/>
              <a:t>Alleviation of dysphoria</a:t>
            </a:r>
          </a:p>
          <a:p>
            <a:r>
              <a:rPr lang="en-US" dirty="0" smtClean="0"/>
              <a:t>Improvement of depression</a:t>
            </a:r>
          </a:p>
          <a:p>
            <a:r>
              <a:rPr lang="en-US" dirty="0" smtClean="0"/>
              <a:t>Slight increased anxiety</a:t>
            </a:r>
          </a:p>
          <a:p>
            <a:r>
              <a:rPr lang="en-US" dirty="0" smtClean="0"/>
              <a:t>General satisfaction with interventions</a:t>
            </a:r>
          </a:p>
          <a:p>
            <a:pPr marL="0" indent="0">
              <a:buNone/>
            </a:pPr>
            <a:endParaRPr lang="en-US" dirty="0" smtClean="0"/>
          </a:p>
          <a:p>
            <a:endParaRPr lang="en-US" dirty="0"/>
          </a:p>
        </p:txBody>
      </p:sp>
      <p:sp>
        <p:nvSpPr>
          <p:cNvPr id="5" name="Content Placeholder 4"/>
          <p:cNvSpPr>
            <a:spLocks noGrp="1"/>
          </p:cNvSpPr>
          <p:nvPr>
            <p:ph sz="half" idx="2"/>
          </p:nvPr>
        </p:nvSpPr>
        <p:spPr>
          <a:xfrm>
            <a:off x="6172200" y="1907266"/>
            <a:ext cx="5181600" cy="4351338"/>
          </a:xfrm>
        </p:spPr>
        <p:txBody>
          <a:bodyPr>
            <a:normAutofit/>
          </a:bodyPr>
          <a:lstStyle/>
          <a:p>
            <a:r>
              <a:rPr lang="en-US" dirty="0" smtClean="0"/>
              <a:t>Comparison to other conditions</a:t>
            </a:r>
          </a:p>
          <a:p>
            <a:pPr lvl="1"/>
            <a:r>
              <a:rPr lang="en-US" dirty="0" smtClean="0"/>
              <a:t>Body Dysmorphic Disorder</a:t>
            </a:r>
          </a:p>
          <a:p>
            <a:pPr lvl="1"/>
            <a:r>
              <a:rPr lang="en-US" dirty="0" smtClean="0"/>
              <a:t>Body Integrity Identity Disorder</a:t>
            </a:r>
          </a:p>
          <a:p>
            <a:pPr lvl="1"/>
            <a:r>
              <a:rPr lang="en-US" dirty="0" smtClean="0"/>
              <a:t>Anorexia nervosa</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3635" y="3890959"/>
            <a:ext cx="2367643" cy="2367643"/>
          </a:xfrm>
          <a:prstGeom prst="rect">
            <a:avLst/>
          </a:prstGeom>
        </p:spPr>
      </p:pic>
      <p:sp>
        <p:nvSpPr>
          <p:cNvPr id="8" name="TextBox 7"/>
          <p:cNvSpPr txBox="1"/>
          <p:nvPr/>
        </p:nvSpPr>
        <p:spPr>
          <a:xfrm>
            <a:off x="179614" y="5935437"/>
            <a:ext cx="4057650" cy="646331"/>
          </a:xfrm>
          <a:prstGeom prst="rect">
            <a:avLst/>
          </a:prstGeom>
          <a:noFill/>
        </p:spPr>
        <p:txBody>
          <a:bodyPr wrap="square" rtlCol="0">
            <a:spAutoFit/>
          </a:bodyPr>
          <a:lstStyle/>
          <a:p>
            <a:r>
              <a:rPr lang="en-US" dirty="0" err="1" smtClean="0"/>
              <a:t>DeVries</a:t>
            </a:r>
            <a:r>
              <a:rPr lang="en-US" dirty="0" smtClean="0"/>
              <a:t> et al. J Sex Med 8(8), 2011</a:t>
            </a:r>
          </a:p>
          <a:p>
            <a:r>
              <a:rPr lang="en-US" dirty="0" smtClean="0"/>
              <a:t>Olson et al. Pediatrics 137(3), 2016</a:t>
            </a:r>
            <a:endParaRPr lang="en-US" dirty="0"/>
          </a:p>
        </p:txBody>
      </p:sp>
      <p:pic>
        <p:nvPicPr>
          <p:cNvPr id="6" name="Picture 5"/>
          <p:cNvPicPr>
            <a:picLocks noChangeAspect="1"/>
          </p:cNvPicPr>
          <p:nvPr/>
        </p:nvPicPr>
        <p:blipFill>
          <a:blip r:embed="rId3"/>
          <a:stretch>
            <a:fillRect/>
          </a:stretch>
        </p:blipFill>
        <p:spPr>
          <a:xfrm>
            <a:off x="6328010" y="4095252"/>
            <a:ext cx="2943225" cy="1959055"/>
          </a:xfrm>
          <a:prstGeom prst="rect">
            <a:avLst/>
          </a:prstGeom>
        </p:spPr>
      </p:pic>
    </p:spTree>
    <p:extLst>
      <p:ext uri="{BB962C8B-B14F-4D97-AF65-F5344CB8AC3E}">
        <p14:creationId xmlns:p14="http://schemas.microsoft.com/office/powerpoint/2010/main" val="3851057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Disclosures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I have no financial disclosures relevant to this presentation</a:t>
            </a:r>
          </a:p>
          <a:p>
            <a:r>
              <a:rPr lang="en-US" dirty="0" smtClean="0"/>
              <a:t>I am not </a:t>
            </a:r>
            <a:r>
              <a:rPr lang="en-US" smtClean="0"/>
              <a:t>representing Washington </a:t>
            </a:r>
            <a:r>
              <a:rPr lang="en-US" dirty="0" smtClean="0"/>
              <a:t>University or St Louis Children’s Hospital</a:t>
            </a:r>
          </a:p>
          <a:p>
            <a:endParaRPr lang="en-US" dirty="0"/>
          </a:p>
          <a:p>
            <a:endParaRPr lang="en-US" dirty="0" smtClean="0"/>
          </a:p>
          <a:p>
            <a:pPr marL="0" indent="0">
              <a:buNone/>
            </a:pPr>
            <a:endParaRPr lang="en-US" dirty="0" smtClean="0"/>
          </a:p>
        </p:txBody>
      </p:sp>
      <p:pic>
        <p:nvPicPr>
          <p:cNvPr id="7" name="Picture 6"/>
          <p:cNvPicPr>
            <a:picLocks noChangeAspect="1"/>
          </p:cNvPicPr>
          <p:nvPr/>
        </p:nvPicPr>
        <p:blipFill rotWithShape="1">
          <a:blip r:embed="rId3"/>
          <a:srcRect l="4510" t="23530" r="45961" b="10902"/>
          <a:stretch/>
        </p:blipFill>
        <p:spPr>
          <a:xfrm>
            <a:off x="3910987" y="3092822"/>
            <a:ext cx="3792200" cy="3765178"/>
          </a:xfrm>
          <a:prstGeom prst="rect">
            <a:avLst/>
          </a:prstGeom>
        </p:spPr>
      </p:pic>
      <p:pic>
        <p:nvPicPr>
          <p:cNvPr id="8" name="Picture 7"/>
          <p:cNvPicPr>
            <a:picLocks noChangeAspect="1"/>
          </p:cNvPicPr>
          <p:nvPr/>
        </p:nvPicPr>
        <p:blipFill>
          <a:blip r:embed="rId4"/>
          <a:stretch>
            <a:fillRect/>
          </a:stretch>
        </p:blipFill>
        <p:spPr>
          <a:xfrm>
            <a:off x="10416204" y="96759"/>
            <a:ext cx="1536325" cy="1371719"/>
          </a:xfrm>
          <a:prstGeom prst="rect">
            <a:avLst/>
          </a:prstGeom>
        </p:spPr>
      </p:pic>
    </p:spTree>
    <p:extLst>
      <p:ext uri="{BB962C8B-B14F-4D97-AF65-F5344CB8AC3E}">
        <p14:creationId xmlns:p14="http://schemas.microsoft.com/office/powerpoint/2010/main" val="255506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Long-Term Outcomes</a:t>
            </a:r>
            <a:endParaRPr lang="en-US" dirty="0">
              <a:solidFill>
                <a:schemeClr val="accent1">
                  <a:lumMod val="75000"/>
                </a:schemeClr>
              </a:solidFill>
            </a:endParaRPr>
          </a:p>
        </p:txBody>
      </p:sp>
      <p:sp>
        <p:nvSpPr>
          <p:cNvPr id="3" name="Content Placeholder 2"/>
          <p:cNvSpPr>
            <a:spLocks noGrp="1"/>
          </p:cNvSpPr>
          <p:nvPr>
            <p:ph idx="1"/>
          </p:nvPr>
        </p:nvSpPr>
        <p:spPr>
          <a:xfrm>
            <a:off x="0" y="1690688"/>
            <a:ext cx="7810951" cy="4188036"/>
          </a:xfrm>
        </p:spPr>
        <p:txBody>
          <a:bodyPr>
            <a:normAutofit/>
          </a:bodyPr>
          <a:lstStyle/>
          <a:p>
            <a:r>
              <a:rPr lang="en-US" dirty="0" err="1" smtClean="0"/>
              <a:t>Ascheman</a:t>
            </a:r>
            <a:r>
              <a:rPr lang="en-US" dirty="0" smtClean="0"/>
              <a:t> et al. (</a:t>
            </a:r>
            <a:r>
              <a:rPr lang="en-US" sz="2400" dirty="0" err="1" smtClean="0"/>
              <a:t>Eur</a:t>
            </a:r>
            <a:r>
              <a:rPr lang="en-US" sz="2400" dirty="0" smtClean="0"/>
              <a:t> J </a:t>
            </a:r>
            <a:r>
              <a:rPr lang="en-US" sz="2400" dirty="0" err="1" smtClean="0"/>
              <a:t>Endocrinol</a:t>
            </a:r>
            <a:r>
              <a:rPr lang="en-US" sz="2400" dirty="0" smtClean="0"/>
              <a:t> 164(4):635-642, 2011</a:t>
            </a:r>
            <a:r>
              <a:rPr lang="en-US" dirty="0" smtClean="0"/>
              <a:t>)</a:t>
            </a:r>
          </a:p>
          <a:p>
            <a:pPr lvl="1"/>
            <a:r>
              <a:rPr lang="en-US" sz="2400" dirty="0" smtClean="0"/>
              <a:t>18.5 year f/u of 966 </a:t>
            </a:r>
            <a:r>
              <a:rPr lang="en-US" sz="2400" dirty="0" err="1" smtClean="0"/>
              <a:t>MtF</a:t>
            </a:r>
            <a:r>
              <a:rPr lang="en-US" sz="2400" dirty="0" smtClean="0"/>
              <a:t> and 365 </a:t>
            </a:r>
            <a:r>
              <a:rPr lang="en-US" sz="2400" dirty="0" err="1" smtClean="0"/>
              <a:t>FtM</a:t>
            </a:r>
            <a:r>
              <a:rPr lang="en-US" sz="2400" dirty="0" smtClean="0"/>
              <a:t> </a:t>
            </a:r>
          </a:p>
          <a:p>
            <a:pPr lvl="1"/>
            <a:r>
              <a:rPr lang="en-US" sz="2400" dirty="0" smtClean="0"/>
              <a:t>51% increase in suicide</a:t>
            </a:r>
          </a:p>
          <a:p>
            <a:r>
              <a:rPr lang="en-US" dirty="0" err="1" smtClean="0"/>
              <a:t>Dhejne</a:t>
            </a:r>
            <a:r>
              <a:rPr lang="en-US" dirty="0" smtClean="0"/>
              <a:t> et al. (</a:t>
            </a:r>
            <a:r>
              <a:rPr lang="en-US" sz="2400" dirty="0" err="1" smtClean="0"/>
              <a:t>PlosOne</a:t>
            </a:r>
            <a:r>
              <a:rPr lang="en-US" sz="2400" dirty="0" smtClean="0"/>
              <a:t> 6(2): e16885, 2011</a:t>
            </a:r>
            <a:r>
              <a:rPr lang="en-US" dirty="0" smtClean="0"/>
              <a:t>)</a:t>
            </a:r>
          </a:p>
          <a:p>
            <a:pPr lvl="1"/>
            <a:r>
              <a:rPr lang="en-US" sz="2400" dirty="0" smtClean="0"/>
              <a:t>324 patients treated in Sweden (1973-2003)</a:t>
            </a:r>
          </a:p>
          <a:p>
            <a:pPr lvl="1"/>
            <a:r>
              <a:rPr lang="en-US" sz="2400" dirty="0"/>
              <a:t>2.8-fold increase in psychiatric hospitalization</a:t>
            </a:r>
          </a:p>
          <a:p>
            <a:pPr lvl="1"/>
            <a:r>
              <a:rPr lang="en-US" sz="2400" dirty="0" smtClean="0"/>
              <a:t>4.9-fold increase in suicide attempts</a:t>
            </a:r>
          </a:p>
          <a:p>
            <a:pPr lvl="1"/>
            <a:r>
              <a:rPr lang="en-US" sz="2400" dirty="0"/>
              <a:t>19-fold increase in completed suicide</a:t>
            </a:r>
          </a:p>
          <a:p>
            <a:pPr lvl="1"/>
            <a:r>
              <a:rPr lang="en-US" sz="2400" dirty="0" smtClean="0"/>
              <a:t>2.8-fold </a:t>
            </a:r>
            <a:r>
              <a:rPr lang="en-US" sz="2400" dirty="0"/>
              <a:t>increase in overall mortality </a:t>
            </a:r>
            <a:endParaRPr lang="en-US" sz="2400" dirty="0" smtClean="0"/>
          </a:p>
          <a:p>
            <a:pPr marL="457200" lvl="1" indent="0">
              <a:buNone/>
            </a:pPr>
            <a:endParaRPr lang="en-US" dirty="0"/>
          </a:p>
        </p:txBody>
      </p:sp>
      <p:pic>
        <p:nvPicPr>
          <p:cNvPr id="4" name="Picture 3"/>
          <p:cNvPicPr>
            <a:picLocks noChangeAspect="1"/>
          </p:cNvPicPr>
          <p:nvPr/>
        </p:nvPicPr>
        <p:blipFill>
          <a:blip r:embed="rId2"/>
          <a:stretch>
            <a:fillRect/>
          </a:stretch>
        </p:blipFill>
        <p:spPr>
          <a:xfrm>
            <a:off x="7052089" y="2890958"/>
            <a:ext cx="4941346" cy="3574390"/>
          </a:xfrm>
          <a:prstGeom prst="rect">
            <a:avLst/>
          </a:prstGeom>
        </p:spPr>
      </p:pic>
    </p:spTree>
    <p:extLst>
      <p:ext uri="{BB962C8B-B14F-4D97-AF65-F5344CB8AC3E}">
        <p14:creationId xmlns:p14="http://schemas.microsoft.com/office/powerpoint/2010/main" val="55789965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Long-Term Outcomes- Suicide Risk</a:t>
            </a:r>
            <a:endParaRPr lang="en-US" dirty="0">
              <a:solidFill>
                <a:schemeClr val="accent1">
                  <a:lumMod val="75000"/>
                </a:schemeClr>
              </a:solidFill>
            </a:endParaRPr>
          </a:p>
        </p:txBody>
      </p:sp>
      <p:pic>
        <p:nvPicPr>
          <p:cNvPr id="3" name="Picture 2"/>
          <p:cNvPicPr>
            <a:picLocks noChangeAspect="1"/>
          </p:cNvPicPr>
          <p:nvPr/>
        </p:nvPicPr>
        <p:blipFill>
          <a:blip r:embed="rId2"/>
          <a:stretch>
            <a:fillRect/>
          </a:stretch>
        </p:blipFill>
        <p:spPr>
          <a:xfrm>
            <a:off x="2872310" y="1690688"/>
            <a:ext cx="6153356" cy="4084700"/>
          </a:xfrm>
          <a:prstGeom prst="rect">
            <a:avLst/>
          </a:prstGeom>
        </p:spPr>
      </p:pic>
      <p:sp>
        <p:nvSpPr>
          <p:cNvPr id="4" name="TextBox 3"/>
          <p:cNvSpPr txBox="1"/>
          <p:nvPr/>
        </p:nvSpPr>
        <p:spPr>
          <a:xfrm>
            <a:off x="8122024" y="6411558"/>
            <a:ext cx="3883511" cy="369332"/>
          </a:xfrm>
          <a:prstGeom prst="rect">
            <a:avLst/>
          </a:prstGeom>
          <a:noFill/>
        </p:spPr>
        <p:txBody>
          <a:bodyPr wrap="square" rtlCol="0">
            <a:spAutoFit/>
          </a:bodyPr>
          <a:lstStyle/>
          <a:p>
            <a:r>
              <a:rPr lang="da-DK" dirty="0"/>
              <a:t>Adams, et al.; Transgender Health 2017</a:t>
            </a:r>
            <a:endParaRPr lang="en-US" dirty="0"/>
          </a:p>
        </p:txBody>
      </p:sp>
    </p:spTree>
    <p:extLst>
      <p:ext uri="{BB962C8B-B14F-4D97-AF65-F5344CB8AC3E}">
        <p14:creationId xmlns:p14="http://schemas.microsoft.com/office/powerpoint/2010/main" val="166147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67848" y="1437300"/>
            <a:ext cx="6257581" cy="4699787"/>
          </a:xfrm>
          <a:prstGeom prst="rect">
            <a:avLst/>
          </a:prstGeom>
        </p:spPr>
      </p:pic>
      <p:sp>
        <p:nvSpPr>
          <p:cNvPr id="6" name="Title 5"/>
          <p:cNvSpPr>
            <a:spLocks noGrp="1"/>
          </p:cNvSpPr>
          <p:nvPr>
            <p:ph type="title"/>
          </p:nvPr>
        </p:nvSpPr>
        <p:spPr>
          <a:xfrm>
            <a:off x="584812" y="221906"/>
            <a:ext cx="10515600" cy="1325563"/>
          </a:xfrm>
        </p:spPr>
        <p:txBody>
          <a:bodyPr/>
          <a:lstStyle/>
          <a:p>
            <a:r>
              <a:rPr lang="en-US" dirty="0" smtClean="0">
                <a:solidFill>
                  <a:schemeClr val="accent1">
                    <a:lumMod val="75000"/>
                  </a:schemeClr>
                </a:solidFill>
              </a:rPr>
              <a:t>Walt </a:t>
            </a:r>
            <a:r>
              <a:rPr lang="en-US" dirty="0" err="1" smtClean="0">
                <a:solidFill>
                  <a:schemeClr val="accent1">
                    <a:lumMod val="75000"/>
                  </a:schemeClr>
                </a:solidFill>
              </a:rPr>
              <a:t>Heyer</a:t>
            </a:r>
            <a:endParaRPr lang="en-US" dirty="0">
              <a:solidFill>
                <a:schemeClr val="accent1">
                  <a:lumMod val="75000"/>
                </a:schemeClr>
              </a:solidFill>
            </a:endParaRPr>
          </a:p>
        </p:txBody>
      </p:sp>
      <p:sp>
        <p:nvSpPr>
          <p:cNvPr id="2" name="Rectangle 1"/>
          <p:cNvSpPr/>
          <p:nvPr/>
        </p:nvSpPr>
        <p:spPr>
          <a:xfrm>
            <a:off x="9377512" y="6488668"/>
            <a:ext cx="2814488" cy="369332"/>
          </a:xfrm>
          <a:prstGeom prst="rect">
            <a:avLst/>
          </a:prstGeom>
        </p:spPr>
        <p:txBody>
          <a:bodyPr wrap="none">
            <a:spAutoFit/>
          </a:bodyPr>
          <a:lstStyle/>
          <a:p>
            <a:r>
              <a:rPr lang="en-US" i="1" dirty="0"/>
              <a:t>www.sexchangeregret.com/</a:t>
            </a:r>
            <a:endParaRPr lang="en-US" dirty="0"/>
          </a:p>
        </p:txBody>
      </p:sp>
      <p:sp>
        <p:nvSpPr>
          <p:cNvPr id="3" name="Rectangle 2"/>
          <p:cNvSpPr/>
          <p:nvPr/>
        </p:nvSpPr>
        <p:spPr>
          <a:xfrm>
            <a:off x="2511846" y="1355075"/>
            <a:ext cx="3249976" cy="4913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Ethics: Autonomy</a:t>
            </a:r>
            <a:endParaRPr lang="en-US" dirty="0">
              <a:solidFill>
                <a:schemeClr val="accent1">
                  <a:lumMod val="75000"/>
                </a:schemeClr>
              </a:solidFill>
            </a:endParaRPr>
          </a:p>
        </p:txBody>
      </p:sp>
      <p:sp>
        <p:nvSpPr>
          <p:cNvPr id="3" name="Content Placeholder 2"/>
          <p:cNvSpPr>
            <a:spLocks noGrp="1"/>
          </p:cNvSpPr>
          <p:nvPr>
            <p:ph idx="1"/>
          </p:nvPr>
        </p:nvSpPr>
        <p:spPr>
          <a:xfrm>
            <a:off x="95922" y="1972786"/>
            <a:ext cx="8266352" cy="4560351"/>
          </a:xfrm>
        </p:spPr>
        <p:txBody>
          <a:bodyPr>
            <a:normAutofit/>
          </a:bodyPr>
          <a:lstStyle/>
          <a:p>
            <a:r>
              <a:rPr lang="en-US" dirty="0" smtClean="0"/>
              <a:t>Adolescents are more likely to:</a:t>
            </a:r>
          </a:p>
          <a:p>
            <a:pPr lvl="1"/>
            <a:r>
              <a:rPr lang="en-US" dirty="0"/>
              <a:t>A</a:t>
            </a:r>
            <a:r>
              <a:rPr lang="en-US" dirty="0" smtClean="0"/>
              <a:t>ct </a:t>
            </a:r>
            <a:r>
              <a:rPr lang="en-US" dirty="0"/>
              <a:t>on impulse</a:t>
            </a:r>
          </a:p>
          <a:p>
            <a:pPr lvl="1"/>
            <a:r>
              <a:rPr lang="en-US" dirty="0"/>
              <a:t>M</a:t>
            </a:r>
            <a:r>
              <a:rPr lang="en-US" dirty="0" smtClean="0"/>
              <a:t>isread </a:t>
            </a:r>
            <a:r>
              <a:rPr lang="en-US" dirty="0"/>
              <a:t>or misinterpret social cues and emotions</a:t>
            </a:r>
          </a:p>
          <a:p>
            <a:pPr lvl="1"/>
            <a:r>
              <a:rPr lang="en-US" dirty="0"/>
              <a:t>G</a:t>
            </a:r>
            <a:r>
              <a:rPr lang="en-US" dirty="0" smtClean="0"/>
              <a:t>et </a:t>
            </a:r>
            <a:r>
              <a:rPr lang="en-US" dirty="0"/>
              <a:t>into accidents of all kinds</a:t>
            </a:r>
          </a:p>
          <a:p>
            <a:pPr lvl="1"/>
            <a:r>
              <a:rPr lang="en-US" dirty="0"/>
              <a:t>G</a:t>
            </a:r>
            <a:r>
              <a:rPr lang="en-US" dirty="0" smtClean="0"/>
              <a:t>et </a:t>
            </a:r>
            <a:r>
              <a:rPr lang="en-US" dirty="0"/>
              <a:t>involved in fights</a:t>
            </a:r>
          </a:p>
          <a:p>
            <a:pPr lvl="1"/>
            <a:r>
              <a:rPr lang="en-US" dirty="0"/>
              <a:t>E</a:t>
            </a:r>
            <a:r>
              <a:rPr lang="en-US" dirty="0" smtClean="0"/>
              <a:t>ngage </a:t>
            </a:r>
            <a:r>
              <a:rPr lang="en-US" dirty="0"/>
              <a:t>in dangerous or risky behavior</a:t>
            </a:r>
          </a:p>
          <a:p>
            <a:r>
              <a:rPr lang="en-US" dirty="0"/>
              <a:t>Adolescents are less likely to:</a:t>
            </a:r>
          </a:p>
          <a:p>
            <a:pPr lvl="1"/>
            <a:r>
              <a:rPr lang="en-US" dirty="0"/>
              <a:t>T</a:t>
            </a:r>
            <a:r>
              <a:rPr lang="en-US" dirty="0" smtClean="0"/>
              <a:t>hink </a:t>
            </a:r>
            <a:r>
              <a:rPr lang="en-US" dirty="0"/>
              <a:t>before they act</a:t>
            </a:r>
          </a:p>
          <a:p>
            <a:pPr lvl="1"/>
            <a:r>
              <a:rPr lang="en-US" dirty="0"/>
              <a:t>P</a:t>
            </a:r>
            <a:r>
              <a:rPr lang="en-US" dirty="0" smtClean="0"/>
              <a:t>ause </a:t>
            </a:r>
            <a:r>
              <a:rPr lang="en-US" dirty="0"/>
              <a:t>to consider the consequences of their actions</a:t>
            </a:r>
          </a:p>
          <a:p>
            <a:pPr lvl="1"/>
            <a:r>
              <a:rPr lang="en-US" dirty="0" smtClean="0"/>
              <a:t>Change </a:t>
            </a:r>
            <a:r>
              <a:rPr lang="en-US" dirty="0"/>
              <a:t>their dangerous or inappropriate </a:t>
            </a:r>
            <a:r>
              <a:rPr lang="en-US" dirty="0" smtClean="0"/>
              <a:t>behaviors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575" y="2306079"/>
            <a:ext cx="3746834" cy="2460421"/>
          </a:xfrm>
          <a:prstGeom prst="rect">
            <a:avLst/>
          </a:prstGeom>
        </p:spPr>
      </p:pic>
    </p:spTree>
    <p:extLst>
      <p:ext uri="{BB962C8B-B14F-4D97-AF65-F5344CB8AC3E}">
        <p14:creationId xmlns:p14="http://schemas.microsoft.com/office/powerpoint/2010/main" val="328482465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21" y="560134"/>
            <a:ext cx="10515600" cy="801858"/>
          </a:xfrm>
        </p:spPr>
        <p:txBody>
          <a:bodyPr/>
          <a:lstStyle/>
          <a:p>
            <a:r>
              <a:rPr lang="en-US" dirty="0" smtClean="0">
                <a:solidFill>
                  <a:schemeClr val="accent1">
                    <a:lumMod val="75000"/>
                  </a:schemeClr>
                </a:solidFill>
              </a:rPr>
              <a:t>Toward an Effective Response…</a:t>
            </a:r>
            <a:endParaRPr lang="en-US" dirty="0">
              <a:solidFill>
                <a:schemeClr val="accent1">
                  <a:lumMod val="75000"/>
                </a:schemeClr>
              </a:solidFill>
            </a:endParaRPr>
          </a:p>
        </p:txBody>
      </p:sp>
      <p:sp>
        <p:nvSpPr>
          <p:cNvPr id="3" name="Content Placeholder 2"/>
          <p:cNvSpPr>
            <a:spLocks noGrp="1"/>
          </p:cNvSpPr>
          <p:nvPr>
            <p:ph idx="1"/>
          </p:nvPr>
        </p:nvSpPr>
        <p:spPr>
          <a:xfrm>
            <a:off x="267077" y="1733207"/>
            <a:ext cx="11854542" cy="4560351"/>
          </a:xfrm>
        </p:spPr>
        <p:txBody>
          <a:bodyPr/>
          <a:lstStyle/>
          <a:p>
            <a:r>
              <a:rPr lang="en-US" dirty="0" smtClean="0"/>
              <a:t>Compassion for the suffering experienced by people with gender dysphoria</a:t>
            </a:r>
          </a:p>
          <a:p>
            <a:r>
              <a:rPr lang="en-US" dirty="0"/>
              <a:t>Elimination of injustice due to prejudice, discrimination, bullying</a:t>
            </a:r>
          </a:p>
          <a:p>
            <a:r>
              <a:rPr lang="en-US" dirty="0" smtClean="0"/>
              <a:t>Provision of quality evidence-based psychological support </a:t>
            </a:r>
          </a:p>
          <a:p>
            <a:r>
              <a:rPr lang="en-US" dirty="0" smtClean="0"/>
              <a:t>Education on the physical</a:t>
            </a:r>
            <a:r>
              <a:rPr lang="en-US" dirty="0"/>
              <a:t>, emotional, and spiritual nature of human sexuality</a:t>
            </a:r>
          </a:p>
          <a:p>
            <a:r>
              <a:rPr lang="en-US" dirty="0" smtClean="0"/>
              <a:t>Need for high quality research including investigation of alternate approaches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776" y="5225879"/>
            <a:ext cx="3937907" cy="1460307"/>
          </a:xfrm>
          <a:prstGeom prst="rect">
            <a:avLst/>
          </a:prstGeom>
        </p:spPr>
      </p:pic>
    </p:spTree>
    <p:extLst>
      <p:ext uri="{BB962C8B-B14F-4D97-AF65-F5344CB8AC3E}">
        <p14:creationId xmlns:p14="http://schemas.microsoft.com/office/powerpoint/2010/main" val="31701171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Magisterial Guidance</a:t>
            </a:r>
            <a:endParaRPr lang="en-US" dirty="0">
              <a:solidFill>
                <a:schemeClr val="accent1">
                  <a:lumMod val="75000"/>
                </a:schemeClr>
              </a:solidFill>
            </a:endParaRPr>
          </a:p>
        </p:txBody>
      </p:sp>
      <p:sp>
        <p:nvSpPr>
          <p:cNvPr id="3" name="Content Placeholder 2"/>
          <p:cNvSpPr>
            <a:spLocks noGrp="1"/>
          </p:cNvSpPr>
          <p:nvPr>
            <p:ph idx="1"/>
          </p:nvPr>
        </p:nvSpPr>
        <p:spPr>
          <a:xfrm>
            <a:off x="838200" y="1704438"/>
            <a:ext cx="10515600" cy="4351338"/>
          </a:xfrm>
        </p:spPr>
        <p:txBody>
          <a:bodyPr/>
          <a:lstStyle/>
          <a:p>
            <a:pPr>
              <a:spcAft>
                <a:spcPts val="600"/>
              </a:spcAft>
            </a:pPr>
            <a:r>
              <a:rPr lang="en-US" dirty="0"/>
              <a:t>Maintenance of biological </a:t>
            </a:r>
            <a:r>
              <a:rPr lang="en-US" dirty="0" smtClean="0"/>
              <a:t>reality (Fides et ratio)</a:t>
            </a:r>
          </a:p>
          <a:p>
            <a:pPr>
              <a:spcAft>
                <a:spcPts val="600"/>
              </a:spcAft>
            </a:pPr>
            <a:r>
              <a:rPr lang="en-US" dirty="0" smtClean="0"/>
              <a:t>Moral obligations and limits of medical treatment (USCCB ERDs)</a:t>
            </a:r>
            <a:endParaRPr lang="en-US" dirty="0"/>
          </a:p>
          <a:p>
            <a:pPr>
              <a:spcAft>
                <a:spcPts val="600"/>
              </a:spcAft>
            </a:pPr>
            <a:r>
              <a:rPr lang="en-US" dirty="0" smtClean="0"/>
              <a:t>Affirmation of </a:t>
            </a:r>
            <a:r>
              <a:rPr lang="en-US" dirty="0"/>
              <a:t>human dignity (</a:t>
            </a:r>
            <a:r>
              <a:rPr lang="en-US" dirty="0" err="1" smtClean="0"/>
              <a:t>Evangelium</a:t>
            </a:r>
            <a:r>
              <a:rPr lang="en-US" dirty="0" smtClean="0"/>
              <a:t> vitae)</a:t>
            </a:r>
          </a:p>
          <a:p>
            <a:pPr>
              <a:spcAft>
                <a:spcPts val="600"/>
              </a:spcAft>
            </a:pPr>
            <a:r>
              <a:rPr lang="en-US" dirty="0" smtClean="0"/>
              <a:t>The art </a:t>
            </a:r>
            <a:r>
              <a:rPr lang="en-US" dirty="0"/>
              <a:t>of accompaniment (</a:t>
            </a:r>
            <a:r>
              <a:rPr lang="en-US" dirty="0" err="1"/>
              <a:t>Evangelii</a:t>
            </a:r>
            <a:r>
              <a:rPr lang="en-US" dirty="0"/>
              <a:t> </a:t>
            </a:r>
            <a:r>
              <a:rPr lang="en-US" dirty="0" err="1"/>
              <a:t>g</a:t>
            </a:r>
            <a:r>
              <a:rPr lang="en-US" dirty="0" err="1" smtClean="0"/>
              <a:t>audium</a:t>
            </a:r>
            <a:r>
              <a:rPr lang="en-US" dirty="0" smtClean="0"/>
              <a:t>)</a:t>
            </a:r>
          </a:p>
          <a:p>
            <a:pPr>
              <a:spcAft>
                <a:spcPts val="600"/>
              </a:spcAft>
            </a:pPr>
            <a:r>
              <a:rPr lang="en-US" dirty="0" smtClean="0"/>
              <a:t>Acknowledgement of suffering (</a:t>
            </a:r>
            <a:r>
              <a:rPr lang="en-US" dirty="0" err="1" smtClean="0"/>
              <a:t>Salvifici</a:t>
            </a:r>
            <a:r>
              <a:rPr lang="en-US" dirty="0" smtClean="0"/>
              <a:t> </a:t>
            </a:r>
            <a:r>
              <a:rPr lang="en-US" dirty="0" err="1" smtClean="0"/>
              <a:t>doloris</a:t>
            </a:r>
            <a:r>
              <a:rPr lang="en-US" dirty="0" smtClean="0"/>
              <a:t>)</a:t>
            </a:r>
          </a:p>
          <a:p>
            <a:pPr>
              <a:spcAft>
                <a:spcPts val="600"/>
              </a:spcAft>
            </a:pPr>
            <a:r>
              <a:rPr lang="en-US" dirty="0" smtClean="0"/>
              <a:t>Goal of directing affected persons toward the </a:t>
            </a:r>
            <a:r>
              <a:rPr lang="en-US" dirty="0" err="1"/>
              <a:t>summum</a:t>
            </a:r>
            <a:r>
              <a:rPr lang="en-US" dirty="0"/>
              <a:t> </a:t>
            </a:r>
            <a:r>
              <a:rPr lang="en-US" dirty="0" err="1" smtClean="0"/>
              <a:t>bonum</a:t>
            </a:r>
            <a:endParaRPr lang="en-US" dirty="0" smtClean="0"/>
          </a:p>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9417305" y="156368"/>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776" y="5225879"/>
            <a:ext cx="3937907" cy="1460307"/>
          </a:xfrm>
          <a:prstGeom prst="rect">
            <a:avLst/>
          </a:prstGeom>
        </p:spPr>
      </p:pic>
    </p:spTree>
    <p:extLst>
      <p:ext uri="{BB962C8B-B14F-4D97-AF65-F5344CB8AC3E}">
        <p14:creationId xmlns:p14="http://schemas.microsoft.com/office/powerpoint/2010/main" val="31740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smtClean="0">
                <a:solidFill>
                  <a:schemeClr val="accent1">
                    <a:lumMod val="75000"/>
                  </a:schemeClr>
                </a:solidFill>
              </a:rPr>
              <a:t>Questions?</a:t>
            </a:r>
            <a:endParaRPr lang="en-US" dirty="0">
              <a:solidFill>
                <a:schemeClr val="accent1">
                  <a:lumMod val="75000"/>
                </a:schemeClr>
              </a:solidFill>
            </a:endParaRPr>
          </a:p>
        </p:txBody>
      </p:sp>
      <p:sp>
        <p:nvSpPr>
          <p:cNvPr id="3" name="AutoShape 2" descr="data:image/jpeg;base64,/9j/4AAQSkZJRgABAQAAAQABAAD/2wCEAAkGBxATDxAQEBAQDQ8QEA8QEA0PDxANFQ8OFhEWFhURExUYHSghGBolGxUVITEhJSkrLjAuFx8zODM4NygtLisBCgoKDg0OGRAQGy0mHyUtLTYvLSstLTUvLTEyLS0rLy03LS8tLTUuListLy0tKy0rLS01Li0tNTUtLSsvLS01Lf/AABEIANEA8QMBEQACEQEDEQH/xAAcAAEAAQUBAQAAAAAAAAAAAAAABQIDBAYHAQj/xAA+EAACAgEBBAYHBgUDBQEAAAAAAQIDEQQFEiExBhNBUWFxBxQigZGhsSMyQlJywWKCorLRVGNzFhczkvAV/8QAGwEBAAIDAQEAAAAAAAAAAAAAAAEEAwUGBwL/xAA2EQEAAgIBAgMFBAgHAAAAAAAAAQIDBBEFMRIhQRNRYXGRBoHB4RQiMlOh0fDxFRYjM1Jisf/aAAwDAQACEQMRAD8A7iAAAAAAAAAAAAAAAAAAAAAAAAAAAAAAAAAAAAAAAAAAAAAAAAAAAAAAAAAAAAAAAAAAAAAAAAAAAAAAAAAAAAAAAAKLLEvN8kBadr8EB51j7wK67OOGBeAAAAADD1uvjBpdvN+CAyHclFSl7OUnx+gFrTa6E5OMXxQGSAAAAAAAAAAAAAAAAAAAAABE7Qu+2iuxL6gX1IBkBvYw+5pgZ4AAAAAa9OPWSnJ8nKS9y4AY215XuL6r27JPG9N4jBdrwvogMDY1PUXRbbtsm8Sm+by+UV2IDeQAAAAAAAAAAAAAAAAAAAAAILbPC6L70vkwMmuXACvIHjYGfTLMU/BAVgAAGPqNUo5x7Uu5fuBD6Zbqafa2/iwK54fBcW+UVxbAy9n7MUX1k8Of4VzUF/nxAkgAAAAAAAAAAAAAAAAAAAAAIXpJHCrn3Nxf1X0YFGktzFAXt8B1gEjpH9nHyAvAUWWqKy3j9wMSy+UuXsr5sDGtnGK4gWtJpOuzKWY19mHhzf8AgCX0+mhBYhFR+r82BdAAAAAAAAAAAAAAAAAAAAAAAR+3aHPTzwsuK30vLj9MgabpNvVw9mclHubePcBes6R1JZ31jvygI+fTGh3VURmusunGEe1R3njeljsA6JVbXGKipp4SXPOQLd+sf4I5f5pcEvd2gYiznMm5Pvf7AY2r2hGK5geaDRTuastzGrmocnZ59yA2CMUkklhLgkuGEB6AAAAAAAAAAAAAAAAAAAAAAANgY9mqXKK3n8F8QNL2t0B0eoslZbGeJZaqjbOMISfNpL/7uA0Lpn6NpUUyt0lllkYe1Kmc3L2VzcWwJf0ObDqen9bnCM7ZuSjN8XGCeMeAHUY4XJJAMgYG0tUoR75PgkuLbAq2VsV5Vuo4y5xq5qPjLvYE8AAAAAAAAAAAAAAAAAAAAAAAonalzfuAsT1Xd8WBi3W97yBYjqALqsAwduPOmv8A+Kz+1gcw9Be2eF+jk+yN9Xlyml8n7wOubwHu8BVs/RJzd0+L5Vr8q7/MCUAAAAAAAAAAAAAAAAAAADyUklltJd74BMRM+UIjV9KNDW8T1VMX3Kal9DFbPjjvK9i6Xt5I5rjn6Mf/AK22b/q6/n/g+f0nF72X/Bd793K9Z0l0sqbJ031WuMXLdjNZwufA+65aW7Sq5tHYw/7lJj7llrr6VKMpQc45jNc13PxMiqgdZrdRpo5vanDl1sM4/mT5AYEemFbeHICW0O04WcYyyBLVWAYu3LMaW9/7Nn9rA+dehu1npdZpr84jGcY2JdtUvZl8E8+4D6YhYmk1xT4p+AFeQJPRf+OPv+oF8AAAAAAAAAAAAAAAAAAap0y6a06JdXHF2payqs8ILslY/wBuZWz7Ncfl6t30rouXdnxT5U9/v+X83Idt9JNXqpN32yceyqPswXlFfuarJmvk/al3mp03W1I4xV8/f6/VEmNeUth8zKzfLgZKwq57+Tu/o+2n1+gpk2nJRUJfqjw/Y3WK3ipEvMd7F7LYvX4s7abjKbonFTjZTZLD45UWk4/1GRUYWi6FbKtqTWkrWVhtOaafenkDStHo3otfdpctwUs1uTy3U+Mcvvxw9xCW7aW3KRKGL0ntxo9Q/wDZs/tYHzXXyXkB9BejTbPrGz6t55sqzTPxcOCfvWGBtqYEroH9mvf9QMgAAAAAAAAAAAAAAAAAgumW3lo9JO7g7H7FUX22Ptfgll+4w58vs6ctl0rQnd2Ix+nefl+fZwHU6idk5WWSc5zk5SnLi5Sb4tmkmZmeZeoY6Vx1ilI4iO0LRD6UzmkstqK728ExEz2fF8laRzaYj5rK1db4KyH/ALI+/Z3j0lWjd17TxGSv1h5aiaoyRy2roR0v9TjKmxSdcp70ZLjutrisF7BniscWcr1bpWTNb2mLv6w3LZ/TPT3avrHONcKqJQi5vc37LJLlnsW6viWq5qT6tDl6bs44rzWfP3ebaeh8rN2cJwlBw4NSTWHnkn2mVQa/6T9Hu3aXVxXa6bH78xz/AFBMMnZ1uYryCFzaum62iyrON+DjnzQHz7t3Y1mltddie7l7k8cJL/IHY/Rfst0aKG8sTtbtmuWN77sfcsAbvFgSuzn7Hk2BlAAAAAAAAAAAAAAAAAHIfTJr3LVU0cd2urfa7HKbfH4I1e9bm0Vd19lsEVwXy+szx9HPSi6la1Nu7HKW820oxXHMnyR946eK3Ctt7EYMU3l1foV6K9PGEL9pQWr1MkpdRNvqqU191w5SfnleHabnFirSHm291DLsXmZlv3/4Wj3dz1XT7uMbvU14x3cjM1/LSemPo20zqsv0UFpbYRc5UxbVViS44jyg8L8OF3rtKuxr1tHMd296R1bJhyRjyTzSfL5fFx5wNXy7uaQ83ByRR9I9EtY7tBpbZPMpUw3n/Elh/Q3WK3ipEvMuoYYxbOSkdomVjpxoOu0GoilmUIO2H6oe19EzIqQ1DYl+a4P+FAlOVSyghibR2HResXVxtXDhJASenqUVhcAMmLAkdmS+8vJgZ4AAAAAAAAAAAAAAAABz/pt0Au1mp9Yq1FUMxjF12wlw3e1Si+PwKmbV9pbxcuh6d162ngjFFInz78td/wC0+t/1Gl+Fv+DF+gR/yXv82W/dR9fyZOyPRZqYarT3XXaeddNsbJQirMy3XlLisGTFqeCeeVLe6/O1j8E04+91kuOdAIrpTtKGn0d9tjwlXKMV2ynJYjFeOTHlvFKTMrnT9e+xsUpX3/wfOODRvU+DAOH0J0DpcNm6RPKfVKWHwxvNv9zda8cY6vMur3i27lmPenbI5i13pr5GZrXLNjQ3Y7v5W4/B4ITLYtLElDOhACoCqIGbs2Xt+cWBKAAAAAAAAAAAAAAAAAAAAAAYG2tr06WmV181CC5LtlLsjFdrPi960jmVjV1cuzkjHjjmf/HC+mHSq7XW5lmFEG+qozwj/FLvk+81GbPOSfg9F6Z0zHpY+I87T3n8Pk18wNmkNgbKnqtTVp4c5yW8/wAsPxS9yMmOk3tFYVd3arq4LZben8Z9H0hRUoQjCKxGMVFLuSWEbyI4jh5Xe02tNp7yqZL5cx2cuMv1z/uZCWxaBZZKGfZhAY3WZYF2IGVoX9pH3/QCYAAAAAAAAAAAAAAAAAAAABhbY2pVpqJ33S3YQWfGT5KKXa2+B8XvFK+KWfW1r7GWMWOPOXAelHSK7W3u214isqqpcq4Z5LvfBZfaafLlnJbmXpXT9DHp4vBTv6z75/rshzEvLmmonZONdcXOc2oxhFZcm+xExWZniHxky1x0m954iHb/AEfdD1oq3ZbiWqtilPk1VHn1cX9WbbXwezjme7z3rHVbbt/DXypHb4/H+TcCy0oBzOlYnNd1li/rZCU5suXtIlCrbfXKDdSUpLlBvdz4Z7AIvo3tF2qW8nCcJShOL/DNPDQGwJgX9I/tIef7ATYAAAAAAAAAAAAAAAAAAAAONelvbzt1K0sJfZUcZpP71z558lhe9mr3MnNvDHaHdfZzSjHh9vaP1rdvl+bQCm6Tld0unnZONdcXZZOSjGEVlyk+xE1rNp4hjy5qYqTe88RDuXQfoZXooKdijZqpL2rMZVaf4Ifu+02+DBGOPi886r1bJu34jypHaPxltpYagAAc711e7qtRHli2T90vaXykiEs/QSw0ShLahZ4gavs6nq9bqo9lnV3L+aO7L5xb94GwxkBf0j+0h+pAT4AAAAAAAAAAAAAAAAAAAW9TcoQnN8oRlJ+SWWRM8Ry+qVm9orHq+ZNZqZWWTtnxlZOU5ebeTRWnmeZer4scY6RSvaI4WckMjpHoZ2Sp3X6qSz1MVXX4WT4yl57uF/My/pU72cj9p9qYimCPnP4OumwcgAAAGk9KKd3WOXZZXCXm17L+SRAs6aZInISzBAQu06926u3vTrk/mv3AzYWAZGkn9pD9UfqBsoAAAAAAAAAAAAAAAAAAARXSmxx0Oqkuyi3+1mPLPFJW9Cvi2ccf9ofNxpXqAQO2ehynGzpSax1mptaeOcVGMfrFm21I/wBN5/8AaC3i3Z+EQ3ostIAAAGs9NqPYqtX4JuEv0yXD5pfEDX6bAJnZ1+eAFW0NPvwlHt5r9S5ARek1GVx5rg14gSOis+0r/XH6gbcAAAAAAAAAAAAAAAAAAAFNkFJOMkpRaw4tZTXc0ExMxPMI7V6TQ1Qc7a9LTBc52Qqgviz4mtI7xCxXPsWnitrT98o/QbR2RdPcps0Ns+ShHqst9yXaRHs59zJb9LrHMzb6y2CquMUoxioRXKMUopeSRkiOFO1ptPMqwgAAAMTaujVtNlX5ovD7pc0/iBzfT2Pk+DTaa7muaAk9HdhoCc3spMCA2jDq7sr7tnH+btQGZsuebav1x+oG7gAAAAAAAAAAAAAAAAADwCP25tevS6ezUWv2ILkucpPgorxbPi94pXxSsautfYyxip3l8/dJukF+tudt74LKrqWd2qPdFd/e+01OTLa88y9C09DDq4/BSPnM95Qzgu5GPmVqcdZ9HZPRN0psvhZpL5uy2mKnVZJtynTlRak+1xbXHxNlq5ZtHEuL670+uC8ZaRxE9/n+bom8W3Pm8A3gG8A3wNB6VaTqtU5Jexet9f8AIuE19H7wMOmYE9s67McAW9r6ffqePvR9qPmuz4AYWwbM3VfriBv2QGQGQPcgAPQAAAAAAAAADzIFLkBS5gc59NFsvVtLFfcd83L9Sr9n5SkU9z9mHSfZuI9tkn14/H+zkLNc7F4E8ugehzSy9bvv5QrodfnOc4tL4QfxRd04/WmXM/aXJEYqU9Znn6f3dcdxsHHqHqAKXqQPPWgPPW/ECI6UV9bp21xnU+sj44+8vhn4IDVKLeCAk9DqsNAZGv2vCC4tfEDC6PXJ6ivHJzyl4cQOgKwCpSAqTAqQFSA9AAAAAAAAAeAUsC1NgY1lmANc6YaWrU6aVM5bryp1zw3uWLOH5YbXvMeWkXrwu6G3bVzRkjt2mPfDjOo0EoScZLDXc8p+KZq7Y5rPEu6wbmPNXxY55Wo6Vt4XMVxzaeITm28eGviyTxDqnQt06fTKqG9KUnv2T3Wt6b7vBLgbPDjjHXhw3UNy23m8c9u0R8GzQ1Oe/wCBlUF1ZYBwYFEqmBZnCfYBhaiVq/DkDUdVOVUmpVzUctxahKWF3cAI27bVj4VQm33uEkvoBRpdna22W80m+zecsL5Abl0Y2RqK59ZZuuSWIpZxHPb5gblS5doGXAC7ECtAVAAAAAAAAAAHgHjQFDiBRKoCzPSRfNJ+5BLEt2JRL71NUvOuD/YjhMTx2eV7Doj92mqPlXBfRDgm3LIjoYrkkvcgjlWtKu4D31YlD31cD31cDz1dAPVl3Aeepx7kA9Sh+VfBAVLSx7l8AK1QgKlUBWoAVJAe4A9AAAAAAAAAAAAAB5gBgBgBgBgBgBgBgBgBgBgBgBgBgD3AAAAAAAAAAAAAAAAAAAAAAAAAAAAAAAAAAAAAAAAAAAAAAAAAAAAAAAAAAAAAAAAAAAAAAAAAAAAAAAAAAAAAH//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TDxAQEBAQDQ8QEA8QEA0PDxANFQ8OFhEWFhURExUYHSghGBolGxUVITEhJSkrLjAuFx8zODM4NygtLisBCgoKDg0OGRAQGy0mHyUtLTYvLSstLTUvLTEyLS0rLy03LS8tLTUuListLy0tKy0rLS01Li0tNTUtLSsvLS01Lf/AABEIANEA8QMBEQACEQEDEQH/xAAcAAEAAQUBAQAAAAAAAAAAAAAABQIDBAYHAQj/xAA+EAACAgEBBAYHBgUDBQEAAAAAAQIDEQQFEiExBhNBUWFxBxQigZGhsSMyQlJywWKCorLRVGNzFhczkvAV/8QAGwEBAAIDAQEAAAAAAAAAAAAAAAEEAwUGBwL/xAA2EQEAAgIBAgMFBAgHAAAAAAAAAQIDBBEFMRIhQRNRYXGRBoHB4RQiMlOh0fDxFRYjM1Jisf/aAAwDAQACEQMRAD8A7iAAAAAAAAAAAAAAAAAAAAAAAAAAAAAAAAAAAAAAAAAAAAAAAAAAAAAAAAAAAAAAAAAAAAAAAAAAAAAAAAAAAAAAAAKLLEvN8kBadr8EB51j7wK67OOGBeAAAAADD1uvjBpdvN+CAyHclFSl7OUnx+gFrTa6E5OMXxQGSAAAAAAAAAAAAAAAAAAAAABE7Qu+2iuxL6gX1IBkBvYw+5pgZ4AAAAAa9OPWSnJ8nKS9y4AY215XuL6r27JPG9N4jBdrwvogMDY1PUXRbbtsm8Sm+by+UV2IDeQAAAAAAAAAAAAAAAAAAAAAILbPC6L70vkwMmuXACvIHjYGfTLMU/BAVgAAGPqNUo5x7Uu5fuBD6Zbqafa2/iwK54fBcW+UVxbAy9n7MUX1k8Of4VzUF/nxAkgAAAAAAAAAAAAAAAAAAAAAIXpJHCrn3Nxf1X0YFGktzFAXt8B1gEjpH9nHyAvAUWWqKy3j9wMSy+UuXsr5sDGtnGK4gWtJpOuzKWY19mHhzf8AgCX0+mhBYhFR+r82BdAAAAAAAAAAAAAAAAAAAAAAAR+3aHPTzwsuK30vLj9MgabpNvVw9mclHubePcBes6R1JZ31jvygI+fTGh3VURmusunGEe1R3njeljsA6JVbXGKipp4SXPOQLd+sf4I5f5pcEvd2gYiznMm5Pvf7AY2r2hGK5geaDRTuastzGrmocnZ59yA2CMUkklhLgkuGEB6AAAAAAAAAAAAAAAAAAAAAAANgY9mqXKK3n8F8QNL2t0B0eoslZbGeJZaqjbOMISfNpL/7uA0Lpn6NpUUyt0lllkYe1Kmc3L2VzcWwJf0ObDqen9bnCM7ZuSjN8XGCeMeAHUY4XJJAMgYG0tUoR75PgkuLbAq2VsV5Vuo4y5xq5qPjLvYE8AAAAAAAAAAAAAAAAAAAAAAAonalzfuAsT1Xd8WBi3W97yBYjqALqsAwduPOmv8A+Kz+1gcw9Be2eF+jk+yN9Xlyml8n7wOubwHu8BVs/RJzd0+L5Vr8q7/MCUAAAAAAAAAAAAAAAAAAADyUklltJd74BMRM+UIjV9KNDW8T1VMX3Kal9DFbPjjvK9i6Xt5I5rjn6Mf/AK22b/q6/n/g+f0nF72X/Bd793K9Z0l0sqbJ031WuMXLdjNZwufA+65aW7Sq5tHYw/7lJj7llrr6VKMpQc45jNc13PxMiqgdZrdRpo5vanDl1sM4/mT5AYEemFbeHICW0O04WcYyyBLVWAYu3LMaW9/7Nn9rA+dehu1npdZpr84jGcY2JdtUvZl8E8+4D6YhYmk1xT4p+AFeQJPRf+OPv+oF8AAAAAAAAAAAAAAAAAAap0y6a06JdXHF2payqs8ILslY/wBuZWz7Ncfl6t30rouXdnxT5U9/v+X83Idt9JNXqpN32yceyqPswXlFfuarJmvk/al3mp03W1I4xV8/f6/VEmNeUth8zKzfLgZKwq57+Tu/o+2n1+gpk2nJRUJfqjw/Y3WK3ipEvMd7F7LYvX4s7abjKbonFTjZTZLD45UWk4/1GRUYWi6FbKtqTWkrWVhtOaafenkDStHo3otfdpctwUs1uTy3U+Mcvvxw9xCW7aW3KRKGL0ntxo9Q/wDZs/tYHzXXyXkB9BejTbPrGz6t55sqzTPxcOCfvWGBtqYEroH9mvf9QMgAAAAAAAAAAAAAAAAAgumW3lo9JO7g7H7FUX22Ptfgll+4w58vs6ctl0rQnd2Ix+nefl+fZwHU6idk5WWSc5zk5SnLi5Sb4tmkmZmeZeoY6Vx1ilI4iO0LRD6UzmkstqK728ExEz2fF8laRzaYj5rK1db4KyH/ALI+/Z3j0lWjd17TxGSv1h5aiaoyRy2roR0v9TjKmxSdcp70ZLjutrisF7BniscWcr1bpWTNb2mLv6w3LZ/TPT3avrHONcKqJQi5vc37LJLlnsW6viWq5qT6tDl6bs44rzWfP3ebaeh8rN2cJwlBw4NSTWHnkn2mVQa/6T9Hu3aXVxXa6bH78xz/AFBMMnZ1uYryCFzaum62iyrON+DjnzQHz7t3Y1mltddie7l7k8cJL/IHY/Rfst0aKG8sTtbtmuWN77sfcsAbvFgSuzn7Hk2BlAAAAAAAAAAAAAAAAAHIfTJr3LVU0cd2urfa7HKbfH4I1e9bm0Vd19lsEVwXy+szx9HPSi6la1Nu7HKW820oxXHMnyR946eK3Ctt7EYMU3l1foV6K9PGEL9pQWr1MkpdRNvqqU191w5SfnleHabnFirSHm291DLsXmZlv3/4Wj3dz1XT7uMbvU14x3cjM1/LSemPo20zqsv0UFpbYRc5UxbVViS44jyg8L8OF3rtKuxr1tHMd296R1bJhyRjyTzSfL5fFx5wNXy7uaQ83ByRR9I9EtY7tBpbZPMpUw3n/Elh/Q3WK3ipEvMuoYYxbOSkdomVjpxoOu0GoilmUIO2H6oe19EzIqQ1DYl+a4P+FAlOVSyghibR2HResXVxtXDhJASenqUVhcAMmLAkdmS+8vJgZ4AAAAAAAAAAAAAAAABz/pt0Au1mp9Yq1FUMxjF12wlw3e1Si+PwKmbV9pbxcuh6d162ngjFFInz78td/wC0+t/1Gl+Fv+DF+gR/yXv82W/dR9fyZOyPRZqYarT3XXaeddNsbJQirMy3XlLisGTFqeCeeVLe6/O1j8E04+91kuOdAIrpTtKGn0d9tjwlXKMV2ynJYjFeOTHlvFKTMrnT9e+xsUpX3/wfOODRvU+DAOH0J0DpcNm6RPKfVKWHwxvNv9zda8cY6vMur3i27lmPenbI5i13pr5GZrXLNjQ3Y7v5W4/B4ITLYtLElDOhACoCqIGbs2Xt+cWBKAAAAAAAAAAAAAAAAAAAAAAYG2tr06WmV181CC5LtlLsjFdrPi960jmVjV1cuzkjHjjmf/HC+mHSq7XW5lmFEG+qozwj/FLvk+81GbPOSfg9F6Z0zHpY+I87T3n8Pk18wNmkNgbKnqtTVp4c5yW8/wAsPxS9yMmOk3tFYVd3arq4LZben8Z9H0hRUoQjCKxGMVFLuSWEbyI4jh5Xe02tNp7yqZL5cx2cuMv1z/uZCWxaBZZKGfZhAY3WZYF2IGVoX9pH3/QCYAAAAAAAAAAAAAAAAAAAABhbY2pVpqJ33S3YQWfGT5KKXa2+B8XvFK+KWfW1r7GWMWOPOXAelHSK7W3u214isqqpcq4Z5LvfBZfaafLlnJbmXpXT9DHp4vBTv6z75/rshzEvLmmonZONdcXOc2oxhFZcm+xExWZniHxky1x0m954iHb/AEfdD1oq3ZbiWqtilPk1VHn1cX9WbbXwezjme7z3rHVbbt/DXypHb4/H+TcCy0oBzOlYnNd1li/rZCU5suXtIlCrbfXKDdSUpLlBvdz4Z7AIvo3tF2qW8nCcJShOL/DNPDQGwJgX9I/tIef7ATYAAAAAAAAAAAAAAAAAAAAONelvbzt1K0sJfZUcZpP71z558lhe9mr3MnNvDHaHdfZzSjHh9vaP1rdvl+bQCm6Tld0unnZONdcXZZOSjGEVlyk+xE1rNp4hjy5qYqTe88RDuXQfoZXooKdijZqpL2rMZVaf4Ifu+02+DBGOPi886r1bJu34jypHaPxltpYagAAc711e7qtRHli2T90vaXykiEs/QSw0ShLahZ4gavs6nq9bqo9lnV3L+aO7L5xb94GwxkBf0j+0h+pAT4AAAAAAAAAAAAAAAAAAAW9TcoQnN8oRlJ+SWWRM8Ry+qVm9orHq+ZNZqZWWTtnxlZOU5ebeTRWnmeZer4scY6RSvaI4WckMjpHoZ2Sp3X6qSz1MVXX4WT4yl57uF/My/pU72cj9p9qYimCPnP4OumwcgAAAGk9KKd3WOXZZXCXm17L+SRAs6aZInISzBAQu06926u3vTrk/mv3AzYWAZGkn9pD9UfqBsoAAAAAAAAAAAAAAAAAAARXSmxx0Oqkuyi3+1mPLPFJW9Cvi2ccf9ofNxpXqAQO2ehynGzpSax1mptaeOcVGMfrFm21I/wBN5/8AaC3i3Z+EQ3ostIAAAGs9NqPYqtX4JuEv0yXD5pfEDX6bAJnZ1+eAFW0NPvwlHt5r9S5ARek1GVx5rg14gSOis+0r/XH6gbcAAAAAAAAAAAAAAAAAAAFNkFJOMkpRaw4tZTXc0ExMxPMI7V6TQ1Qc7a9LTBc52Qqgviz4mtI7xCxXPsWnitrT98o/QbR2RdPcps0Ns+ShHqst9yXaRHs59zJb9LrHMzb6y2CquMUoxioRXKMUopeSRkiOFO1ptPMqwgAAAMTaujVtNlX5ovD7pc0/iBzfT2Pk+DTaa7muaAk9HdhoCc3spMCA2jDq7sr7tnH+btQGZsuebav1x+oG7gAAAAAAAAAAAAAAAAADwCP25tevS6ezUWv2ILkucpPgorxbPi94pXxSsautfYyxip3l8/dJukF+tudt74LKrqWd2qPdFd/e+01OTLa88y9C09DDq4/BSPnM95Qzgu5GPmVqcdZ9HZPRN0psvhZpL5uy2mKnVZJtynTlRak+1xbXHxNlq5ZtHEuL670+uC8ZaRxE9/n+bom8W3Pm8A3gG8A3wNB6VaTqtU5Jexet9f8AIuE19H7wMOmYE9s67McAW9r6ffqePvR9qPmuz4AYWwbM3VfriBv2QGQGQPcgAPQAAAAAAAAADzIFLkBS5gc59NFsvVtLFfcd83L9Sr9n5SkU9z9mHSfZuI9tkn14/H+zkLNc7F4E8ugehzSy9bvv5QrodfnOc4tL4QfxRd04/WmXM/aXJEYqU9Znn6f3dcdxsHHqHqAKXqQPPWgPPW/ECI6UV9bp21xnU+sj44+8vhn4IDVKLeCAk9DqsNAZGv2vCC4tfEDC6PXJ6ivHJzyl4cQOgKwCpSAqTAqQFSA9AAAAAAAAAeAUsC1NgY1lmANc6YaWrU6aVM5bryp1zw3uWLOH5YbXvMeWkXrwu6G3bVzRkjt2mPfDjOo0EoScZLDXc8p+KZq7Y5rPEu6wbmPNXxY55Wo6Vt4XMVxzaeITm28eGviyTxDqnQt06fTKqG9KUnv2T3Wt6b7vBLgbPDjjHXhw3UNy23m8c9u0R8GzQ1Oe/wCBlUF1ZYBwYFEqmBZnCfYBhaiVq/DkDUdVOVUmpVzUctxahKWF3cAI27bVj4VQm33uEkvoBRpdna22W80m+zecsL5Abl0Y2RqK59ZZuuSWIpZxHPb5gblS5doGXAC7ECtAVAAAAAAAAAAHgHjQFDiBRKoCzPSRfNJ+5BLEt2JRL71NUvOuD/YjhMTx2eV7Doj92mqPlXBfRDgm3LIjoYrkkvcgjlWtKu4D31YlD31cD31cDz1dAPVl3Aeepx7kA9Sh+VfBAVLSx7l8AK1QgKlUBWoAVJAe4A9AAAAAAAAAAAAAB5gBgBgBgBgBgBgBgBgBgBgBgBgBgD3AAAAAAAAAAAAAAAAAAAAAAAAAAAAAAAAAAAAAAAAAAAAAAAAAAAAAAAAAAAAAAAAAAAAAAAAAAAAAAAAAAAAAH//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TDxAQEBAQDQ8QEA8QEA0PDxANFQ8OFhEWFhURExUYHSghGBolGxUVITEhJSkrLjAuFx8zODM4NygtLisBCgoKDg0OGRAQGy0mHyUtLTYvLSstLTUvLTEyLS0rLy03LS8tLTUuListLy0tKy0rLS01Li0tNTUtLSsvLS01Lf/AABEIANEA8QMBEQACEQEDEQH/xAAcAAEAAQUBAQAAAAAAAAAAAAAABQIDBAYHAQj/xAA+EAACAgEBBAYHBgUDBQEAAAAAAQIDEQQFEiExBhNBUWFxBxQigZGhsSMyQlJywWKCorLRVGNzFhczkvAV/8QAGwEBAAIDAQEAAAAAAAAAAAAAAAEEAwUGBwL/xAA2EQEAAgIBAgMFBAgHAAAAAAAAAQIDBBEFMRIhQRNRYXGRBoHB4RQiMlOh0fDxFRYjM1Jisf/aAAwDAQACEQMRAD8A7iAAAAAAAAAAAAAAAAAAAAAAAAAAAAAAAAAAAAAAAAAAAAAAAAAAAAAAAAAAAAAAAAAAAAAAAAAAAAAAAAAAAAAAAAKLLEvN8kBadr8EB51j7wK67OOGBeAAAAADD1uvjBpdvN+CAyHclFSl7OUnx+gFrTa6E5OMXxQGSAAAAAAAAAAAAAAAAAAAAABE7Qu+2iuxL6gX1IBkBvYw+5pgZ4AAAAAa9OPWSnJ8nKS9y4AY215XuL6r27JPG9N4jBdrwvogMDY1PUXRbbtsm8Sm+by+UV2IDeQAAAAAAAAAAAAAAAAAAAAAILbPC6L70vkwMmuXACvIHjYGfTLMU/BAVgAAGPqNUo5x7Uu5fuBD6Zbqafa2/iwK54fBcW+UVxbAy9n7MUX1k8Of4VzUF/nxAkgAAAAAAAAAAAAAAAAAAAAAIXpJHCrn3Nxf1X0YFGktzFAXt8B1gEjpH9nHyAvAUWWqKy3j9wMSy+UuXsr5sDGtnGK4gWtJpOuzKWY19mHhzf8AgCX0+mhBYhFR+r82BdAAAAAAAAAAAAAAAAAAAAAAAR+3aHPTzwsuK30vLj9MgabpNvVw9mclHubePcBes6R1JZ31jvygI+fTGh3VURmusunGEe1R3njeljsA6JVbXGKipp4SXPOQLd+sf4I5f5pcEvd2gYiznMm5Pvf7AY2r2hGK5geaDRTuastzGrmocnZ59yA2CMUkklhLgkuGEB6AAAAAAAAAAAAAAAAAAAAAAANgY9mqXKK3n8F8QNL2t0B0eoslZbGeJZaqjbOMISfNpL/7uA0Lpn6NpUUyt0lllkYe1Kmc3L2VzcWwJf0ObDqen9bnCM7ZuSjN8XGCeMeAHUY4XJJAMgYG0tUoR75PgkuLbAq2VsV5Vuo4y5xq5qPjLvYE8AAAAAAAAAAAAAAAAAAAAAAAonalzfuAsT1Xd8WBi3W97yBYjqALqsAwduPOmv8A+Kz+1gcw9Be2eF+jk+yN9Xlyml8n7wOubwHu8BVs/RJzd0+L5Vr8q7/MCUAAAAAAAAAAAAAAAAAAADyUklltJd74BMRM+UIjV9KNDW8T1VMX3Kal9DFbPjjvK9i6Xt5I5rjn6Mf/AK22b/q6/n/g+f0nF72X/Bd793K9Z0l0sqbJ031WuMXLdjNZwufA+65aW7Sq5tHYw/7lJj7llrr6VKMpQc45jNc13PxMiqgdZrdRpo5vanDl1sM4/mT5AYEemFbeHICW0O04WcYyyBLVWAYu3LMaW9/7Nn9rA+dehu1npdZpr84jGcY2JdtUvZl8E8+4D6YhYmk1xT4p+AFeQJPRf+OPv+oF8AAAAAAAAAAAAAAAAAAap0y6a06JdXHF2payqs8ILslY/wBuZWz7Ncfl6t30rouXdnxT5U9/v+X83Idt9JNXqpN32yceyqPswXlFfuarJmvk/al3mp03W1I4xV8/f6/VEmNeUth8zKzfLgZKwq57+Tu/o+2n1+gpk2nJRUJfqjw/Y3WK3ipEvMd7F7LYvX4s7abjKbonFTjZTZLD45UWk4/1GRUYWi6FbKtqTWkrWVhtOaafenkDStHo3otfdpctwUs1uTy3U+Mcvvxw9xCW7aW3KRKGL0ntxo9Q/wDZs/tYHzXXyXkB9BejTbPrGz6t55sqzTPxcOCfvWGBtqYEroH9mvf9QMgAAAAAAAAAAAAAAAAAgumW3lo9JO7g7H7FUX22Ptfgll+4w58vs6ctl0rQnd2Ix+nefl+fZwHU6idk5WWSc5zk5SnLi5Sb4tmkmZmeZeoY6Vx1ilI4iO0LRD6UzmkstqK728ExEz2fF8laRzaYj5rK1db4KyH/ALI+/Z3j0lWjd17TxGSv1h5aiaoyRy2roR0v9TjKmxSdcp70ZLjutrisF7BniscWcr1bpWTNb2mLv6w3LZ/TPT3avrHONcKqJQi5vc37LJLlnsW6viWq5qT6tDl6bs44rzWfP3ebaeh8rN2cJwlBw4NSTWHnkn2mVQa/6T9Hu3aXVxXa6bH78xz/AFBMMnZ1uYryCFzaum62iyrON+DjnzQHz7t3Y1mltddie7l7k8cJL/IHY/Rfst0aKG8sTtbtmuWN77sfcsAbvFgSuzn7Hk2BlAAAAAAAAAAAAAAAAAHIfTJr3LVU0cd2urfa7HKbfH4I1e9bm0Vd19lsEVwXy+szx9HPSi6la1Nu7HKW820oxXHMnyR946eK3Ctt7EYMU3l1foV6K9PGEL9pQWr1MkpdRNvqqU191w5SfnleHabnFirSHm291DLsXmZlv3/4Wj3dz1XT7uMbvU14x3cjM1/LSemPo20zqsv0UFpbYRc5UxbVViS44jyg8L8OF3rtKuxr1tHMd296R1bJhyRjyTzSfL5fFx5wNXy7uaQ83ByRR9I9EtY7tBpbZPMpUw3n/Elh/Q3WK3ipEvMuoYYxbOSkdomVjpxoOu0GoilmUIO2H6oe19EzIqQ1DYl+a4P+FAlOVSyghibR2HResXVxtXDhJASenqUVhcAMmLAkdmS+8vJgZ4AAAAAAAAAAAAAAAABz/pt0Au1mp9Yq1FUMxjF12wlw3e1Si+PwKmbV9pbxcuh6d162ngjFFInz78td/wC0+t/1Gl+Fv+DF+gR/yXv82W/dR9fyZOyPRZqYarT3XXaeddNsbJQirMy3XlLisGTFqeCeeVLe6/O1j8E04+91kuOdAIrpTtKGn0d9tjwlXKMV2ynJYjFeOTHlvFKTMrnT9e+xsUpX3/wfOODRvU+DAOH0J0DpcNm6RPKfVKWHwxvNv9zda8cY6vMur3i27lmPenbI5i13pr5GZrXLNjQ3Y7v5W4/B4ITLYtLElDOhACoCqIGbs2Xt+cWBKAAAAAAAAAAAAAAAAAAAAAAYG2tr06WmV181CC5LtlLsjFdrPi960jmVjV1cuzkjHjjmf/HC+mHSq7XW5lmFEG+qozwj/FLvk+81GbPOSfg9F6Z0zHpY+I87T3n8Pk18wNmkNgbKnqtTVp4c5yW8/wAsPxS9yMmOk3tFYVd3arq4LZben8Z9H0hRUoQjCKxGMVFLuSWEbyI4jh5Xe02tNp7yqZL5cx2cuMv1z/uZCWxaBZZKGfZhAY3WZYF2IGVoX9pH3/QCYAAAAAAAAAAAAAAAAAAAABhbY2pVpqJ33S3YQWfGT5KKXa2+B8XvFK+KWfW1r7GWMWOPOXAelHSK7W3u214isqqpcq4Z5LvfBZfaafLlnJbmXpXT9DHp4vBTv6z75/rshzEvLmmonZONdcXOc2oxhFZcm+xExWZniHxky1x0m954iHb/AEfdD1oq3ZbiWqtilPk1VHn1cX9WbbXwezjme7z3rHVbbt/DXypHb4/H+TcCy0oBzOlYnNd1li/rZCU5suXtIlCrbfXKDdSUpLlBvdz4Z7AIvo3tF2qW8nCcJShOL/DNPDQGwJgX9I/tIef7ATYAAAAAAAAAAAAAAAAAAAAONelvbzt1K0sJfZUcZpP71z558lhe9mr3MnNvDHaHdfZzSjHh9vaP1rdvl+bQCm6Tld0unnZONdcXZZOSjGEVlyk+xE1rNp4hjy5qYqTe88RDuXQfoZXooKdijZqpL2rMZVaf4Ifu+02+DBGOPi886r1bJu34jypHaPxltpYagAAc711e7qtRHli2T90vaXykiEs/QSw0ShLahZ4gavs6nq9bqo9lnV3L+aO7L5xb94GwxkBf0j+0h+pAT4AAAAAAAAAAAAAAAAAAAW9TcoQnN8oRlJ+SWWRM8Ry+qVm9orHq+ZNZqZWWTtnxlZOU5ebeTRWnmeZer4scY6RSvaI4WckMjpHoZ2Sp3X6qSz1MVXX4WT4yl57uF/My/pU72cj9p9qYimCPnP4OumwcgAAAGk9KKd3WOXZZXCXm17L+SRAs6aZInISzBAQu06926u3vTrk/mv3AzYWAZGkn9pD9UfqBsoAAAAAAAAAAAAAAAAAAARXSmxx0Oqkuyi3+1mPLPFJW9Cvi2ccf9ofNxpXqAQO2ehynGzpSax1mptaeOcVGMfrFm21I/wBN5/8AaC3i3Z+EQ3ostIAAAGs9NqPYqtX4JuEv0yXD5pfEDX6bAJnZ1+eAFW0NPvwlHt5r9S5ARek1GVx5rg14gSOis+0r/XH6gbcAAAAAAAAAAAAAAAAAAAFNkFJOMkpRaw4tZTXc0ExMxPMI7V6TQ1Qc7a9LTBc52Qqgviz4mtI7xCxXPsWnitrT98o/QbR2RdPcps0Ns+ShHqst9yXaRHs59zJb9LrHMzb6y2CquMUoxioRXKMUopeSRkiOFO1ptPMqwgAAAMTaujVtNlX5ovD7pc0/iBzfT2Pk+DTaa7muaAk9HdhoCc3spMCA2jDq7sr7tnH+btQGZsuebav1x+oG7gAAAAAAAAAAAAAAAAADwCP25tevS6ezUWv2ILkucpPgorxbPi94pXxSsautfYyxip3l8/dJukF+tudt74LKrqWd2qPdFd/e+01OTLa88y9C09DDq4/BSPnM95Qzgu5GPmVqcdZ9HZPRN0psvhZpL5uy2mKnVZJtynTlRak+1xbXHxNlq5ZtHEuL670+uC8ZaRxE9/n+bom8W3Pm8A3gG8A3wNB6VaTqtU5Jexet9f8AIuE19H7wMOmYE9s67McAW9r6ffqePvR9qPmuz4AYWwbM3VfriBv2QGQGQPcgAPQAAAAAAAAADzIFLkBS5gc59NFsvVtLFfcd83L9Sr9n5SkU9z9mHSfZuI9tkn14/H+zkLNc7F4E8ugehzSy9bvv5QrodfnOc4tL4QfxRd04/WmXM/aXJEYqU9Znn6f3dcdxsHHqHqAKXqQPPWgPPW/ECI6UV9bp21xnU+sj44+8vhn4IDVKLeCAk9DqsNAZGv2vCC4tfEDC6PXJ6ivHJzyl4cQOgKwCpSAqTAqQFSA9AAAAAAAAAeAUsC1NgY1lmANc6YaWrU6aVM5bryp1zw3uWLOH5YbXvMeWkXrwu6G3bVzRkjt2mPfDjOo0EoScZLDXc8p+KZq7Y5rPEu6wbmPNXxY55Wo6Vt4XMVxzaeITm28eGviyTxDqnQt06fTKqG9KUnv2T3Wt6b7vBLgbPDjjHXhw3UNy23m8c9u0R8GzQ1Oe/wCBlUF1ZYBwYFEqmBZnCfYBhaiVq/DkDUdVOVUmpVzUctxahKWF3cAI27bVj4VQm33uEkvoBRpdna22W80m+zecsL5Abl0Y2RqK59ZZuuSWIpZxHPb5gblS5doGXAC7ECtAVAAAAAAAAAAHgHjQFDiBRKoCzPSRfNJ+5BLEt2JRL71NUvOuD/YjhMTx2eV7Doj92mqPlXBfRDgm3LIjoYrkkvcgjlWtKu4D31YlD31cD31cDz1dAPVl3Aeepx7kA9Sh+VfBAVLSx7l8AK1QgKlUBWoAVJAe4A9AAAAAAAAAAAAAB5gBgBgBgBgBgBgBgBgBgBgBgBgBgD3AAAAAAAAAAAAAAAAAAAAAAAAAAAAAAAAAAAAAAAAAAAAAAAAAAAAAAAAAAAAAAAAAAAAAAAAAAAAAAAAAAAAAH//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990600"/>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96910" y="2640817"/>
            <a:ext cx="5342495" cy="2688154"/>
          </a:xfrm>
          <a:prstGeom prst="rect">
            <a:avLst/>
          </a:prstGeom>
        </p:spPr>
      </p:pic>
      <p:sp>
        <p:nvSpPr>
          <p:cNvPr id="2" name="Title 1"/>
          <p:cNvSpPr>
            <a:spLocks noGrp="1"/>
          </p:cNvSpPr>
          <p:nvPr>
            <p:ph type="title"/>
          </p:nvPr>
        </p:nvSpPr>
        <p:spPr>
          <a:xfrm>
            <a:off x="766128" y="123716"/>
            <a:ext cx="4152441" cy="1325563"/>
          </a:xfrm>
        </p:spPr>
        <p:txBody>
          <a:bodyPr>
            <a:normAutofit/>
          </a:bodyPr>
          <a:lstStyle/>
          <a:p>
            <a:r>
              <a:rPr lang="en-US" sz="6000" dirty="0" smtClean="0">
                <a:solidFill>
                  <a:srgbClr val="0070C0"/>
                </a:solidFill>
                <a:effectLst>
                  <a:outerShdw blurRad="38100" dist="38100" dir="2700000" algn="tl">
                    <a:srgbClr val="000000">
                      <a:alpha val="43137"/>
                    </a:srgbClr>
                  </a:outerShdw>
                </a:effectLst>
              </a:rPr>
              <a:t>Identity</a:t>
            </a:r>
            <a:r>
              <a:rPr lang="en-US" dirty="0" smtClean="0"/>
              <a:t>  </a:t>
            </a:r>
            <a:endParaRPr lang="en-US" dirty="0"/>
          </a:p>
        </p:txBody>
      </p:sp>
      <p:pic>
        <p:nvPicPr>
          <p:cNvPr id="1028" name="Picture 4" descr="Image result for national geographic gender revolutio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0000"/>
          <a:stretch/>
        </p:blipFill>
        <p:spPr bwMode="auto">
          <a:xfrm>
            <a:off x="9459136" y="358803"/>
            <a:ext cx="2520440" cy="3626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TA4gwTyzGFLASHkuj26Q_fVJvZ8jG4XN1yBsge4sRB1MeMDGFI"/>
          <p:cNvPicPr>
            <a:picLocks noChangeAspect="1" noChangeArrowheads="1"/>
          </p:cNvPicPr>
          <p:nvPr/>
        </p:nvPicPr>
        <p:blipFill>
          <a:blip r:embed="rId4" cstate="print"/>
          <a:srcRect/>
          <a:stretch>
            <a:fillRect/>
          </a:stretch>
        </p:blipFill>
        <p:spPr bwMode="auto">
          <a:xfrm>
            <a:off x="766128" y="4762750"/>
            <a:ext cx="4046934" cy="188595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stretch>
            <a:fillRect/>
          </a:stretch>
        </p:blipFill>
        <p:spPr>
          <a:xfrm>
            <a:off x="572390" y="1702604"/>
            <a:ext cx="2428875" cy="1876425"/>
          </a:xfrm>
          <a:prstGeom prst="rect">
            <a:avLst/>
          </a:prstGeom>
        </p:spPr>
      </p:pic>
      <p:pic>
        <p:nvPicPr>
          <p:cNvPr id="7" name="Picture 6"/>
          <p:cNvPicPr>
            <a:picLocks noChangeAspect="1"/>
          </p:cNvPicPr>
          <p:nvPr/>
        </p:nvPicPr>
        <p:blipFill>
          <a:blip r:embed="rId6"/>
          <a:stretch>
            <a:fillRect/>
          </a:stretch>
        </p:blipFill>
        <p:spPr>
          <a:xfrm>
            <a:off x="5180175" y="285898"/>
            <a:ext cx="2419350" cy="1885950"/>
          </a:xfrm>
          <a:prstGeom prst="rect">
            <a:avLst/>
          </a:prstGeom>
        </p:spPr>
      </p:pic>
      <p:pic>
        <p:nvPicPr>
          <p:cNvPr id="8" name="Picture 7"/>
          <p:cNvPicPr>
            <a:picLocks noChangeAspect="1"/>
          </p:cNvPicPr>
          <p:nvPr/>
        </p:nvPicPr>
        <p:blipFill>
          <a:blip r:embed="rId7"/>
          <a:stretch>
            <a:fillRect/>
          </a:stretch>
        </p:blipFill>
        <p:spPr>
          <a:xfrm>
            <a:off x="9097517" y="4499837"/>
            <a:ext cx="2419350" cy="1895475"/>
          </a:xfrm>
          <a:prstGeom prst="rect">
            <a:avLst/>
          </a:prstGeom>
        </p:spPr>
      </p:pic>
    </p:spTree>
    <p:extLst>
      <p:ext uri="{BB962C8B-B14F-4D97-AF65-F5344CB8AC3E}">
        <p14:creationId xmlns:p14="http://schemas.microsoft.com/office/powerpoint/2010/main" val="42453061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137" y="1055775"/>
            <a:ext cx="10515600" cy="629871"/>
          </a:xfrm>
        </p:spPr>
        <p:txBody>
          <a:bodyPr>
            <a:normAutofit fontScale="90000"/>
          </a:bodyPr>
          <a:lstStyle/>
          <a:p>
            <a:r>
              <a:rPr lang="en-US" dirty="0">
                <a:solidFill>
                  <a:schemeClr val="accent1">
                    <a:lumMod val="75000"/>
                  </a:schemeClr>
                </a:solidFill>
              </a:rPr>
              <a:t>Mental Health Outcomes &amp; Social Stress </a:t>
            </a:r>
          </a:p>
        </p:txBody>
      </p:sp>
      <p:sp>
        <p:nvSpPr>
          <p:cNvPr id="3" name="Content Placeholder 2"/>
          <p:cNvSpPr>
            <a:spLocks noGrp="1"/>
          </p:cNvSpPr>
          <p:nvPr>
            <p:ph sz="half" idx="1"/>
          </p:nvPr>
        </p:nvSpPr>
        <p:spPr>
          <a:xfrm>
            <a:off x="564055" y="2384975"/>
            <a:ext cx="7250654" cy="3084502"/>
          </a:xfrm>
        </p:spPr>
        <p:txBody>
          <a:bodyPr>
            <a:normAutofit fontScale="92500" lnSpcReduction="10000"/>
          </a:bodyPr>
          <a:lstStyle/>
          <a:p>
            <a:r>
              <a:rPr lang="en-US" dirty="0"/>
              <a:t>S</a:t>
            </a:r>
            <a:r>
              <a:rPr lang="en-US" dirty="0" smtClean="0"/>
              <a:t>uicide</a:t>
            </a:r>
            <a:endParaRPr lang="en-US" dirty="0"/>
          </a:p>
          <a:p>
            <a:r>
              <a:rPr lang="en-US" dirty="0" smtClean="0"/>
              <a:t>Addictions </a:t>
            </a:r>
            <a:r>
              <a:rPr lang="en-US" dirty="0"/>
              <a:t>and substance abuse</a:t>
            </a:r>
          </a:p>
          <a:p>
            <a:r>
              <a:rPr lang="en-US" dirty="0"/>
              <a:t>A</a:t>
            </a:r>
            <a:r>
              <a:rPr lang="en-US" dirty="0" smtClean="0"/>
              <a:t>nxiety </a:t>
            </a:r>
            <a:r>
              <a:rPr lang="en-US" dirty="0"/>
              <a:t>disorders </a:t>
            </a:r>
            <a:endParaRPr lang="en-US" dirty="0" smtClean="0"/>
          </a:p>
          <a:p>
            <a:r>
              <a:rPr lang="en-US" dirty="0"/>
              <a:t>M</a:t>
            </a:r>
            <a:r>
              <a:rPr lang="en-US" dirty="0" smtClean="0"/>
              <a:t>ood disorders</a:t>
            </a:r>
          </a:p>
          <a:p>
            <a:r>
              <a:rPr lang="en-US" dirty="0" smtClean="0"/>
              <a:t>Eating disorders</a:t>
            </a:r>
          </a:p>
          <a:p>
            <a:r>
              <a:rPr lang="en-US" dirty="0"/>
              <a:t>I</a:t>
            </a:r>
            <a:r>
              <a:rPr lang="en-US" dirty="0" smtClean="0"/>
              <a:t>ntimate </a:t>
            </a:r>
            <a:r>
              <a:rPr lang="en-US" dirty="0"/>
              <a:t>partner violence (i.e., domestic violence)</a:t>
            </a:r>
          </a:p>
          <a:p>
            <a:r>
              <a:rPr lang="en-US" dirty="0"/>
              <a:t>C</a:t>
            </a:r>
            <a:r>
              <a:rPr lang="en-US" dirty="0" smtClean="0"/>
              <a:t>hildhood </a:t>
            </a:r>
            <a:r>
              <a:rPr lang="en-US" dirty="0"/>
              <a:t>sexual abuse</a:t>
            </a:r>
          </a:p>
          <a:p>
            <a:endParaRPr lang="en-US" dirty="0"/>
          </a:p>
        </p:txBody>
      </p:sp>
      <p:pic>
        <p:nvPicPr>
          <p:cNvPr id="5" name="Content Placeholder 4" descr="Depression image.jpg"/>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8379705" y="3198563"/>
            <a:ext cx="3124200" cy="1457325"/>
          </a:xfrm>
        </p:spPr>
      </p:pic>
      <p:sp>
        <p:nvSpPr>
          <p:cNvPr id="4" name="TextBox 3"/>
          <p:cNvSpPr txBox="1"/>
          <p:nvPr/>
        </p:nvSpPr>
        <p:spPr>
          <a:xfrm>
            <a:off x="8295701" y="6488668"/>
            <a:ext cx="3784498" cy="369332"/>
          </a:xfrm>
          <a:prstGeom prst="rect">
            <a:avLst/>
          </a:prstGeom>
          <a:noFill/>
        </p:spPr>
        <p:txBody>
          <a:bodyPr wrap="none" rtlCol="0">
            <a:spAutoFit/>
          </a:bodyPr>
          <a:lstStyle/>
          <a:p>
            <a:r>
              <a:rPr lang="en-US" dirty="0" smtClean="0"/>
              <a:t>J Adolescent Health 56: 489-495, 2016</a:t>
            </a:r>
            <a:endParaRPr lang="en-US" dirty="0"/>
          </a:p>
        </p:txBody>
      </p:sp>
    </p:spTree>
    <p:extLst>
      <p:ext uri="{BB962C8B-B14F-4D97-AF65-F5344CB8AC3E}">
        <p14:creationId xmlns:p14="http://schemas.microsoft.com/office/powerpoint/2010/main" val="66197240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952551" y="2429669"/>
            <a:ext cx="5905500" cy="3143250"/>
          </a:xfrm>
          <a:prstGeom prst="rect">
            <a:avLst/>
          </a:prstGeom>
        </p:spPr>
      </p:pic>
      <p:pic>
        <p:nvPicPr>
          <p:cNvPr id="5" name="Picture 4"/>
          <p:cNvPicPr>
            <a:picLocks noChangeAspect="1"/>
          </p:cNvPicPr>
          <p:nvPr/>
        </p:nvPicPr>
        <p:blipFill>
          <a:blip r:embed="rId3"/>
          <a:stretch>
            <a:fillRect/>
          </a:stretch>
        </p:blipFill>
        <p:spPr>
          <a:xfrm>
            <a:off x="569205" y="2429669"/>
            <a:ext cx="4762960" cy="3195463"/>
          </a:xfrm>
          <a:prstGeom prst="rect">
            <a:avLst/>
          </a:prstGeom>
        </p:spPr>
      </p:pic>
    </p:spTree>
    <p:extLst>
      <p:ext uri="{BB962C8B-B14F-4D97-AF65-F5344CB8AC3E}">
        <p14:creationId xmlns:p14="http://schemas.microsoft.com/office/powerpoint/2010/main" val="154632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388930"/>
            <a:ext cx="11876442" cy="801858"/>
          </a:xfrm>
        </p:spPr>
        <p:txBody>
          <a:bodyPr>
            <a:normAutofit/>
          </a:bodyPr>
          <a:lstStyle/>
          <a:p>
            <a:r>
              <a:rPr lang="en-US" dirty="0" smtClean="0">
                <a:solidFill>
                  <a:srgbClr val="0070C0"/>
                </a:solidFill>
              </a:rPr>
              <a:t>Referral Patterns to Gender Clinics</a:t>
            </a:r>
            <a:endParaRPr lang="en-US" dirty="0">
              <a:solidFill>
                <a:srgbClr val="0070C0"/>
              </a:solidFill>
            </a:endParaRPr>
          </a:p>
        </p:txBody>
      </p:sp>
      <p:sp>
        <p:nvSpPr>
          <p:cNvPr id="5" name="TextBox 4"/>
          <p:cNvSpPr txBox="1"/>
          <p:nvPr/>
        </p:nvSpPr>
        <p:spPr>
          <a:xfrm>
            <a:off x="1013553" y="6242447"/>
            <a:ext cx="10073758" cy="615553"/>
          </a:xfrm>
          <a:prstGeom prst="rect">
            <a:avLst/>
          </a:prstGeom>
          <a:noFill/>
        </p:spPr>
        <p:txBody>
          <a:bodyPr wrap="square" rtlCol="0">
            <a:spAutoFit/>
          </a:bodyPr>
          <a:lstStyle/>
          <a:p>
            <a:r>
              <a:rPr lang="en-US" sz="1600" dirty="0" smtClean="0"/>
              <a:t>Source:  </a:t>
            </a:r>
            <a:r>
              <a:rPr lang="en-US" sz="1600" dirty="0" err="1" smtClean="0"/>
              <a:t>Tavistock</a:t>
            </a:r>
            <a:r>
              <a:rPr lang="en-US" sz="1600" dirty="0" smtClean="0"/>
              <a:t> and Portman NHS Foundation Trust  </a:t>
            </a:r>
            <a:r>
              <a:rPr lang="en-US" sz="1600" dirty="0"/>
              <a:t>http://gids.nhs.uk/number-referrals (accessed </a:t>
            </a:r>
            <a:r>
              <a:rPr lang="en-US" sz="1600" dirty="0" smtClean="0"/>
              <a:t>9-10-18)</a:t>
            </a:r>
            <a:endParaRPr lang="en-US" sz="1600" dirty="0"/>
          </a:p>
          <a:p>
            <a:endParaRPr lang="en-US" dirty="0"/>
          </a:p>
        </p:txBody>
      </p:sp>
      <p:pic>
        <p:nvPicPr>
          <p:cNvPr id="3" name="Picture 2"/>
          <p:cNvPicPr>
            <a:picLocks noChangeAspect="1"/>
          </p:cNvPicPr>
          <p:nvPr/>
        </p:nvPicPr>
        <p:blipFill>
          <a:blip r:embed="rId3"/>
          <a:stretch>
            <a:fillRect/>
          </a:stretch>
        </p:blipFill>
        <p:spPr>
          <a:xfrm>
            <a:off x="2582938" y="1190788"/>
            <a:ext cx="6276975" cy="4810125"/>
          </a:xfrm>
          <a:prstGeom prst="rect">
            <a:avLst/>
          </a:prstGeom>
        </p:spPr>
      </p:pic>
    </p:spTree>
    <p:extLst>
      <p:ext uri="{BB962C8B-B14F-4D97-AF65-F5344CB8AC3E}">
        <p14:creationId xmlns:p14="http://schemas.microsoft.com/office/powerpoint/2010/main" val="213606360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81" y="478587"/>
            <a:ext cx="8229600" cy="784064"/>
          </a:xfrm>
        </p:spPr>
        <p:txBody>
          <a:bodyPr>
            <a:normAutofit/>
          </a:bodyPr>
          <a:lstStyle/>
          <a:p>
            <a:r>
              <a:rPr lang="en-US" dirty="0" smtClean="0">
                <a:solidFill>
                  <a:schemeClr val="accent1">
                    <a:lumMod val="75000"/>
                  </a:schemeClr>
                </a:solidFill>
              </a:rPr>
              <a:t>Etiology</a:t>
            </a:r>
            <a:endParaRPr lang="en-US" dirty="0">
              <a:solidFill>
                <a:schemeClr val="accent1">
                  <a:lumMod val="75000"/>
                </a:schemeClr>
              </a:solidFill>
            </a:endParaRPr>
          </a:p>
        </p:txBody>
      </p:sp>
      <p:sp>
        <p:nvSpPr>
          <p:cNvPr id="3" name="Content Placeholder 2"/>
          <p:cNvSpPr>
            <a:spLocks noGrp="1"/>
          </p:cNvSpPr>
          <p:nvPr>
            <p:ph idx="1"/>
          </p:nvPr>
        </p:nvSpPr>
        <p:spPr>
          <a:xfrm>
            <a:off x="910815" y="1842228"/>
            <a:ext cx="8512884" cy="4891492"/>
          </a:xfrm>
        </p:spPr>
        <p:txBody>
          <a:bodyPr>
            <a:normAutofit/>
          </a:bodyPr>
          <a:lstStyle/>
          <a:p>
            <a:pPr>
              <a:spcBef>
                <a:spcPts val="1200"/>
              </a:spcBef>
            </a:pPr>
            <a:r>
              <a:rPr lang="en-US" dirty="0" smtClean="0"/>
              <a:t>Twin Studies</a:t>
            </a:r>
          </a:p>
          <a:p>
            <a:pPr lvl="1">
              <a:spcBef>
                <a:spcPts val="1200"/>
              </a:spcBef>
            </a:pPr>
            <a:r>
              <a:rPr lang="en-US" dirty="0" smtClean="0"/>
              <a:t>Monozygotic Twins-38% concordance of GD</a:t>
            </a:r>
          </a:p>
          <a:p>
            <a:pPr lvl="1">
              <a:spcBef>
                <a:spcPts val="1200"/>
              </a:spcBef>
            </a:pPr>
            <a:r>
              <a:rPr lang="en-US" dirty="0" smtClean="0"/>
              <a:t>Dizygotic Twins- 0.34% concordance  of GD</a:t>
            </a:r>
          </a:p>
          <a:p>
            <a:pPr>
              <a:spcBef>
                <a:spcPts val="1200"/>
              </a:spcBef>
            </a:pPr>
            <a:r>
              <a:rPr lang="en-US" dirty="0" smtClean="0"/>
              <a:t>Potential causes or contributors include</a:t>
            </a:r>
          </a:p>
          <a:p>
            <a:pPr lvl="1">
              <a:spcBef>
                <a:spcPts val="600"/>
              </a:spcBef>
            </a:pPr>
            <a:r>
              <a:rPr lang="en-US" dirty="0" smtClean="0"/>
              <a:t>Parental psychopathology</a:t>
            </a:r>
          </a:p>
          <a:p>
            <a:pPr lvl="1">
              <a:spcBef>
                <a:spcPts val="600"/>
              </a:spcBef>
            </a:pPr>
            <a:r>
              <a:rPr lang="en-US" dirty="0" smtClean="0"/>
              <a:t>Family dynamics</a:t>
            </a:r>
          </a:p>
          <a:p>
            <a:pPr lvl="1">
              <a:spcBef>
                <a:spcPts val="600"/>
              </a:spcBef>
            </a:pPr>
            <a:r>
              <a:rPr lang="en-US" dirty="0"/>
              <a:t>Adverse childhood events not limited to sexual abuse</a:t>
            </a:r>
          </a:p>
          <a:p>
            <a:pPr lvl="1">
              <a:spcBef>
                <a:spcPts val="600"/>
              </a:spcBef>
            </a:pPr>
            <a:r>
              <a:rPr lang="en-US" dirty="0" smtClean="0"/>
              <a:t>Social reinforcement</a:t>
            </a:r>
          </a:p>
          <a:p>
            <a:pPr>
              <a:spcBef>
                <a:spcPts val="1200"/>
              </a:spcBef>
            </a:pPr>
            <a:r>
              <a:rPr lang="en-US" dirty="0" smtClean="0"/>
              <a:t>Increased incidence in children with </a:t>
            </a:r>
            <a:r>
              <a:rPr lang="en-US" dirty="0" smtClean="0"/>
              <a:t>autism</a:t>
            </a:r>
          </a:p>
          <a:p>
            <a:pPr>
              <a:spcBef>
                <a:spcPts val="1200"/>
              </a:spcBef>
            </a:pPr>
            <a:r>
              <a:rPr lang="en-US" dirty="0" smtClean="0"/>
              <a:t>Social Contagion?</a:t>
            </a: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642" y="270187"/>
            <a:ext cx="2159486" cy="2159486"/>
          </a:xfrm>
          <a:prstGeom prst="rect">
            <a:avLst/>
          </a:prstGeom>
        </p:spPr>
      </p:pic>
    </p:spTree>
    <p:extLst>
      <p:ext uri="{BB962C8B-B14F-4D97-AF65-F5344CB8AC3E}">
        <p14:creationId xmlns:p14="http://schemas.microsoft.com/office/powerpoint/2010/main" val="2460963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Basic Terminology</a:t>
            </a:r>
            <a:endParaRPr lang="en-US" dirty="0">
              <a:solidFill>
                <a:schemeClr val="accent1">
                  <a:lumMod val="75000"/>
                </a:schemeClr>
              </a:solidFill>
            </a:endParaRPr>
          </a:p>
        </p:txBody>
      </p:sp>
      <p:sp>
        <p:nvSpPr>
          <p:cNvPr id="5" name="Content Placeholder 4"/>
          <p:cNvSpPr>
            <a:spLocks noGrp="1"/>
          </p:cNvSpPr>
          <p:nvPr>
            <p:ph idx="1"/>
          </p:nvPr>
        </p:nvSpPr>
        <p:spPr>
          <a:xfrm>
            <a:off x="978498" y="1835392"/>
            <a:ext cx="10967340" cy="5325572"/>
          </a:xfrm>
        </p:spPr>
        <p:txBody>
          <a:bodyPr>
            <a:normAutofit fontScale="62500" lnSpcReduction="20000"/>
          </a:bodyPr>
          <a:lstStyle/>
          <a:p>
            <a:r>
              <a:rPr lang="en-US" sz="5100" u="sng" dirty="0">
                <a:solidFill>
                  <a:srgbClr val="C00000"/>
                </a:solidFill>
              </a:rPr>
              <a:t>Sex</a:t>
            </a:r>
            <a:endParaRPr lang="en-US" sz="1800" u="sng" dirty="0">
              <a:solidFill>
                <a:srgbClr val="C00000"/>
              </a:solidFill>
            </a:endParaRPr>
          </a:p>
          <a:p>
            <a:pPr marL="548640" lvl="2" indent="0">
              <a:buNone/>
            </a:pPr>
            <a:r>
              <a:rPr lang="en-US" sz="3800" dirty="0"/>
              <a:t>	Biological trait intrinsically oriented toward reproduction</a:t>
            </a:r>
          </a:p>
          <a:p>
            <a:pPr marL="548640" lvl="2" indent="0">
              <a:buNone/>
            </a:pPr>
            <a:endParaRPr lang="en-US" sz="1800" dirty="0"/>
          </a:p>
          <a:p>
            <a:pPr marL="548640" lvl="2" indent="0">
              <a:buNone/>
            </a:pPr>
            <a:r>
              <a:rPr lang="en-US" sz="3800" dirty="0"/>
              <a:t>	</a:t>
            </a:r>
            <a:r>
              <a:rPr lang="en-US" sz="3800" dirty="0" smtClean="0"/>
              <a:t>	Male- Donor of genetic information (sperm)</a:t>
            </a:r>
          </a:p>
          <a:p>
            <a:pPr marL="548640" lvl="2" indent="0">
              <a:buNone/>
            </a:pPr>
            <a:r>
              <a:rPr lang="en-US" sz="3800" dirty="0"/>
              <a:t>	</a:t>
            </a:r>
            <a:r>
              <a:rPr lang="en-US" sz="3800" dirty="0" smtClean="0"/>
              <a:t>	Female- Recipient of genetic information (eggs)</a:t>
            </a:r>
          </a:p>
          <a:p>
            <a:pPr marL="548640" lvl="2" indent="0">
              <a:buNone/>
            </a:pPr>
            <a:endParaRPr lang="en-US" sz="1800" dirty="0"/>
          </a:p>
          <a:p>
            <a:r>
              <a:rPr lang="en-US" sz="5100" u="sng" dirty="0">
                <a:solidFill>
                  <a:srgbClr val="C00000"/>
                </a:solidFill>
              </a:rPr>
              <a:t>Gender</a:t>
            </a:r>
          </a:p>
          <a:p>
            <a:pPr marL="0" lvl="1" indent="0">
              <a:buNone/>
            </a:pPr>
            <a:r>
              <a:rPr lang="en-US" sz="3800" dirty="0"/>
              <a:t>	Social and cultural expression of being masculine or </a:t>
            </a:r>
            <a:r>
              <a:rPr lang="en-US" sz="3800" dirty="0" smtClean="0"/>
              <a:t>feminine</a:t>
            </a:r>
            <a:endParaRPr lang="en-US" sz="3800" dirty="0"/>
          </a:p>
          <a:p>
            <a:pPr marL="0" lvl="1" indent="0">
              <a:buNone/>
            </a:pPr>
            <a:endParaRPr lang="en-US" sz="3800" u="sng" dirty="0"/>
          </a:p>
          <a:p>
            <a:pPr marL="182880" lvl="1"/>
            <a:r>
              <a:rPr lang="en-US" sz="5100" u="sng" dirty="0">
                <a:solidFill>
                  <a:srgbClr val="C00000"/>
                </a:solidFill>
              </a:rPr>
              <a:t>Gender </a:t>
            </a:r>
            <a:r>
              <a:rPr lang="en-US" sz="5100" u="sng" dirty="0" smtClean="0">
                <a:solidFill>
                  <a:srgbClr val="C00000"/>
                </a:solidFill>
              </a:rPr>
              <a:t>Identity</a:t>
            </a:r>
          </a:p>
          <a:p>
            <a:pPr marL="411480" lvl="2" indent="0">
              <a:buNone/>
            </a:pPr>
            <a:r>
              <a:rPr lang="en-US" sz="3800" dirty="0" smtClean="0"/>
              <a:t>	A </a:t>
            </a:r>
            <a:r>
              <a:rPr lang="en-US" sz="3800" dirty="0"/>
              <a:t>person’s perception of being male or female</a:t>
            </a:r>
          </a:p>
          <a:p>
            <a:pPr marL="182880" lvl="1"/>
            <a:endParaRPr lang="en-US" sz="5100" u="sng" dirty="0" smtClean="0">
              <a:solidFill>
                <a:srgbClr val="C00000"/>
              </a:solidFill>
            </a:endParaRPr>
          </a:p>
          <a:p>
            <a:pPr marL="182880" lvl="1"/>
            <a:r>
              <a:rPr lang="en-US" sz="5100" u="sng" dirty="0" smtClean="0">
                <a:solidFill>
                  <a:srgbClr val="C00000"/>
                </a:solidFill>
              </a:rPr>
              <a:t>Sexual Orientation</a:t>
            </a:r>
            <a:endParaRPr lang="en-US" sz="5100" u="sng" dirty="0">
              <a:solidFill>
                <a:srgbClr val="C00000"/>
              </a:solidFill>
            </a:endParaRPr>
          </a:p>
          <a:p>
            <a:pPr marL="0" lvl="1" indent="0">
              <a:buNone/>
            </a:pPr>
            <a:r>
              <a:rPr lang="en-US" sz="5100" dirty="0"/>
              <a:t>	</a:t>
            </a:r>
            <a:r>
              <a:rPr lang="en-US" sz="3800" dirty="0" smtClean="0"/>
              <a:t>Physical attraction and </a:t>
            </a:r>
            <a:r>
              <a:rPr lang="en-US" sz="3800" dirty="0"/>
              <a:t>d</a:t>
            </a:r>
            <a:r>
              <a:rPr lang="en-US" sz="3800" dirty="0" smtClean="0"/>
              <a:t>esire for sexual intimacy</a:t>
            </a:r>
            <a:endParaRPr lang="en-US" sz="3800" u="sng" dirty="0"/>
          </a:p>
          <a:p>
            <a:pPr marL="274320" lvl="1" indent="0">
              <a:buNone/>
            </a:pPr>
            <a:r>
              <a:rPr lang="en-US" dirty="0"/>
              <a:t>	</a:t>
            </a:r>
            <a:endParaRPr lang="en-US" sz="2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500" t="18056" r="22266" b="18889"/>
          <a:stretch/>
        </p:blipFill>
        <p:spPr>
          <a:xfrm>
            <a:off x="9219456" y="87246"/>
            <a:ext cx="2896345" cy="1859888"/>
          </a:xfrm>
          <a:prstGeom prst="rect">
            <a:avLst/>
          </a:prstGeom>
        </p:spPr>
      </p:pic>
      <p:sp>
        <p:nvSpPr>
          <p:cNvPr id="4" name="TextBox 3"/>
          <p:cNvSpPr txBox="1"/>
          <p:nvPr/>
        </p:nvSpPr>
        <p:spPr>
          <a:xfrm>
            <a:off x="9389418" y="1947134"/>
            <a:ext cx="2556420" cy="276999"/>
          </a:xfrm>
          <a:prstGeom prst="rect">
            <a:avLst/>
          </a:prstGeom>
          <a:noFill/>
        </p:spPr>
        <p:txBody>
          <a:bodyPr wrap="square" rtlCol="0">
            <a:spAutoFit/>
          </a:bodyPr>
          <a:lstStyle/>
          <a:p>
            <a:r>
              <a:rPr lang="en-US" sz="1200" dirty="0" smtClean="0">
                <a:hlinkClick r:id="rId4"/>
              </a:rPr>
              <a:t>http://www.hhmi.org/biointeractive/</a:t>
            </a:r>
            <a:endParaRPr lang="en-US" sz="1200" dirty="0" smtClean="0"/>
          </a:p>
        </p:txBody>
      </p:sp>
    </p:spTree>
    <p:extLst>
      <p:ext uri="{BB962C8B-B14F-4D97-AF65-F5344CB8AC3E}">
        <p14:creationId xmlns:p14="http://schemas.microsoft.com/office/powerpoint/2010/main" val="2255108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Sexual Differences are Present Throughout the Body</a:t>
            </a:r>
            <a:endParaRPr lang="en-US" dirty="0">
              <a:solidFill>
                <a:schemeClr val="accent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2109786"/>
            <a:ext cx="5276850" cy="3961773"/>
          </a:xfrm>
          <a:prstGeom prst="rect">
            <a:avLst/>
          </a:prstGeom>
        </p:spPr>
      </p:pic>
      <p:pic>
        <p:nvPicPr>
          <p:cNvPr id="4" name="Picture 3"/>
          <p:cNvPicPr>
            <a:picLocks noChangeAspect="1"/>
          </p:cNvPicPr>
          <p:nvPr/>
        </p:nvPicPr>
        <p:blipFill>
          <a:blip r:embed="rId3"/>
          <a:stretch>
            <a:fillRect/>
          </a:stretch>
        </p:blipFill>
        <p:spPr>
          <a:xfrm>
            <a:off x="5934074" y="2109786"/>
            <a:ext cx="5276851" cy="3961773"/>
          </a:xfrm>
          <a:prstGeom prst="rect">
            <a:avLst/>
          </a:prstGeom>
        </p:spPr>
      </p:pic>
    </p:spTree>
    <p:extLst>
      <p:ext uri="{BB962C8B-B14F-4D97-AF65-F5344CB8AC3E}">
        <p14:creationId xmlns:p14="http://schemas.microsoft.com/office/powerpoint/2010/main" val="3074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0AC149-8447-4BE5-88C7-DBE24EA73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1378</Words>
  <Application>Microsoft Office PowerPoint</Application>
  <PresentationFormat>Widescreen</PresentationFormat>
  <Paragraphs>201</Paragraphs>
  <Slides>26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Disclosures</vt:lpstr>
      <vt:lpstr>Identity  </vt:lpstr>
      <vt:lpstr>Mental Health Outcomes &amp; Social Stress </vt:lpstr>
      <vt:lpstr>PowerPoint Presentation</vt:lpstr>
      <vt:lpstr>Referral Patterns to Gender Clinics</vt:lpstr>
      <vt:lpstr>Etiology</vt:lpstr>
      <vt:lpstr>Basic Terminology</vt:lpstr>
      <vt:lpstr>Sexual Differences are Present Throughout the Body</vt:lpstr>
      <vt:lpstr>Approaches to Treatment </vt:lpstr>
      <vt:lpstr>Desistance of Gender Dysphoria</vt:lpstr>
      <vt:lpstr>Approaches to Treatment </vt:lpstr>
      <vt:lpstr>Clinical Practice Guidelines</vt:lpstr>
      <vt:lpstr>Scientific Evidence for Recommendations</vt:lpstr>
      <vt:lpstr>Limitations of Existing Research</vt:lpstr>
      <vt:lpstr>Social Affirmation</vt:lpstr>
      <vt:lpstr>Pubertal Blockade</vt:lpstr>
      <vt:lpstr>Known and Potential Risks of Cross-Sex Hormones</vt:lpstr>
      <vt:lpstr>Short-Term Benefits</vt:lpstr>
      <vt:lpstr>Long-Term Outcomes</vt:lpstr>
      <vt:lpstr>Long-Term Outcomes- Suicide Risk</vt:lpstr>
      <vt:lpstr>Walt Heyer</vt:lpstr>
      <vt:lpstr>Ethics: Autonomy</vt:lpstr>
      <vt:lpstr>Toward an Effective Response…</vt:lpstr>
      <vt:lpstr>Magisterial Guidance</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2017-10-13T17:03:29Z</dcterms:created>
  <dcterms:modified xsi:type="dcterms:W3CDTF">2019-09-18T12:27:57Z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TC034605299991</vt:lpwstr>
  </property>
</Properties>
</file>