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Merriweather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-italic.fntdata"/><Relationship Id="rId50" Type="http://schemas.openxmlformats.org/officeDocument/2006/relationships/font" Target="fonts/Merriweather-bold.fntdata"/><Relationship Id="rId52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versity.org/wiki/WikiJournal_of_Medicine/Medical_gallery_of_Blausen_Medical_2014" TargetMode="External"/><Relationship Id="rId3" Type="http://schemas.openxmlformats.org/officeDocument/2006/relationships/hyperlink" Target="https://en.wikipedia.org/wiki/Digital_object_identifier" TargetMode="External"/><Relationship Id="rId4" Type="http://schemas.openxmlformats.org/officeDocument/2006/relationships/hyperlink" Target="https://doi.org/10.15347/wjm/2014.010" TargetMode="External"/><Relationship Id="rId5" Type="http://schemas.openxmlformats.org/officeDocument/2006/relationships/hyperlink" Target="https://en.wikipedia.org/wiki/International_Standard_Serial_Number" TargetMode="External"/><Relationship Id="rId6" Type="http://schemas.openxmlformats.org/officeDocument/2006/relationships/hyperlink" Target="https://www.worldcat.org/issn/2002-4436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Saturday April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8:00 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Duration: 45 minutes including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AAPLOG, students, +/- friends, exhibitors, stakeholders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Introductory remarks: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that kind introduction.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we have only 45 minutes to review two large papers and for two periods of questions, we’ll dive right in to [title]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 control can be a sensitive topic in the pro-life world as we differ at times in perspectives and faith, but we’ll approach the topic together as pro-life advocates for human persons from conception until natural death.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c1150f1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c1150f1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4c1150f1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4c1150f1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43e63d5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43e63d5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4cb0222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4cb0222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4cb0222a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4cb0222a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bullet: study is unable to arrive at an accurate estimate of ovulation rates, embryo survival rates, and/or embryo demise rates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4da561a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4da561a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4da561a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4da561a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bullet: low false negative rates, high pos pred value (would need to be near 100% neg predictive value to confirm exclusively prefertilization MOAs)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979b25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979b25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Friday, September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1400 (combined with embryo adoption)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Place: room 4?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3aeeb7691b1a7f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3aeeb7691b1a7f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979b259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979b25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Friday, September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1400 (combined with embryo adoption)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Place: room 4?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c1150f1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c1150f1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4c1150f1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4c1150f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da561a0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da561a0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4da561a0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4da561a0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3aeeb7691b1a7f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3aeeb7691b1a7f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Blausen.com staff (2014). "</a:t>
            </a:r>
            <a:r>
              <a:rPr lang="en" sz="1000" u="sng">
                <a:solidFill>
                  <a:srgbClr val="0B0080"/>
                </a:solidFill>
                <a:highlight>
                  <a:srgbClr val="F8F9FA"/>
                </a:highlight>
                <a:hlinkClick r:id="rId2"/>
              </a:rPr>
              <a:t>Medical gallery of Blausen Medical 2014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". </a:t>
            </a:r>
            <a:r>
              <a:rPr i="1" lang="en" sz="1000">
                <a:solidFill>
                  <a:srgbClr val="54595D"/>
                </a:solidFill>
                <a:highlight>
                  <a:srgbClr val="F8F9FA"/>
                </a:highlight>
              </a:rPr>
              <a:t>WikiJournal of Medicine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 </a:t>
            </a:r>
            <a:r>
              <a:rPr b="1" lang="en" sz="1000">
                <a:solidFill>
                  <a:srgbClr val="54595D"/>
                </a:solidFill>
                <a:highlight>
                  <a:srgbClr val="F8F9FA"/>
                </a:highlight>
              </a:rPr>
              <a:t>1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 (2). </a:t>
            </a:r>
            <a:r>
              <a:rPr lang="en" sz="1000" u="sng">
                <a:solidFill>
                  <a:srgbClr val="0B0080"/>
                </a:solidFill>
                <a:highlight>
                  <a:srgbClr val="F8F9FA"/>
                </a:highlight>
                <a:hlinkClick r:id="rId3"/>
              </a:rPr>
              <a:t>DOI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:</a:t>
            </a:r>
            <a:r>
              <a:rPr lang="en" sz="1000" u="sng">
                <a:solidFill>
                  <a:srgbClr val="0B0080"/>
                </a:solidFill>
                <a:highlight>
                  <a:srgbClr val="F8F9FA"/>
                </a:highlight>
                <a:hlinkClick r:id="rId4"/>
              </a:rPr>
              <a:t>10.15347/wjm/2014.010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. </a:t>
            </a:r>
            <a:r>
              <a:rPr lang="en" sz="1000" u="sng">
                <a:solidFill>
                  <a:srgbClr val="0B0080"/>
                </a:solidFill>
                <a:highlight>
                  <a:srgbClr val="F8F9FA"/>
                </a:highlight>
                <a:hlinkClick r:id="rId5"/>
              </a:rPr>
              <a:t>ISSN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 </a:t>
            </a:r>
            <a:r>
              <a:rPr lang="en" sz="1000" u="sng">
                <a:solidFill>
                  <a:srgbClr val="0B0080"/>
                </a:solidFill>
                <a:highlight>
                  <a:srgbClr val="F8F9FA"/>
                </a:highlight>
                <a:hlinkClick r:id="rId6"/>
              </a:rPr>
              <a:t>2002-4436</a:t>
            </a: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. - Own work</a:t>
            </a:r>
            <a:endParaRPr sz="1000">
              <a:solidFill>
                <a:srgbClr val="54595D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95D"/>
                </a:solidFill>
                <a:highlight>
                  <a:srgbClr val="F8F9FA"/>
                </a:highlight>
              </a:rPr>
              <a:t>By Ttrue12 - Own work, CC BY-SA 3.0, https://commons.wikimedia.org/w/index.php?curid=19679961</a:t>
            </a:r>
            <a:endParaRPr sz="1000">
              <a:solidFill>
                <a:srgbClr val="54595D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4db6337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4db6337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for this slide is not that the numbers go down, but that the rate doesn’t disappear, and it’s the same order of magnitude.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db6337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4db6337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for this slide is not that the numbers go down, but that the rate doesn’t disappear, and it’s the same order of magnitude.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b6337f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b6337f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want to admit it’s because we didn’t thoroughly review it?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4db6337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4db6337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like an order of magnitude.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4db6337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4db6337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like an order of magnitude.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4db6337f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4db6337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c1150f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c1150f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3aeeb7691b1a7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3aeeb7691b1a7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paper is an important pilot study which determines, with small numbers of women using Cu-IUDs and LNG-IUDs, that eggs and perhaps embryos can be found in tubes, although more information (such as time to embryo destruction in an IUD-bearing uterus and a definitive test for paternal DNA in specimens to avoid disagreement over histological appearance) would be necessary to design a definitive study.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b6337f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b6337f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NinaSes [CC BY-SA 4.0 (https://creativecommons.org/licenses/by-sa/4.0)]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b6337f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b6337f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4db6337f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4db6337f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b6337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b6337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3aeeb7691b1a7f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3aeeb7691b1a7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bullet: study is unable to arrive at an accurate estimate of ovulation rates, embryo survival rates, and/or embryo demise rates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a3aeeb7691b1a7f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a3aeeb7691b1a7f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previous half of the talk made you think, this half should scare you, because there is much more evidence at our disposal for embryo formation and loss.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3aeeb7691b1a7f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a3aeeb7691b1a7f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bullet: low false negative rates, high pos pred value (would need to be near 100% neg predictive value to confirm exclusively prefertilization MOAs)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4c1150f1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4c1150f1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Friday, September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1400 (combined with embryo adoption)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Place: room 4?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4c1150f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4c1150f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c1150f1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4c1150f1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Friday, September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1400 (combined with embryo adoption)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Place: room 4?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c1150f1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c1150f1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cb0222a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cb0222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 Bitzer and Simon, 2011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 ESHRE 2001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 Benagiano et al 2000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 Puri et al 2000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5: Katkam et al 1995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c1150f1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c1150f1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 van Heusden et al 2002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 Landgren et al 1980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 Croxatto et al 1998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 D’Hooghe et al 1996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 Katz 1988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11: Liukkonen et al 1984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 Check et al 1990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Threshold 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Langren et al 1980 proposed (in 68 normal women, levels were all &gt;13 at some point, but no correlation done w/ other markers of ovulation). 5 nmol/L is from IVF literature about when embryos are most likely to survive.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But cases exist of pregnancy w/ low P: 0.79ng/mL (2.51nmol/L)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Croxatto et al 1998: 5/9 of cycles demonstrated that follicular rupture would be considered anovulatory based on endocrine criteria such as 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Emphasize two separate processes (related): follicular rupture, progesterone elaboration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But people continue to state that follicular rupture + poor P = anovulatory cycle (no evidence to say either way!!)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S.O.: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There are false negs: D’Hooghe et al 1996: 13/138 laparoscopies had egg recovery w/o S.O., and others have seen pregnancies w/o S.O.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U/S: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50% decrease was arbitrary; multiple issues with not catching follicle at peak size (artifiial decrease in 50%)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3/25 patients in one study (Liukkonen et al 1984) had O.S. w/o follicular rupture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5.4% preg rate in one study of these pts (Check et al 1990)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c1150f1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c1150f1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infertility treatment, especially with ovulation induction that requires an intact HPO access, like clomid, you need enough E to make a useful follicle, not only to get an egg but to get a good enough CL to make some P. Otherwise you end up supplementing P, or empirically giving P.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c1150f1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c1150f1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Embryo Formation and Loss During the Use of Hormonal Contraception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620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Systematic Reviews</a:t>
            </a:r>
            <a:endParaRPr sz="2000"/>
          </a:p>
        </p:txBody>
      </p:sp>
      <p:sp>
        <p:nvSpPr>
          <p:cNvPr id="66" name="Google Shape;66;p13"/>
          <p:cNvSpPr txBox="1"/>
          <p:nvPr/>
        </p:nvSpPr>
        <p:spPr>
          <a:xfrm>
            <a:off x="2373125" y="4135200"/>
            <a:ext cx="550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Cara Buskmiller, MD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Graduate Medical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Obstetrics, Gynecology, and Women’s Health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does Hoogland ovulation occur with OCPs?</a:t>
            </a:r>
            <a:endParaRPr/>
          </a:p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Ovulation: 1.7%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LUF: 1.1%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Active FLS: 24%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Nonactive FLS: 5.6%</a:t>
            </a:r>
            <a:endParaRPr sz="28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867600" y="3970575"/>
            <a:ext cx="3704400" cy="11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Van der Does </a:t>
            </a:r>
            <a:r>
              <a:rPr i="1" lang="en" sz="1500"/>
              <a:t>et al </a:t>
            </a:r>
            <a:r>
              <a:rPr lang="en" sz="1500"/>
              <a:t>1995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Spona, Elstein, </a:t>
            </a:r>
            <a:r>
              <a:rPr i="1" lang="en" sz="1500"/>
              <a:t>et al</a:t>
            </a:r>
            <a:r>
              <a:rPr lang="en" sz="1500"/>
              <a:t> 1996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Spona, Feichtinger </a:t>
            </a:r>
            <a:r>
              <a:rPr i="1" lang="en" sz="1500"/>
              <a:t>et al </a:t>
            </a:r>
            <a:r>
              <a:rPr lang="en" sz="1500"/>
              <a:t>1996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Rossmanith </a:t>
            </a:r>
            <a:r>
              <a:rPr i="1" lang="en" sz="1500"/>
              <a:t>et al </a:t>
            </a:r>
            <a:r>
              <a:rPr lang="en" sz="1500"/>
              <a:t>1997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follicles &gt; 13mm occur with OCPs?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 third of the time (32%)</a:t>
            </a:r>
            <a:endParaRPr sz="280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376" y="2375650"/>
            <a:ext cx="3403023" cy="2104203"/>
          </a:xfrm>
          <a:prstGeom prst="rect">
            <a:avLst/>
          </a:prstGeom>
          <a:noFill/>
          <a:ln>
            <a:noFill/>
          </a:ln>
          <a:effectLst>
            <a:reflection blurRad="0" dir="5400000" dist="66675" endA="0" endPos="30000" fadeDir="5400012" kx="0" rotWithShape="0" algn="bl" stPos="0" sy="-100000" ky="0"/>
          </a:effectLst>
        </p:spPr>
      </p:pic>
      <p:sp>
        <p:nvSpPr>
          <p:cNvPr id="147" name="Google Shape;147;p23"/>
          <p:cNvSpPr/>
          <p:nvPr/>
        </p:nvSpPr>
        <p:spPr>
          <a:xfrm>
            <a:off x="5030450" y="2407825"/>
            <a:ext cx="825300" cy="2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867600" y="4787625"/>
            <a:ext cx="3704400" cy="2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Harrison </a:t>
            </a:r>
            <a:r>
              <a:rPr i="1" lang="en" sz="1500"/>
              <a:t>et al </a:t>
            </a:r>
            <a:r>
              <a:rPr lang="en" sz="1500"/>
              <a:t>2018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follicles &gt; 13mm, with suboptimal P, occur with OCPs?</a:t>
            </a:r>
            <a:endParaRPr/>
          </a:p>
        </p:txBody>
      </p:sp>
      <p:sp>
        <p:nvSpPr>
          <p:cNvPr id="154" name="Google Shape;154;p24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Often (30%)!</a:t>
            </a:r>
            <a:endParaRPr sz="2800"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201" y="2398125"/>
            <a:ext cx="3403023" cy="2104203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57" name="Google Shape;157;p24"/>
          <p:cNvSpPr/>
          <p:nvPr/>
        </p:nvSpPr>
        <p:spPr>
          <a:xfrm>
            <a:off x="5030450" y="2407825"/>
            <a:ext cx="825300" cy="2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subTitle"/>
          </p:nvPr>
        </p:nvSpPr>
        <p:spPr>
          <a:xfrm>
            <a:off x="867600" y="4787625"/>
            <a:ext cx="3704400" cy="2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Harrison </a:t>
            </a:r>
            <a:r>
              <a:rPr i="1" lang="en" sz="1500"/>
              <a:t>et al </a:t>
            </a:r>
            <a:r>
              <a:rPr lang="en" sz="1500"/>
              <a:t>2018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strengths of this study?</a:t>
            </a:r>
            <a:endParaRPr/>
          </a:p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is the first systematic review of the contraceptive literature comparing the results of Hoogland scoring in multiple studies with various hormonal contraceptive formulations</a:t>
            </a:r>
            <a:endParaRPr sz="1800"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weaknesses of this study?</a:t>
            </a:r>
            <a:endParaRPr/>
          </a:p>
        </p:txBody>
      </p:sp>
      <p:sp>
        <p:nvSpPr>
          <p:cNvPr id="171" name="Google Shape;171;p26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Hoogland criteria have high false-negative rates for egg release, and systematic reviews are only as strong as the evidence they examine.</a:t>
            </a:r>
            <a:endParaRPr sz="1800"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take away from this study?</a:t>
            </a:r>
            <a:endParaRPr/>
          </a:p>
        </p:txBody>
      </p:sp>
      <p:sp>
        <p:nvSpPr>
          <p:cNvPr id="178" name="Google Shape;178;p27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Hoogland criteria are the most often-used standard for grading ovarian activity in contraceptive studies, and the criteria do not allow for ovulation and subsequent luteal phase deficiency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most common type of ovarian activity in OCP users is dominant follicular rupture with inadequate progesterone production to support any embryo formed</a:t>
            </a:r>
            <a:endParaRPr sz="1800"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next steps?</a:t>
            </a:r>
            <a:endParaRPr/>
          </a:p>
        </p:txBody>
      </p:sp>
      <p:sp>
        <p:nvSpPr>
          <p:cNvPr id="185" name="Google Shape;185;p28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Find a better marker for ovulation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Assess embryo formation in contraception users (markers of fertilization)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Assess embryo demise in contraception users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Examine personal practice in light of this research as a pro-life physician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Include this information in informed consent</a:t>
            </a:r>
            <a:endParaRPr sz="1800"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Ovulation during use of oral contraceptive pills</a:t>
            </a:r>
            <a:endParaRPr/>
          </a:p>
        </p:txBody>
      </p:sp>
      <p:sp>
        <p:nvSpPr>
          <p:cNvPr id="192" name="Google Shape;192;p29"/>
          <p:cNvSpPr txBox="1"/>
          <p:nvPr>
            <p:ph idx="1" type="subTitle"/>
          </p:nvPr>
        </p:nvSpPr>
        <p:spPr>
          <a:xfrm>
            <a:off x="311700" y="1878550"/>
            <a:ext cx="620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Questions and Answers</a:t>
            </a:r>
            <a:endParaRPr sz="2000"/>
          </a:p>
        </p:txBody>
      </p:sp>
      <p:sp>
        <p:nvSpPr>
          <p:cNvPr id="193" name="Google Shape;193;p29"/>
          <p:cNvSpPr txBox="1"/>
          <p:nvPr/>
        </p:nvSpPr>
        <p:spPr>
          <a:xfrm>
            <a:off x="2373125" y="4135200"/>
            <a:ext cx="550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Cara Buskmiller, MD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Graduate Medical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Obstetrics, Gynecology, and Women’s Health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Postfertilization effects during use of intrauterine devices</a:t>
            </a:r>
            <a:endParaRPr/>
          </a:p>
        </p:txBody>
      </p:sp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311700" y="1878550"/>
            <a:ext cx="620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Systematic Review of Subclinical Pregnancy</a:t>
            </a:r>
            <a:endParaRPr sz="2000"/>
          </a:p>
        </p:txBody>
      </p:sp>
      <p:sp>
        <p:nvSpPr>
          <p:cNvPr id="206" name="Google Shape;206;p31"/>
          <p:cNvSpPr txBox="1"/>
          <p:nvPr/>
        </p:nvSpPr>
        <p:spPr>
          <a:xfrm>
            <a:off x="2373125" y="4135200"/>
            <a:ext cx="550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Cara Buskmiller, MD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Graduate Medical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Obstetrics, Gynecology, and Women’s Health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</a:t>
            </a:r>
            <a:endParaRPr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Both studies reported were unfunded. The authors declare no potential conflicts of interest with respect to the research, authorship, and/or publication of this article.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No relevant financial disclosures outside of the reported publications.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13" name="Google Shape;213;p32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Walk through two systematic reviews on whether embryos are formed and lost during use of oral contraceptive pills (OCPs) and intrauterine devices (IUDs)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physiology of normal and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Describe how normal ovulation is determined in studies of contraception, and implications for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Examine how often abnormal ovulation occurs with OCPs and articulate what this means for embryos of OCP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mechanisms of action proposed for IUDs and methods of studying subclinical pregnancies in IUD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quality of evidence for a post-fertilization mechanism of IUDs.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Suggest next steps in research to answer these vital questions. </a:t>
            </a: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/>
          <p:nvPr/>
        </p:nvSpPr>
        <p:spPr>
          <a:xfrm>
            <a:off x="5036350" y="348525"/>
            <a:ext cx="3856800" cy="282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second study we’re walking through?</a:t>
            </a:r>
            <a:endParaRPr/>
          </a:p>
        </p:txBody>
      </p:sp>
      <p:sp>
        <p:nvSpPr>
          <p:cNvPr id="221" name="Google Shape;221;p33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“Systematic Review of Post-fertilization Effects and Potential for Embryo Formation and Loss During the Use of Intrauterine Devices” by </a:t>
            </a:r>
            <a:r>
              <a:rPr i="1" lang="en"/>
              <a:t>Buskmiller </a:t>
            </a:r>
            <a:r>
              <a:rPr lang="en"/>
              <a:t>et al., submitted March 2019 to the </a:t>
            </a:r>
            <a:r>
              <a:rPr i="1" lang="en"/>
              <a:t>Linacre Quarterly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Systematic review of postfertilization effects of IUDs including 23 studies of beta hCG and several studies of other ways of identifying pregnancy loss during IUD 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Originally planned as a section of the previous review, but overwhelming literature demonstrating a different problem prompted a separate effort and thesis statement.</a:t>
            </a:r>
            <a:endParaRPr sz="180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know when fertilization  happens?</a:t>
            </a:r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abstract: a series of steps which produce from two gametes an embryo (zygote)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practice and research: confusing and inconsistently assessed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Beta subunit of human chorionic gonadotrophin (bhCG)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Early pregnancy factor (human chaperonin protein 10, Hsp10)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Pregnancy-specific binding globulin (PSBG, PAPP-C, SP1, PSβG, TS</a:t>
            </a:r>
            <a:r>
              <a:rPr lang="en" sz="1500"/>
              <a:t>βG</a:t>
            </a:r>
            <a:r>
              <a:rPr lang="en" sz="1500"/>
              <a:t>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Direct visualization of embryos in tubes</a:t>
            </a:r>
            <a:endParaRPr sz="1500"/>
          </a:p>
        </p:txBody>
      </p:sp>
      <p:sp>
        <p:nvSpPr>
          <p:cNvPr id="230" name="Google Shape;230;p34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Cole 2010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Cole and Gutierrez 2009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Cole, Khanlian, and Muller 2009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Morton </a:t>
            </a:r>
            <a:r>
              <a:rPr i="1" lang="en" sz="1500"/>
              <a:t>et al </a:t>
            </a:r>
            <a:r>
              <a:rPr lang="en" sz="1500"/>
              <a:t>1974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Chen </a:t>
            </a:r>
            <a:r>
              <a:rPr i="1" lang="en" sz="1500"/>
              <a:t>et al </a:t>
            </a:r>
            <a:r>
              <a:rPr lang="en" sz="1500"/>
              <a:t>2016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Rosen </a:t>
            </a:r>
            <a:r>
              <a:rPr i="1" lang="en" sz="1500"/>
              <a:t>et al </a:t>
            </a:r>
            <a:r>
              <a:rPr lang="en" sz="1500"/>
              <a:t>1979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b="0" l="0" r="0" t="6898"/>
          <a:stretch/>
        </p:blipFill>
        <p:spPr>
          <a:xfrm>
            <a:off x="152400" y="257500"/>
            <a:ext cx="6261849" cy="4505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1615700" y="4225325"/>
            <a:ext cx="1797300" cy="41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315675" y="2218575"/>
            <a:ext cx="1079400" cy="242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4">
            <a:alphaModFix/>
          </a:blip>
          <a:srcRect b="0" l="69679" r="0" t="0"/>
          <a:stretch/>
        </p:blipFill>
        <p:spPr>
          <a:xfrm>
            <a:off x="6640700" y="647800"/>
            <a:ext cx="1400626" cy="34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>
            <p:ph idx="4294967295" type="subTitle"/>
          </p:nvPr>
        </p:nvSpPr>
        <p:spPr>
          <a:xfrm>
            <a:off x="5463375" y="44600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Image credits: Blausen.com, Ttrue12</a:t>
            </a:r>
            <a:br>
              <a:rPr lang="en" sz="1500"/>
            </a:br>
            <a:r>
              <a:rPr lang="en" sz="1500"/>
              <a:t>Wikimedia Commons</a:t>
            </a:r>
            <a:endParaRPr sz="1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good quality study of bhCG in IUD users?</a:t>
            </a:r>
            <a:endParaRPr/>
          </a:p>
        </p:txBody>
      </p:sp>
      <p:sp>
        <p:nvSpPr>
          <p:cNvPr id="245" name="Google Shape;245;p36"/>
          <p:cNvSpPr txBox="1"/>
          <p:nvPr>
            <p:ph idx="2" type="body"/>
          </p:nvPr>
        </p:nvSpPr>
        <p:spPr>
          <a:xfrm>
            <a:off x="4879025" y="1961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Testing one IUD type at a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control group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Clear inclusion and exclusion criteria, especially including robust demonstration of fertility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samples per woman per cycle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Robust determination of luteal phase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Exclusion of anovulatory cycles with progestin IUDs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Good research practice (reporting funding and conflicts of interest, peer review, methods, attrition)</a:t>
            </a:r>
            <a:endParaRPr sz="1800"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Buskmiller </a:t>
            </a:r>
            <a:r>
              <a:rPr i="1" lang="en" sz="1500"/>
              <a:t>et al</a:t>
            </a:r>
            <a:r>
              <a:rPr lang="en" sz="1500"/>
              <a:t> 2019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IUD users have positive bhCG but no clinical pregnancy?</a:t>
            </a:r>
            <a:endParaRPr/>
          </a:p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Considering all available studies: 7.6%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Considering good-quality studies: 4.5%</a:t>
            </a:r>
            <a:endParaRPr sz="1800"/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23 studies, see Table 3 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 Buskmiller </a:t>
            </a:r>
            <a:r>
              <a:rPr i="1" lang="en" sz="1500"/>
              <a:t>et al</a:t>
            </a:r>
            <a:r>
              <a:rPr lang="en" sz="1500"/>
              <a:t> 2019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IUD users have positive PSBG but no clinical pregnancy?</a:t>
            </a:r>
            <a:endParaRPr/>
          </a:p>
        </p:txBody>
      </p:sp>
      <p:sp>
        <p:nvSpPr>
          <p:cNvPr id="261" name="Google Shape;261;p38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Only two studies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3-6% of the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Does not correlate perfectly with bhCG</a:t>
            </a:r>
            <a:endParaRPr sz="1800"/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Seppala </a:t>
            </a:r>
            <a:r>
              <a:rPr i="1" lang="en" sz="1500"/>
              <a:t>et al </a:t>
            </a:r>
            <a:r>
              <a:rPr lang="en" sz="1500"/>
              <a:t>1978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Yikorkala </a:t>
            </a:r>
            <a:r>
              <a:rPr i="1" lang="en" sz="1500"/>
              <a:t>et al </a:t>
            </a:r>
            <a:r>
              <a:rPr lang="en" sz="1500"/>
              <a:t>1980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IUD users have positive Hsp10 but no clinical pregnancy?</a:t>
            </a:r>
            <a:endParaRPr/>
          </a:p>
        </p:txBody>
      </p:sp>
      <p:sp>
        <p:nvSpPr>
          <p:cNvPr id="269" name="Google Shape;269;p39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 one study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26% of the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Outlier in the present systematic review</a:t>
            </a:r>
            <a:endParaRPr sz="1800"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Smart </a:t>
            </a:r>
            <a:r>
              <a:rPr i="1" lang="en" sz="1500"/>
              <a:t>et al </a:t>
            </a:r>
            <a:r>
              <a:rPr lang="en" sz="1500"/>
              <a:t>1982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direct visualization of embryos in fallopian tubes?</a:t>
            </a:r>
            <a:endParaRPr/>
          </a:p>
        </p:txBody>
      </p:sp>
      <p:sp>
        <p:nvSpPr>
          <p:cNvPr id="277" name="Google Shape;277;p40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Four reports of embryos found in fallopian tubes of IUD users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Single study attempting to conclude the matter (Alvarez </a:t>
            </a:r>
            <a:r>
              <a:rPr i="1" lang="en" sz="1800"/>
              <a:t>et al</a:t>
            </a:r>
            <a:r>
              <a:rPr lang="en" sz="1800"/>
              <a:t> 1988)</a:t>
            </a:r>
            <a:endParaRPr sz="1800"/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Hurst </a:t>
            </a:r>
            <a:r>
              <a:rPr i="1" lang="en" sz="1500"/>
              <a:t>et al </a:t>
            </a:r>
            <a:r>
              <a:rPr lang="en" sz="1500"/>
              <a:t>1980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Clewe </a:t>
            </a:r>
            <a:r>
              <a:rPr i="1" lang="en" sz="1500"/>
              <a:t>et al </a:t>
            </a:r>
            <a:r>
              <a:rPr lang="en" sz="1500"/>
              <a:t>1971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Dickman </a:t>
            </a:r>
            <a:r>
              <a:rPr i="1" lang="en" sz="1500"/>
              <a:t>et al </a:t>
            </a:r>
            <a:r>
              <a:rPr lang="en" sz="1500"/>
              <a:t>1965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Zamboni </a:t>
            </a:r>
            <a:r>
              <a:rPr i="1" lang="en" sz="1500"/>
              <a:t>et al </a:t>
            </a:r>
            <a:r>
              <a:rPr lang="en" sz="1500"/>
              <a:t>1966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Alvarez </a:t>
            </a:r>
            <a:r>
              <a:rPr i="1" lang="en" sz="1500"/>
              <a:t>et al </a:t>
            </a:r>
            <a:r>
              <a:rPr lang="en" sz="1500"/>
              <a:t>1988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4900" y="533400"/>
            <a:ext cx="9501299" cy="404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 txBox="1"/>
          <p:nvPr>
            <p:ph idx="4294967295" type="subTitle"/>
          </p:nvPr>
        </p:nvSpPr>
        <p:spPr>
          <a:xfrm>
            <a:off x="5463375" y="44600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Image credit: Figure 2</a:t>
            </a:r>
            <a:br>
              <a:rPr lang="en" sz="1500"/>
            </a:br>
            <a:r>
              <a:rPr lang="en" sz="1500"/>
              <a:t>Buskmiller </a:t>
            </a:r>
            <a:r>
              <a:rPr i="1" lang="en" sz="1500"/>
              <a:t>et al</a:t>
            </a:r>
            <a:r>
              <a:rPr lang="en" sz="1500"/>
              <a:t> sub. 2019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Walk through two systematic reviews on whether embryos are formed and lost during use of oral contraceptive pills (OCPs) and intrauterine devices (IUDs)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physiology of normal and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Describe how normal ovulation is determined in studies of OCPs, and implications for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Examine how often abnormal ovulation occurs with OCPs and articulate what this means for embryos of OCP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mechanisms of action proposed for IUDs and methods of studying subclinical pregnancies in IUD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quality of evidence for a post-fertilization mechanism of IUDs.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Suggest next steps in research to answer these vital questions. 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problems with Alvarez </a:t>
            </a:r>
            <a:r>
              <a:rPr i="1" lang="en"/>
              <a:t>et al</a:t>
            </a:r>
            <a:r>
              <a:rPr lang="en"/>
              <a:t>?</a:t>
            </a:r>
            <a:endParaRPr/>
          </a:p>
        </p:txBody>
      </p:sp>
      <p:sp>
        <p:nvSpPr>
          <p:cNvPr id="291" name="Google Shape;291;p42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Assumes a “straw man” (that if there is a post-fertilization mechanism, it is the only one)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Flushed tubal portions in Pomeroy-type tubal ligations, not complete tubes after salpingectomy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Made assumptions on the time of fertilization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Used appearance alone to determine whether fertilization occured (no FISH available)</a:t>
            </a:r>
            <a:endParaRPr sz="1800"/>
          </a:p>
        </p:txBody>
      </p:sp>
      <p:pic>
        <p:nvPicPr>
          <p:cNvPr id="292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2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Alvarez </a:t>
            </a:r>
            <a:r>
              <a:rPr i="1" lang="en" sz="1500"/>
              <a:t>et al </a:t>
            </a:r>
            <a:r>
              <a:rPr lang="en" sz="1500"/>
              <a:t>1988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Buskmiller</a:t>
            </a:r>
            <a:r>
              <a:rPr i="1" lang="en" sz="1500"/>
              <a:t> et al </a:t>
            </a:r>
            <a:r>
              <a:rPr lang="en" sz="1500"/>
              <a:t>sub. 2019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take from the fact that IUDs are used as emergency contraception?</a:t>
            </a:r>
            <a:endParaRPr/>
          </a:p>
        </p:txBody>
      </p:sp>
      <p:sp>
        <p:nvSpPr>
          <p:cNvPr id="299" name="Google Shape;299;p43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IUDs work to prevent clinical pregnancy even 5 days after ovulation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Potentially affecting 4- or 5-day embryos (blastocysts)</a:t>
            </a:r>
            <a:endParaRPr sz="1800"/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3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Rivera </a:t>
            </a:r>
            <a:r>
              <a:rPr i="1" lang="en" sz="1500"/>
              <a:t>et al </a:t>
            </a:r>
            <a:r>
              <a:rPr lang="en" sz="1500"/>
              <a:t>1999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Gemzell-Danielsson and Berger 2013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Image: NinaSes, Wikimedia Commons</a:t>
            </a:r>
            <a:endParaRPr sz="1500"/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100" y="2291845"/>
            <a:ext cx="3018950" cy="26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take from the natural history of IUPs in IUD users?</a:t>
            </a:r>
            <a:endParaRPr/>
          </a:p>
        </p:txBody>
      </p:sp>
      <p:sp>
        <p:nvSpPr>
          <p:cNvPr id="308" name="Google Shape;308;p44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Composite risk of 36.8% if IUD removed, 63.3% if retained (SAB, IUFD, IUGR, PTL, PPROM)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Preterm delivery makes up a large part of this (18% in retained, 14% in removed)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Also increased risk of abruption and chorioamnionitis (independent of PTL)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high-quality reviews confirm findings</a:t>
            </a:r>
            <a:endParaRPr sz="1800"/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4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Ozgu-Erdinc </a:t>
            </a:r>
            <a:r>
              <a:rPr i="1" lang="en" sz="1500"/>
              <a:t>et al </a:t>
            </a:r>
            <a:r>
              <a:rPr lang="en" sz="1500"/>
              <a:t>2014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Kim </a:t>
            </a:r>
            <a:r>
              <a:rPr i="1" lang="en" sz="1500"/>
              <a:t>et al </a:t>
            </a:r>
            <a:r>
              <a:rPr lang="en" sz="1500"/>
              <a:t>2010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Ganer </a:t>
            </a:r>
            <a:r>
              <a:rPr i="1" lang="en" sz="1500"/>
              <a:t>et al </a:t>
            </a:r>
            <a:r>
              <a:rPr lang="en" sz="1500"/>
              <a:t>2009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Brahmi </a:t>
            </a:r>
            <a:r>
              <a:rPr i="1" lang="en" sz="1500"/>
              <a:t>et al </a:t>
            </a:r>
            <a:r>
              <a:rPr lang="en" sz="1500"/>
              <a:t>2012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take from the altered IUP:ectopic ratio in IUD users?</a:t>
            </a:r>
            <a:endParaRPr/>
          </a:p>
        </p:txBody>
      </p:sp>
      <p:sp>
        <p:nvSpPr>
          <p:cNvPr id="316" name="Google Shape;316;p45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Logically, means there is some location-related difference between the way IUDs work and the way other contraceptives work.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Locations such as the fallopian tube (motility) and endometrium (decreased receptivity) are affected with IUDs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Suggests concern for endometrial selection events (other possibilities exist)</a:t>
            </a:r>
            <a:endParaRPr sz="1800"/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Backman </a:t>
            </a:r>
            <a:r>
              <a:rPr i="1" lang="en" sz="1500"/>
              <a:t>et al </a:t>
            </a:r>
            <a:r>
              <a:rPr lang="en" sz="1500"/>
              <a:t>2004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strengths of this study?</a:t>
            </a:r>
            <a:endParaRPr/>
          </a:p>
        </p:txBody>
      </p:sp>
      <p:sp>
        <p:nvSpPr>
          <p:cNvPr id="324" name="Google Shape;324;p46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First quality assessment of bhCG assays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Breadth of scope concerning many ways of assessing occult pregnancy loss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Supplies unbiased information about biological realities that some patients and providers likely find concerning</a:t>
            </a:r>
            <a:endParaRPr sz="1800"/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weaknesses of this study?</a:t>
            </a:r>
            <a:endParaRPr/>
          </a:p>
        </p:txBody>
      </p:sp>
      <p:sp>
        <p:nvSpPr>
          <p:cNvPr id="331" name="Google Shape;331;p47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Any systematic review is as strong as its data and methods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is moderate, with few high-quality studies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all databases searched for all topics</a:t>
            </a:r>
            <a:endParaRPr sz="1800"/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take away from this study?</a:t>
            </a:r>
            <a:endParaRPr/>
          </a:p>
        </p:txBody>
      </p:sp>
      <p:sp>
        <p:nvSpPr>
          <p:cNvPr id="338" name="Google Shape;338;p48"/>
          <p:cNvSpPr txBox="1"/>
          <p:nvPr>
            <p:ph idx="2" type="body"/>
          </p:nvPr>
        </p:nvSpPr>
        <p:spPr>
          <a:xfrm>
            <a:off x="4879025" y="2723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Good-quality evidence exists for embryo formation without subsequent clinical pregnancy in IUD users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Post-fertilization mechanisms should be prioritized in descriptions of IUDs’ mechanisms of action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 is time to revisit these studies using modern methods (randomized controlled trials, fluorescence </a:t>
            </a:r>
            <a:r>
              <a:rPr i="1" lang="en" sz="1800"/>
              <a:t>in situ </a:t>
            </a:r>
            <a:r>
              <a:rPr lang="en" sz="1800"/>
              <a:t>hybridization for paternal DNA in cells from fallopian tubes), or revisiting Hsp10 or PSBG</a:t>
            </a:r>
            <a:endParaRPr sz="1800"/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next steps?</a:t>
            </a:r>
            <a:endParaRPr/>
          </a:p>
        </p:txBody>
      </p:sp>
      <p:sp>
        <p:nvSpPr>
          <p:cNvPr id="345" name="Google Shape;345;p49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Find a better marker for fertilization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Assess causality of IUDs in pregnancy loss, since this review only establishes </a:t>
            </a:r>
            <a:r>
              <a:rPr lang="en" sz="1800"/>
              <a:t>associations.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Examine personal practice in light of this research as a pro-life physician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Include this information in informed consent</a:t>
            </a:r>
            <a:endParaRPr sz="1800"/>
          </a:p>
        </p:txBody>
      </p:sp>
      <p:pic>
        <p:nvPicPr>
          <p:cNvPr id="346" name="Google Shape;34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Postfertilization effects during use of intrauterine devices</a:t>
            </a:r>
            <a:endParaRPr/>
          </a:p>
        </p:txBody>
      </p:sp>
      <p:sp>
        <p:nvSpPr>
          <p:cNvPr id="352" name="Google Shape;352;p50"/>
          <p:cNvSpPr txBox="1"/>
          <p:nvPr>
            <p:ph idx="1" type="subTitle"/>
          </p:nvPr>
        </p:nvSpPr>
        <p:spPr>
          <a:xfrm>
            <a:off x="311700" y="1878550"/>
            <a:ext cx="620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Questions and Answers</a:t>
            </a:r>
            <a:endParaRPr sz="2000"/>
          </a:p>
        </p:txBody>
      </p:sp>
      <p:sp>
        <p:nvSpPr>
          <p:cNvPr id="353" name="Google Shape;353;p50"/>
          <p:cNvSpPr txBox="1"/>
          <p:nvPr/>
        </p:nvSpPr>
        <p:spPr>
          <a:xfrm>
            <a:off x="2373125" y="4135200"/>
            <a:ext cx="550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Cara Buskmiller, MD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Graduate Medical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Obstetrics, Gynecology, and Women’s Health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pic>
        <p:nvPicPr>
          <p:cNvPr id="360" name="Google Shape;3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/>
          <p:nvPr>
            <p:ph idx="1" type="body"/>
          </p:nvPr>
        </p:nvSpPr>
        <p:spPr>
          <a:xfrm>
            <a:off x="311700" y="1505700"/>
            <a:ext cx="8277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Coauthors, especially Donna Harrison, MD, and Patrick Yeung, MD, Lester Ruppersberger, DO, and Monique Chireau, MD.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MaterCare for generous invitation and gracious sponsor for financial support..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Catholic Medical Association, for </a:t>
            </a:r>
            <a:r>
              <a:rPr lang="en" sz="1400"/>
              <a:t>similar mentorship and examples.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Conscience in Residency, a community of like-minded trainees who provided support and engagement.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Ovulation during use of oral contraceptive pills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11700" y="1878550"/>
            <a:ext cx="620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Systematic Review of Abnormal Ovulation</a:t>
            </a:r>
            <a:endParaRPr sz="2000"/>
          </a:p>
        </p:txBody>
      </p:sp>
      <p:sp>
        <p:nvSpPr>
          <p:cNvPr id="88" name="Google Shape;88;p16"/>
          <p:cNvSpPr txBox="1"/>
          <p:nvPr/>
        </p:nvSpPr>
        <p:spPr>
          <a:xfrm>
            <a:off x="2373125" y="4135200"/>
            <a:ext cx="550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Cara Buskmiller, MD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Graduate Medical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Obstetrics, Gynecology, and Women’s Health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Walk through two systematic reviews on whether embryos are formed and lost during use of oral contraceptive pills (OCPs) and intrauterine devices (IUDs)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physiology of normal and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Describe how normal ovulation is determined in studies of OCPs, and implications for abnormal ovulation.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Examine how often abnormal ovulation occurs with OCPs and articulate what this means for embryos of OCP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mechanisms of action proposed for IUDs and methods of studying subclinical pregnancies in IUD users.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quality of evidence for a post-fertilization mechanism of IUDs.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Suggest next steps in research to answer these vital questions.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5036350" y="348525"/>
            <a:ext cx="3704400" cy="9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036350" y="3193225"/>
            <a:ext cx="3796800" cy="15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first study we’re walking through?</a:t>
            </a:r>
            <a:endParaRPr/>
          </a:p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“Systematic Review of Ovarian Activity and Potential for Embryo Formation and Loss during the Use of Hormonal Contraception” </a:t>
            </a:r>
            <a:r>
              <a:rPr baseline="30000" lang="en"/>
              <a:t>1 </a:t>
            </a:r>
            <a:r>
              <a:rPr lang="en"/>
              <a:t>by </a:t>
            </a:r>
            <a:r>
              <a:rPr i="1" lang="en"/>
              <a:t>Harrison </a:t>
            </a:r>
            <a:r>
              <a:rPr lang="en"/>
              <a:t>et al., published November 2018 in the </a:t>
            </a:r>
            <a:r>
              <a:rPr i="1" lang="en"/>
              <a:t>Linacre Quarterly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Systematic review of 17 studies of oral contraceptive pills of various formulations which all used Hoogland criteria to grade ovulatory activity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Prompted by decreased E in formulations (responsible for much of ovulation prevention) without decreased number of positive pregnancy tests, and concern for postfertilization mechanisms when an egg can be released.</a:t>
            </a:r>
            <a:r>
              <a:rPr baseline="30000" lang="en"/>
              <a:t>2-5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815175" y="4730075"/>
            <a:ext cx="3704400" cy="3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Harrison </a:t>
            </a:r>
            <a:r>
              <a:rPr i="1" lang="en" sz="1500"/>
              <a:t>et al </a:t>
            </a:r>
            <a:r>
              <a:rPr lang="en" sz="1500"/>
              <a:t>2018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know when ovulation happens?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879025" y="3485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abstract: egg release from a dominant (Graafian follicle), following recruitment by FSH of a cohort productive of estrogen.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practice and research: confusing and inconsistently assessed</a:t>
            </a:r>
            <a:r>
              <a:rPr baseline="30000" lang="en" sz="1500"/>
              <a:t>6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Threshold progesterone level</a:t>
            </a:r>
            <a:r>
              <a:rPr baseline="30000" lang="en" sz="1500"/>
              <a:t>7,8</a:t>
            </a:r>
            <a:endParaRPr baseline="3000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Visualization of stigma of ovulation in surgery (historical gold standard)</a:t>
            </a:r>
            <a:r>
              <a:rPr baseline="30000" lang="en" sz="1500"/>
              <a:t>9,10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Visualization of follicular rupture by ultrasound (current gold standard)</a:t>
            </a:r>
            <a:r>
              <a:rPr baseline="30000" lang="en" sz="1500"/>
              <a:t>11,12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Human chorionic gonadotropin (marker for implantation)</a:t>
            </a:r>
            <a:endParaRPr sz="1500"/>
          </a:p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815175" y="3409150"/>
            <a:ext cx="3704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Van Heusden </a:t>
            </a:r>
            <a:r>
              <a:rPr i="1" lang="en" sz="1500"/>
              <a:t>et al </a:t>
            </a:r>
            <a:r>
              <a:rPr lang="en" sz="1500"/>
              <a:t>2002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Landgren </a:t>
            </a:r>
            <a:r>
              <a:rPr i="1" lang="en" sz="1500"/>
              <a:t>et al</a:t>
            </a:r>
            <a:r>
              <a:rPr lang="en" sz="1500"/>
              <a:t> 1980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Croxatto </a:t>
            </a:r>
            <a:r>
              <a:rPr i="1" lang="en" sz="1500"/>
              <a:t>et al</a:t>
            </a:r>
            <a:r>
              <a:rPr lang="en" sz="1500"/>
              <a:t> 1998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D’Hooghe </a:t>
            </a:r>
            <a:r>
              <a:rPr i="1" lang="en" sz="1500"/>
              <a:t>et al</a:t>
            </a:r>
            <a:r>
              <a:rPr lang="en" sz="1500"/>
              <a:t> 1996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Liukkonen </a:t>
            </a:r>
            <a:r>
              <a:rPr i="1" lang="en" sz="1500"/>
              <a:t>et al</a:t>
            </a:r>
            <a:r>
              <a:rPr lang="en" sz="1500"/>
              <a:t> 1984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Check </a:t>
            </a:r>
            <a:r>
              <a:rPr i="1" lang="en" sz="1500"/>
              <a:t>et al</a:t>
            </a:r>
            <a:r>
              <a:rPr lang="en" sz="1500"/>
              <a:t> 1990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599" y="146649"/>
            <a:ext cx="6331049" cy="48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7059425" y="4565000"/>
            <a:ext cx="870000" cy="57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4294967295" type="subTitle"/>
          </p:nvPr>
        </p:nvSpPr>
        <p:spPr>
          <a:xfrm>
            <a:off x="5463375" y="44600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Image credit: Stone and Buskmiller, </a:t>
            </a:r>
            <a:br>
              <a:rPr lang="en" sz="1500"/>
            </a:br>
            <a:r>
              <a:rPr lang="en" sz="1500"/>
              <a:t>used with permission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Hoogland criteria?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99599"/>
            <a:ext cx="1018801" cy="1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815175" y="44600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Hoogland and Skouby 1993</a:t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Harrison </a:t>
            </a:r>
            <a:r>
              <a:rPr i="1" lang="en" sz="1500"/>
              <a:t>et al </a:t>
            </a:r>
            <a:r>
              <a:rPr lang="en" sz="1500"/>
              <a:t>2018</a:t>
            </a:r>
            <a:endParaRPr sz="1500"/>
          </a:p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879025" y="119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Hoogland Ovulation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Dominant follicle &gt;13mm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US documentation of decrease in follicle size by 50% or more within 2-4 days (“follicular rupture”)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&gt; 0.1nmol/L in follicular phase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 &gt; 5nmol/L in luteal phase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Hoogland LUF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Dominant follicle &gt;13mm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US documentation of decrease in follicle size by less than 50% or not within 2-4 days, nor not occuring at all (“no follicular rupture”)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&gt; 0.1nmol/L in follicular phase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 &gt; 5nmol/L in luteal phase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Hoogland Active FLS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Dominant follicle &gt;13mm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Follicular rupture or no follicular rupture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&gt; 0.1nmol/L in follicular phase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 &lt; 5nmol/L in luteal phase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Hoogland Non-Active FLS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Dominant follicle &gt;13mm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Follicular rupture or no follicular rupture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&lt; 0.1nmol/L in follicular phase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 &gt; 5nmol/L in luteal phase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