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56" r:id="rId3"/>
    <p:sldId id="259" r:id="rId4"/>
    <p:sldId id="285" r:id="rId5"/>
    <p:sldId id="258" r:id="rId6"/>
    <p:sldId id="287" r:id="rId7"/>
    <p:sldId id="288" r:id="rId8"/>
    <p:sldId id="273" r:id="rId9"/>
    <p:sldId id="274" r:id="rId10"/>
    <p:sldId id="275" r:id="rId11"/>
    <p:sldId id="266" r:id="rId12"/>
    <p:sldId id="282" r:id="rId13"/>
    <p:sldId id="277" r:id="rId14"/>
    <p:sldId id="271" r:id="rId15"/>
    <p:sldId id="268" r:id="rId16"/>
    <p:sldId id="257" r:id="rId17"/>
    <p:sldId id="278" r:id="rId18"/>
    <p:sldId id="28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D2B9B-F376-4586-9D29-A20656C0989D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8443B-BA8B-4577-A98F-B9C6414A0E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61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43B-BA8B-4577-A98F-B9C6414A0E0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128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443B-BA8B-4577-A98F-B9C6414A0E0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47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57C6-3ABA-4E3A-88B1-D10AAD33E49F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7B0-73F9-42F5-99E8-9CE587E69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407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57C6-3ABA-4E3A-88B1-D10AAD33E49F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7B0-73F9-42F5-99E8-9CE587E69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20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57C6-3ABA-4E3A-88B1-D10AAD33E49F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7B0-73F9-42F5-99E8-9CE587E69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00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5AD-67FF-4D48-A45D-DBC5E510BDE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72AA-B63E-43A8-A101-6A1B8452280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56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5AD-67FF-4D48-A45D-DBC5E510BDE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72AA-B63E-43A8-A101-6A1B8452280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27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5AD-67FF-4D48-A45D-DBC5E510BDE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72AA-B63E-43A8-A101-6A1B8452280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5AD-67FF-4D48-A45D-DBC5E510BDE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72AA-B63E-43A8-A101-6A1B8452280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9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5AD-67FF-4D48-A45D-DBC5E510BDE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72AA-B63E-43A8-A101-6A1B8452280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21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5AD-67FF-4D48-A45D-DBC5E510BDE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72AA-B63E-43A8-A101-6A1B8452280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88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5AD-67FF-4D48-A45D-DBC5E510BDE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72AA-B63E-43A8-A101-6A1B8452280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6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5AD-67FF-4D48-A45D-DBC5E510BDE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72AA-B63E-43A8-A101-6A1B8452280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8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57C6-3ABA-4E3A-88B1-D10AAD33E49F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7B0-73F9-42F5-99E8-9CE587E69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851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5AD-67FF-4D48-A45D-DBC5E510BDE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72AA-B63E-43A8-A101-6A1B8452280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43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5AD-67FF-4D48-A45D-DBC5E510BDE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72AA-B63E-43A8-A101-6A1B8452280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3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C5AD-67FF-4D48-A45D-DBC5E510BDE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72AA-B63E-43A8-A101-6A1B8452280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3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57C6-3ABA-4E3A-88B1-D10AAD33E49F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7B0-73F9-42F5-99E8-9CE587E69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29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57C6-3ABA-4E3A-88B1-D10AAD33E49F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7B0-73F9-42F5-99E8-9CE587E69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74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57C6-3ABA-4E3A-88B1-D10AAD33E49F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7B0-73F9-42F5-99E8-9CE587E69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24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57C6-3ABA-4E3A-88B1-D10AAD33E49F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7B0-73F9-42F5-99E8-9CE587E69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3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57C6-3ABA-4E3A-88B1-D10AAD33E49F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7B0-73F9-42F5-99E8-9CE587E69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21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57C6-3ABA-4E3A-88B1-D10AAD33E49F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7B0-73F9-42F5-99E8-9CE587E69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00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57C6-3ABA-4E3A-88B1-D10AAD33E49F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7B0-73F9-42F5-99E8-9CE587E69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34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57C6-3ABA-4E3A-88B1-D10AAD33E49F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6D7B0-73F9-42F5-99E8-9CE587E69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5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6C5AD-67FF-4D48-A45D-DBC5E510BDE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72AA-B63E-43A8-A101-6A1B8452280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4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</a:rPr>
              <a:t>Eugenics</a:t>
            </a:r>
            <a:r>
              <a:rPr lang="pl-PL" b="1" dirty="0" smtClean="0">
                <a:solidFill>
                  <a:srgbClr val="FF0000"/>
                </a:solidFill>
              </a:rPr>
              <a:t> 21st </a:t>
            </a:r>
            <a:r>
              <a:rPr lang="pl-PL" b="1" dirty="0" smtClean="0">
                <a:solidFill>
                  <a:srgbClr val="FF0000"/>
                </a:solidFill>
              </a:rPr>
              <a:t>Century </a:t>
            </a:r>
            <a:r>
              <a:rPr lang="pl-PL" b="1" dirty="0" smtClean="0">
                <a:solidFill>
                  <a:srgbClr val="FF0000"/>
                </a:solidFill>
              </a:rPr>
              <a:t>style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Andrzej Kochański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03" y="4111752"/>
            <a:ext cx="27686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1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Our bioethics </a:t>
            </a:r>
            <a:r>
              <a:rPr lang="pl-PL" b="1" dirty="0" smtClean="0">
                <a:solidFill>
                  <a:srgbClr val="FF0000"/>
                </a:solidFill>
              </a:rPr>
              <a:t>…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protecting human genome</a:t>
            </a:r>
          </a:p>
          <a:p>
            <a:r>
              <a:rPr lang="en-US" dirty="0" smtClean="0"/>
              <a:t>Not protecting human embryo</a:t>
            </a:r>
          </a:p>
          <a:p>
            <a:r>
              <a:rPr lang="en-US" dirty="0" smtClean="0"/>
              <a:t>Not protecting </a:t>
            </a:r>
            <a:r>
              <a:rPr lang="pl-PL" dirty="0" smtClean="0"/>
              <a:t>f</a:t>
            </a:r>
            <a:r>
              <a:rPr lang="en-US" dirty="0" err="1" smtClean="0"/>
              <a:t>etus</a:t>
            </a:r>
            <a:r>
              <a:rPr lang="en-US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40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190" y="143951"/>
            <a:ext cx="7118268" cy="273026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115" y="3095391"/>
            <a:ext cx="6910315" cy="33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The </a:t>
            </a:r>
            <a:r>
              <a:rPr lang="pl-PL" sz="2800" b="1" dirty="0" err="1" smtClean="0">
                <a:solidFill>
                  <a:srgbClr val="FF0000"/>
                </a:solidFill>
              </a:rPr>
              <a:t>Nuremberg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err="1" smtClean="0">
                <a:solidFill>
                  <a:srgbClr val="FF0000"/>
                </a:solidFill>
              </a:rPr>
              <a:t>Code</a:t>
            </a:r>
            <a:r>
              <a:rPr lang="pl-PL" sz="2800" b="1" dirty="0" smtClean="0">
                <a:solidFill>
                  <a:srgbClr val="FF0000"/>
                </a:solidFill>
              </a:rPr>
              <a:t>- </a:t>
            </a:r>
            <a:r>
              <a:rPr lang="pl-PL" sz="2800" b="1" i="1" u="sng" dirty="0" smtClean="0">
                <a:solidFill>
                  <a:srgbClr val="FF0000"/>
                </a:solidFill>
              </a:rPr>
              <a:t>post factum </a:t>
            </a:r>
            <a:r>
              <a:rPr lang="pl-PL" sz="2800" b="1" dirty="0" err="1" smtClean="0">
                <a:solidFill>
                  <a:srgbClr val="FF0000"/>
                </a:solidFill>
              </a:rPr>
              <a:t>ethics</a:t>
            </a:r>
            <a:r>
              <a:rPr lang="pl-PL" sz="2800" b="1" dirty="0" smtClean="0">
                <a:solidFill>
                  <a:srgbClr val="FF0000"/>
                </a:solidFill>
              </a:rPr>
              <a:t>, </a:t>
            </a:r>
            <a:r>
              <a:rPr lang="pl-PL" sz="2800" b="1" dirty="0" err="1" smtClean="0">
                <a:solidFill>
                  <a:srgbClr val="FF0000"/>
                </a:solidFill>
              </a:rPr>
              <a:t>developed</a:t>
            </a:r>
            <a:r>
              <a:rPr lang="pl-PL" sz="2800" b="1" dirty="0" smtClean="0">
                <a:solidFill>
                  <a:srgbClr val="FF0000"/>
                </a:solidFill>
              </a:rPr>
              <a:t> in </a:t>
            </a:r>
            <a:r>
              <a:rPr lang="pl-PL" sz="2800" b="1" dirty="0" err="1" smtClean="0">
                <a:solidFill>
                  <a:srgbClr val="FF0000"/>
                </a:solidFill>
              </a:rPr>
              <a:t>response</a:t>
            </a:r>
            <a:r>
              <a:rPr lang="pl-PL" sz="2800" b="1" dirty="0" smtClean="0">
                <a:solidFill>
                  <a:srgbClr val="FF0000"/>
                </a:solidFill>
              </a:rPr>
              <a:t> to the </a:t>
            </a:r>
            <a:r>
              <a:rPr lang="pl-PL" sz="2800" b="1" dirty="0" err="1" smtClean="0">
                <a:solidFill>
                  <a:srgbClr val="FF0000"/>
                </a:solidFill>
              </a:rPr>
              <a:t>horrors</a:t>
            </a:r>
            <a:r>
              <a:rPr lang="pl-PL" sz="2800" b="1" dirty="0" smtClean="0">
                <a:solidFill>
                  <a:srgbClr val="FF0000"/>
                </a:solidFill>
              </a:rPr>
              <a:t> of </a:t>
            </a:r>
            <a:r>
              <a:rPr lang="pl-PL" sz="2800" b="1" dirty="0" err="1" smtClean="0">
                <a:solidFill>
                  <a:srgbClr val="FF0000"/>
                </a:solidFill>
              </a:rPr>
              <a:t>human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err="1" smtClean="0">
                <a:solidFill>
                  <a:srgbClr val="FF0000"/>
                </a:solidFill>
              </a:rPr>
              <a:t>experimentation</a:t>
            </a:r>
            <a:r>
              <a:rPr lang="pl-PL" sz="2800" b="1" dirty="0" smtClean="0">
                <a:solidFill>
                  <a:srgbClr val="FF0000"/>
                </a:solidFill>
              </a:rPr>
              <a:t> </a:t>
            </a:r>
            <a:r>
              <a:rPr lang="pl-PL" sz="2800" b="1" dirty="0" err="1" smtClean="0">
                <a:solidFill>
                  <a:srgbClr val="FF0000"/>
                </a:solidFill>
              </a:rPr>
              <a:t>done</a:t>
            </a:r>
            <a:r>
              <a:rPr lang="pl-PL" sz="2800" b="1" dirty="0" smtClean="0">
                <a:solidFill>
                  <a:srgbClr val="FF0000"/>
                </a:solidFill>
              </a:rPr>
              <a:t> by Nazi </a:t>
            </a:r>
            <a:r>
              <a:rPr lang="pl-PL" sz="2800" b="1" dirty="0" err="1" smtClean="0">
                <a:solidFill>
                  <a:srgbClr val="FF0000"/>
                </a:solidFill>
              </a:rPr>
              <a:t>physicians</a:t>
            </a:r>
            <a:r>
              <a:rPr lang="pl-PL" sz="2800" b="1" dirty="0" smtClean="0">
                <a:solidFill>
                  <a:srgbClr val="FF0000"/>
                </a:solidFill>
              </a:rPr>
              <a:t> (</a:t>
            </a:r>
            <a:r>
              <a:rPr lang="pl-PL" sz="2800" b="1" i="1" dirty="0" smtClean="0">
                <a:solidFill>
                  <a:srgbClr val="FF0000"/>
                </a:solidFill>
              </a:rPr>
              <a:t>not </a:t>
            </a:r>
            <a:r>
              <a:rPr lang="pl-PL" sz="2800" b="1" i="1" dirty="0" err="1" smtClean="0">
                <a:solidFill>
                  <a:srgbClr val="FF0000"/>
                </a:solidFill>
              </a:rPr>
              <a:t>updated</a:t>
            </a:r>
            <a:r>
              <a:rPr lang="pl-PL" sz="2800" b="1" i="1" dirty="0" smtClean="0">
                <a:solidFill>
                  <a:srgbClr val="FF0000"/>
                </a:solidFill>
              </a:rPr>
              <a:t>, not </a:t>
            </a:r>
            <a:r>
              <a:rPr lang="pl-PL" sz="2800" b="1" i="1" dirty="0" err="1" smtClean="0">
                <a:solidFill>
                  <a:srgbClr val="FF0000"/>
                </a:solidFill>
              </a:rPr>
              <a:t>regularly</a:t>
            </a:r>
            <a:r>
              <a:rPr lang="pl-PL" sz="2800" b="1" i="1" dirty="0" smtClean="0">
                <a:solidFill>
                  <a:srgbClr val="FF0000"/>
                </a:solidFill>
              </a:rPr>
              <a:t> </a:t>
            </a:r>
            <a:r>
              <a:rPr lang="pl-PL" sz="2800" b="1" i="1" dirty="0" err="1" smtClean="0">
                <a:solidFill>
                  <a:srgbClr val="FF0000"/>
                </a:solidFill>
              </a:rPr>
              <a:t>reviewed</a:t>
            </a:r>
            <a:r>
              <a:rPr lang="pl-PL" sz="2800" b="1" i="1" dirty="0" smtClean="0">
                <a:solidFill>
                  <a:srgbClr val="FF0000"/>
                </a:solidFill>
              </a:rPr>
              <a:t>)</a:t>
            </a:r>
            <a:endParaRPr lang="pl-PL" sz="2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B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88" y="1825625"/>
            <a:ext cx="58540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Post factum </a:t>
            </a:r>
            <a:r>
              <a:rPr lang="en-US" b="1" dirty="0" smtClean="0">
                <a:solidFill>
                  <a:srgbClr val="FF0000"/>
                </a:solidFill>
              </a:rPr>
              <a:t>ethics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2593"/>
            <a:ext cx="10515600" cy="37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31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Compliance with ethical guidelines</a:t>
            </a:r>
            <a:r>
              <a:rPr lang="en-US" b="1" dirty="0" smtClean="0">
                <a:solidFill>
                  <a:srgbClr val="FF0000"/>
                </a:solidFill>
              </a:rPr>
              <a:t>. This study was conformed to ethical standards of Helsinki Declaration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819" y="1718633"/>
            <a:ext cx="9103368" cy="43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924" y="261419"/>
            <a:ext cx="8847117" cy="60818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578931" y="4548249"/>
            <a:ext cx="653143" cy="6056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8549640" y="4851070"/>
            <a:ext cx="1661160" cy="863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105400" y="4548249"/>
            <a:ext cx="1280160" cy="734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312920" y="3078480"/>
            <a:ext cx="128016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745480" y="3302319"/>
            <a:ext cx="1036320" cy="1245930"/>
          </a:xfrm>
          <a:prstGeom prst="rect">
            <a:avLst/>
          </a:prstGeom>
          <a:noFill/>
          <a:ln>
            <a:solidFill>
              <a:srgbClr val="D90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3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32" y="1357745"/>
            <a:ext cx="8559281" cy="476596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317" y="940781"/>
            <a:ext cx="2649187" cy="32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The </a:t>
            </a:r>
            <a:r>
              <a:rPr lang="pl-PL" b="1" dirty="0" err="1" smtClean="0">
                <a:solidFill>
                  <a:srgbClr val="FF0000"/>
                </a:solidFill>
              </a:rPr>
              <a:t>various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preconditions</a:t>
            </a:r>
            <a:r>
              <a:rPr lang="pl-PL" b="1" dirty="0" smtClean="0">
                <a:solidFill>
                  <a:srgbClr val="FF0000"/>
                </a:solidFill>
              </a:rPr>
              <a:t> for </a:t>
            </a:r>
            <a:r>
              <a:rPr lang="pl-PL" b="1" dirty="0" err="1" smtClean="0">
                <a:solidFill>
                  <a:srgbClr val="FF0000"/>
                </a:solidFill>
              </a:rPr>
              <a:t>totalitarian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movements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43" y="2161309"/>
            <a:ext cx="4312109" cy="437012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952" y="2161309"/>
            <a:ext cx="63150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</a:rPr>
              <a:t>Journal</a:t>
            </a:r>
            <a:r>
              <a:rPr lang="pl-PL" b="1" dirty="0" smtClean="0">
                <a:solidFill>
                  <a:srgbClr val="FF0000"/>
                </a:solidFill>
              </a:rPr>
              <a:t> of </a:t>
            </a:r>
            <a:r>
              <a:rPr lang="pl-PL" b="1" dirty="0" err="1" smtClean="0">
                <a:solidFill>
                  <a:srgbClr val="FF0000"/>
                </a:solidFill>
              </a:rPr>
              <a:t>Medical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Ethics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30" y="1433471"/>
            <a:ext cx="9330567" cy="4743492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2493818" y="2113810"/>
            <a:ext cx="3016333" cy="439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7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Science and </a:t>
            </a:r>
            <a:r>
              <a:rPr lang="pl-PL" dirty="0" err="1" smtClean="0">
                <a:solidFill>
                  <a:srgbClr val="FF0000"/>
                </a:solidFill>
              </a:rPr>
              <a:t>eugenics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eugenics is not science?</a:t>
            </a:r>
          </a:p>
          <a:p>
            <a:r>
              <a:rPr lang="en-US" i="1" dirty="0" smtClean="0"/>
              <a:t>We do not have sufficient understanding of human biology to allow us to judge the value of genes, which in existing societies produce disease</a:t>
            </a:r>
            <a:r>
              <a:rPr lang="en-US" dirty="0" smtClean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16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Genomic science or </a:t>
            </a:r>
            <a:r>
              <a:rPr lang="pl-PL" b="1" dirty="0" err="1" smtClean="0">
                <a:solidFill>
                  <a:srgbClr val="FF0000"/>
                </a:solidFill>
              </a:rPr>
              <a:t>eugenics</a:t>
            </a:r>
            <a:r>
              <a:rPr lang="pl-PL" b="1" dirty="0" smtClean="0">
                <a:solidFill>
                  <a:srgbClr val="FF0000"/>
                </a:solidFill>
              </a:rPr>
              <a:t> ? 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6123" y="1731313"/>
            <a:ext cx="4737995" cy="4351338"/>
          </a:xfrm>
          <a:prstGeom prst="rect">
            <a:avLst/>
          </a:prstGeom>
        </p:spPr>
      </p:pic>
      <p:cxnSp>
        <p:nvCxnSpPr>
          <p:cNvPr id="7" name="Łącznik prosty ze strzałką 6"/>
          <p:cNvCxnSpPr/>
          <p:nvPr/>
        </p:nvCxnSpPr>
        <p:spPr>
          <a:xfrm flipH="1" flipV="1">
            <a:off x="1769425" y="3906982"/>
            <a:ext cx="2565071" cy="23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 flipV="1">
            <a:off x="1781300" y="4845132"/>
            <a:ext cx="4314701" cy="35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415637" y="3479470"/>
            <a:ext cx="135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Fetus as a patient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32510" y="4619501"/>
            <a:ext cx="1448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Human genome, embryo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Shendure J et al. Cell 2019, 177(1): 45-57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2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</a:rPr>
              <a:t>Gene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editing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953" y="1872007"/>
            <a:ext cx="5729597" cy="377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Jennifer </a:t>
            </a:r>
            <a:r>
              <a:rPr lang="pl-PL" b="1" dirty="0" err="1" smtClean="0">
                <a:solidFill>
                  <a:srgbClr val="FF0000"/>
                </a:solidFill>
              </a:rPr>
              <a:t>Doudna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about</a:t>
            </a:r>
            <a:r>
              <a:rPr lang="pl-PL" b="1" dirty="0" smtClean="0">
                <a:solidFill>
                  <a:srgbClr val="FF0000"/>
                </a:solidFill>
              </a:rPr>
              <a:t> CRISPR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32" y="2125911"/>
            <a:ext cx="29527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66" y="1983140"/>
            <a:ext cx="2538758" cy="382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Biobanks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Identifiability</a:t>
            </a:r>
            <a:r>
              <a:rPr lang="pl-PL" dirty="0" smtClean="0"/>
              <a:t>, </a:t>
            </a:r>
            <a:r>
              <a:rPr lang="pl-PL" dirty="0" err="1" smtClean="0"/>
              <a:t>privacy</a:t>
            </a:r>
            <a:r>
              <a:rPr lang="pl-PL" dirty="0" smtClean="0"/>
              <a:t>, </a:t>
            </a:r>
            <a:r>
              <a:rPr lang="pl-PL" dirty="0" err="1" smtClean="0"/>
              <a:t>stigmatisation</a:t>
            </a:r>
            <a:r>
              <a:rPr lang="pl-PL" dirty="0" smtClean="0"/>
              <a:t>, </a:t>
            </a:r>
            <a:r>
              <a:rPr lang="pl-PL" dirty="0" err="1" smtClean="0"/>
              <a:t>discrimination</a:t>
            </a:r>
            <a:r>
              <a:rPr lang="pl-PL" dirty="0" smtClean="0"/>
              <a:t>, </a:t>
            </a:r>
            <a:r>
              <a:rPr lang="pl-PL" dirty="0" err="1" smtClean="0"/>
              <a:t>poor</a:t>
            </a:r>
            <a:r>
              <a:rPr lang="pl-PL" dirty="0" smtClean="0"/>
              <a:t> </a:t>
            </a:r>
            <a:r>
              <a:rPr lang="pl-PL" dirty="0" err="1" smtClean="0"/>
              <a:t>health</a:t>
            </a:r>
            <a:r>
              <a:rPr lang="pl-PL" dirty="0" smtClean="0"/>
              <a:t> </a:t>
            </a:r>
            <a:r>
              <a:rPr lang="pl-PL" dirty="0" err="1" smtClean="0"/>
              <a:t>systems</a:t>
            </a:r>
            <a:r>
              <a:rPr lang="pl-PL" dirty="0" smtClean="0"/>
              <a:t>, </a:t>
            </a:r>
            <a:r>
              <a:rPr lang="pl-PL" dirty="0" err="1" smtClean="0"/>
              <a:t>poor</a:t>
            </a:r>
            <a:r>
              <a:rPr lang="pl-PL" dirty="0" smtClean="0"/>
              <a:t> </a:t>
            </a:r>
            <a:r>
              <a:rPr lang="pl-PL" dirty="0" err="1" smtClean="0"/>
              <a:t>literacy</a:t>
            </a:r>
            <a:r>
              <a:rPr lang="pl-PL" dirty="0" smtClean="0"/>
              <a:t> </a:t>
            </a:r>
            <a:r>
              <a:rPr lang="pl-PL" dirty="0" err="1" smtClean="0"/>
              <a:t>levels</a:t>
            </a:r>
            <a:endParaRPr lang="en-US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29" y="2861954"/>
            <a:ext cx="11127639" cy="344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</a:rPr>
              <a:t>Ethics</a:t>
            </a:r>
            <a:r>
              <a:rPr lang="pl-PL" b="1" dirty="0" smtClean="0">
                <a:solidFill>
                  <a:srgbClr val="FF0000"/>
                </a:solidFill>
              </a:rPr>
              <a:t> of </a:t>
            </a:r>
            <a:r>
              <a:rPr lang="pl-PL" b="1" dirty="0" err="1" smtClean="0">
                <a:solidFill>
                  <a:srgbClr val="FF0000"/>
                </a:solidFill>
              </a:rPr>
              <a:t>inclusion</a:t>
            </a:r>
            <a:r>
              <a:rPr lang="pl-PL" b="1" dirty="0" smtClean="0">
                <a:solidFill>
                  <a:srgbClr val="FF0000"/>
                </a:solidFill>
              </a:rPr>
              <a:t> ?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66" y="1825625"/>
            <a:ext cx="6532871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</a:rPr>
              <a:t>Africa</a:t>
            </a:r>
            <a:r>
              <a:rPr lang="pl-PL" b="1" dirty="0" smtClean="0">
                <a:solidFill>
                  <a:srgbClr val="FF0000"/>
                </a:solidFill>
              </a:rPr>
              <a:t>- </a:t>
            </a:r>
            <a:r>
              <a:rPr lang="pl-PL" b="1" dirty="0" err="1" smtClean="0">
                <a:solidFill>
                  <a:srgbClr val="FF0000"/>
                </a:solidFill>
              </a:rPr>
              <a:t>unknown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genetic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diversity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2385" y="1690688"/>
            <a:ext cx="4233911" cy="435133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866" y="1837500"/>
            <a:ext cx="4268135" cy="4509610"/>
          </a:xfrm>
          <a:prstGeom prst="rect">
            <a:avLst/>
          </a:prstGeo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Manrai AK, NEJM 2016; 375(7): 655-665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7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177</Words>
  <Application>Microsoft Office PowerPoint</Application>
  <PresentationFormat>Niestandardowy</PresentationFormat>
  <Paragraphs>27</Paragraphs>
  <Slides>17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Motyw pakietu Office</vt:lpstr>
      <vt:lpstr>1_Motyw pakietu Office</vt:lpstr>
      <vt:lpstr>Eugenics 21st Century style</vt:lpstr>
      <vt:lpstr>Journal of Medical Ethics</vt:lpstr>
      <vt:lpstr>Science and eugenics</vt:lpstr>
      <vt:lpstr>Genomic science or eugenics ? </vt:lpstr>
      <vt:lpstr>Gene editing</vt:lpstr>
      <vt:lpstr>Jennifer Doudna about CRISPR</vt:lpstr>
      <vt:lpstr>Biobanks</vt:lpstr>
      <vt:lpstr>Ethics of inclusion ?</vt:lpstr>
      <vt:lpstr>Africa- unknown genetic diversity</vt:lpstr>
      <vt:lpstr>Our bioethics …</vt:lpstr>
      <vt:lpstr>Prezentacja programu PowerPoint</vt:lpstr>
      <vt:lpstr>The Nuremberg Code- post factum ethics, developed in response to the horrors of human experimentation done by Nazi physicians (not updated, not regularly reviewed)</vt:lpstr>
      <vt:lpstr>Post factum ethics</vt:lpstr>
      <vt:lpstr>Compliance with ethical guidelines. This study was conformed to ethical standards of Helsinki Declaration</vt:lpstr>
      <vt:lpstr>Prezentacja programu PowerPoint</vt:lpstr>
      <vt:lpstr>Prezentacja programu PowerPoint</vt:lpstr>
      <vt:lpstr>The various preconditions for totalitarian movements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39</cp:revision>
  <dcterms:created xsi:type="dcterms:W3CDTF">2019-06-29T19:05:04Z</dcterms:created>
  <dcterms:modified xsi:type="dcterms:W3CDTF">2019-09-19T07:14:32Z</dcterms:modified>
</cp:coreProperties>
</file>