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53"/>
  </p:notesMasterIdLst>
  <p:handoutMasterIdLst>
    <p:handoutMasterId r:id="rId54"/>
  </p:handoutMasterIdLst>
  <p:sldIdLst>
    <p:sldId id="1101" r:id="rId2"/>
    <p:sldId id="572" r:id="rId3"/>
    <p:sldId id="1136" r:id="rId4"/>
    <p:sldId id="258" r:id="rId5"/>
    <p:sldId id="1067" r:id="rId6"/>
    <p:sldId id="1134" r:id="rId7"/>
    <p:sldId id="1115" r:id="rId8"/>
    <p:sldId id="1127" r:id="rId9"/>
    <p:sldId id="1126" r:id="rId10"/>
    <p:sldId id="1128" r:id="rId11"/>
    <p:sldId id="1129" r:id="rId12"/>
    <p:sldId id="1117" r:id="rId13"/>
    <p:sldId id="1125" r:id="rId14"/>
    <p:sldId id="1102" r:id="rId15"/>
    <p:sldId id="1120" r:id="rId16"/>
    <p:sldId id="1110" r:id="rId17"/>
    <p:sldId id="1130" r:id="rId18"/>
    <p:sldId id="1033" r:id="rId19"/>
    <p:sldId id="1036" r:id="rId20"/>
    <p:sldId id="967" r:id="rId21"/>
    <p:sldId id="970" r:id="rId22"/>
    <p:sldId id="1063" r:id="rId23"/>
    <p:sldId id="1006" r:id="rId24"/>
    <p:sldId id="1007" r:id="rId25"/>
    <p:sldId id="1008" r:id="rId26"/>
    <p:sldId id="1009" r:id="rId27"/>
    <p:sldId id="456" r:id="rId28"/>
    <p:sldId id="1010" r:id="rId29"/>
    <p:sldId id="958" r:id="rId30"/>
    <p:sldId id="1012" r:id="rId31"/>
    <p:sldId id="1013" r:id="rId32"/>
    <p:sldId id="1014" r:id="rId33"/>
    <p:sldId id="1015" r:id="rId34"/>
    <p:sldId id="1039" r:id="rId35"/>
    <p:sldId id="1040" r:id="rId36"/>
    <p:sldId id="1043" r:id="rId37"/>
    <p:sldId id="1058" r:id="rId38"/>
    <p:sldId id="535" r:id="rId39"/>
    <p:sldId id="962" r:id="rId40"/>
    <p:sldId id="1042" r:id="rId41"/>
    <p:sldId id="1090" r:id="rId42"/>
    <p:sldId id="1092" r:id="rId43"/>
    <p:sldId id="1133" r:id="rId44"/>
    <p:sldId id="1096" r:id="rId45"/>
    <p:sldId id="1091" r:id="rId46"/>
    <p:sldId id="963" r:id="rId47"/>
    <p:sldId id="964" r:id="rId48"/>
    <p:sldId id="965" r:id="rId49"/>
    <p:sldId id="966" r:id="rId50"/>
    <p:sldId id="1044" r:id="rId51"/>
    <p:sldId id="1045" r:id="rId52"/>
  </p:sldIdLst>
  <p:sldSz cx="12192000" cy="6858000"/>
  <p:notesSz cx="6669088" cy="992822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3127">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49" autoAdjust="0"/>
    <p:restoredTop sz="94660"/>
  </p:normalViewPr>
  <p:slideViewPr>
    <p:cSldViewPr>
      <p:cViewPr varScale="1">
        <p:scale>
          <a:sx n="31" d="100"/>
          <a:sy n="31" d="100"/>
        </p:scale>
        <p:origin x="-77" y="-533"/>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51" d="100"/>
          <a:sy n="51" d="100"/>
        </p:scale>
        <p:origin x="-3030" y="-108"/>
      </p:cViewPr>
      <p:guideLst>
        <p:guide orient="horz" pos="3127"/>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a:t>Assisted Suicide of Swiss Nationals 2003-2015 </a:t>
            </a:r>
          </a:p>
        </c:rich>
      </c:tx>
      <c:layout/>
      <c:overlay val="0"/>
      <c:spPr>
        <a:noFill/>
        <a:ln>
          <a:noFill/>
        </a:ln>
        <a:effectLst/>
      </c:spPr>
    </c:title>
    <c:autoTitleDeleted val="0"/>
    <c:plotArea>
      <c:layout/>
      <c:barChart>
        <c:barDir val="col"/>
        <c:grouping val="cluster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val>
            <c:numRef>
              <c:f>Sheet1!$A$2:$M$2</c:f>
              <c:numCache>
                <c:formatCode>General</c:formatCode>
                <c:ptCount val="13"/>
                <c:pt idx="0">
                  <c:v>187</c:v>
                </c:pt>
                <c:pt idx="1">
                  <c:v>203</c:v>
                </c:pt>
                <c:pt idx="2">
                  <c:v>205</c:v>
                </c:pt>
                <c:pt idx="3">
                  <c:v>230</c:v>
                </c:pt>
                <c:pt idx="4">
                  <c:v>249</c:v>
                </c:pt>
                <c:pt idx="5">
                  <c:v>253</c:v>
                </c:pt>
                <c:pt idx="6">
                  <c:v>297</c:v>
                </c:pt>
                <c:pt idx="7">
                  <c:v>352</c:v>
                </c:pt>
                <c:pt idx="8">
                  <c:v>431</c:v>
                </c:pt>
                <c:pt idx="9">
                  <c:v>508</c:v>
                </c:pt>
                <c:pt idx="10">
                  <c:v>587</c:v>
                </c:pt>
                <c:pt idx="11">
                  <c:v>742</c:v>
                </c:pt>
                <c:pt idx="12">
                  <c:v>965</c:v>
                </c:pt>
              </c:numCache>
            </c:numRef>
          </c:val>
          <c:extLst xmlns:c16r2="http://schemas.microsoft.com/office/drawing/2015/06/chart">
            <c:ext xmlns:c16="http://schemas.microsoft.com/office/drawing/2014/chart" uri="{C3380CC4-5D6E-409C-BE32-E72D297353CC}">
              <c16:uniqueId val="{00000000-E6EF-4551-9D99-9A56A37BFD32}"/>
            </c:ext>
          </c:extLst>
        </c:ser>
        <c:dLbls>
          <c:showLegendKey val="0"/>
          <c:showVal val="0"/>
          <c:showCatName val="0"/>
          <c:showSerName val="0"/>
          <c:showPercent val="0"/>
          <c:showBubbleSize val="0"/>
        </c:dLbls>
        <c:gapWidth val="164"/>
        <c:overlap val="-22"/>
        <c:axId val="77123584"/>
        <c:axId val="96322688"/>
      </c:barChart>
      <c:catAx>
        <c:axId val="7712358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322688"/>
        <c:crosses val="autoZero"/>
        <c:auto val="1"/>
        <c:lblAlgn val="ctr"/>
        <c:lblOffset val="100"/>
        <c:noMultiLvlLbl val="0"/>
      </c:catAx>
      <c:valAx>
        <c:axId val="963226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123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89083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60" tIns="45130" rIns="90260" bIns="45130" numCol="1" anchor="t" anchorCtr="0" compatLnSpc="1">
            <a:prstTxWarp prst="textNoShape">
              <a:avLst/>
            </a:prstTxWarp>
          </a:bodyPr>
          <a:lstStyle>
            <a:lvl1pPr defTabSz="903288">
              <a:defRPr sz="1200"/>
            </a:lvl1pPr>
          </a:lstStyle>
          <a:p>
            <a:pPr>
              <a:defRPr/>
            </a:pPr>
            <a:endParaRPr lang="en-GB"/>
          </a:p>
        </p:txBody>
      </p:sp>
      <p:sp>
        <p:nvSpPr>
          <p:cNvPr id="33795" name="Rectangle 3"/>
          <p:cNvSpPr>
            <a:spLocks noGrp="1" noChangeArrowheads="1"/>
          </p:cNvSpPr>
          <p:nvPr>
            <p:ph type="dt" sz="quarter" idx="1"/>
          </p:nvPr>
        </p:nvSpPr>
        <p:spPr bwMode="auto">
          <a:xfrm>
            <a:off x="3779838" y="0"/>
            <a:ext cx="28892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60" tIns="45130" rIns="90260" bIns="45130" numCol="1" anchor="t" anchorCtr="0" compatLnSpc="1">
            <a:prstTxWarp prst="textNoShape">
              <a:avLst/>
            </a:prstTxWarp>
          </a:bodyPr>
          <a:lstStyle>
            <a:lvl1pPr algn="r" defTabSz="903288">
              <a:defRPr sz="1200"/>
            </a:lvl1pPr>
          </a:lstStyle>
          <a:p>
            <a:pPr>
              <a:defRPr/>
            </a:pPr>
            <a:endParaRPr lang="en-GB"/>
          </a:p>
        </p:txBody>
      </p:sp>
      <p:sp>
        <p:nvSpPr>
          <p:cNvPr id="33796" name="Rectangle 4"/>
          <p:cNvSpPr>
            <a:spLocks noGrp="1" noChangeArrowheads="1"/>
          </p:cNvSpPr>
          <p:nvPr>
            <p:ph type="ftr" sz="quarter" idx="2"/>
          </p:nvPr>
        </p:nvSpPr>
        <p:spPr bwMode="auto">
          <a:xfrm>
            <a:off x="0" y="9432925"/>
            <a:ext cx="289083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60" tIns="45130" rIns="90260" bIns="45130" numCol="1" anchor="b" anchorCtr="0" compatLnSpc="1">
            <a:prstTxWarp prst="textNoShape">
              <a:avLst/>
            </a:prstTxWarp>
          </a:bodyPr>
          <a:lstStyle>
            <a:lvl1pPr defTabSz="903288">
              <a:defRPr sz="1200"/>
            </a:lvl1pPr>
          </a:lstStyle>
          <a:p>
            <a:pPr>
              <a:defRPr/>
            </a:pPr>
            <a:endParaRPr lang="en-GB"/>
          </a:p>
        </p:txBody>
      </p:sp>
      <p:sp>
        <p:nvSpPr>
          <p:cNvPr id="33797" name="Rectangle 5"/>
          <p:cNvSpPr>
            <a:spLocks noGrp="1" noChangeArrowheads="1"/>
          </p:cNvSpPr>
          <p:nvPr>
            <p:ph type="sldNum" sz="quarter" idx="3"/>
          </p:nvPr>
        </p:nvSpPr>
        <p:spPr bwMode="auto">
          <a:xfrm>
            <a:off x="3779838" y="9432925"/>
            <a:ext cx="28892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60" tIns="45130" rIns="90260" bIns="45130" numCol="1" anchor="b" anchorCtr="0" compatLnSpc="1">
            <a:prstTxWarp prst="textNoShape">
              <a:avLst/>
            </a:prstTxWarp>
          </a:bodyPr>
          <a:lstStyle>
            <a:lvl1pPr algn="r" defTabSz="903288">
              <a:defRPr sz="1200"/>
            </a:lvl1pPr>
          </a:lstStyle>
          <a:p>
            <a:pPr>
              <a:defRPr/>
            </a:pPr>
            <a:fld id="{B9D570B1-E381-4E6D-81C7-29A9E2B124AC}" type="slidenum">
              <a:rPr lang="en-GB"/>
              <a:pPr>
                <a:defRPr/>
              </a:pPr>
              <a:t>‹#›</a:t>
            </a:fld>
            <a:endParaRPr lang="en-GB"/>
          </a:p>
        </p:txBody>
      </p:sp>
    </p:spTree>
    <p:extLst>
      <p:ext uri="{BB962C8B-B14F-4D97-AF65-F5344CB8AC3E}">
        <p14:creationId xmlns:p14="http://schemas.microsoft.com/office/powerpoint/2010/main" val="166307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89083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60" tIns="45130" rIns="90260" bIns="45130" numCol="1" anchor="t" anchorCtr="0" compatLnSpc="1">
            <a:prstTxWarp prst="textNoShape">
              <a:avLst/>
            </a:prstTxWarp>
          </a:bodyPr>
          <a:lstStyle>
            <a:lvl1pPr defTabSz="903288">
              <a:defRPr sz="1200"/>
            </a:lvl1pPr>
          </a:lstStyle>
          <a:p>
            <a:pPr>
              <a:defRPr/>
            </a:pPr>
            <a:endParaRPr lang="en-US"/>
          </a:p>
        </p:txBody>
      </p:sp>
      <p:sp>
        <p:nvSpPr>
          <p:cNvPr id="86019" name="Rectangle 3"/>
          <p:cNvSpPr>
            <a:spLocks noGrp="1" noChangeArrowheads="1"/>
          </p:cNvSpPr>
          <p:nvPr>
            <p:ph type="dt" idx="1"/>
          </p:nvPr>
        </p:nvSpPr>
        <p:spPr bwMode="auto">
          <a:xfrm>
            <a:off x="3778250" y="0"/>
            <a:ext cx="28892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60" tIns="45130" rIns="90260" bIns="45130" numCol="1" anchor="t" anchorCtr="0" compatLnSpc="1">
            <a:prstTxWarp prst="textNoShape">
              <a:avLst/>
            </a:prstTxWarp>
          </a:bodyPr>
          <a:lstStyle>
            <a:lvl1pPr algn="r" defTabSz="903288">
              <a:defRPr sz="1200"/>
            </a:lvl1pPr>
          </a:lstStyle>
          <a:p>
            <a:pPr>
              <a:defRPr/>
            </a:pPr>
            <a:endParaRPr lang="en-US"/>
          </a:p>
        </p:txBody>
      </p:sp>
      <p:sp>
        <p:nvSpPr>
          <p:cNvPr id="37892" name="Rectangle 4"/>
          <p:cNvSpPr>
            <a:spLocks noGrp="1" noRot="1" noChangeAspect="1" noChangeArrowheads="1" noTextEdit="1"/>
          </p:cNvSpPr>
          <p:nvPr>
            <p:ph type="sldImg" idx="2"/>
          </p:nvPr>
        </p:nvSpPr>
        <p:spPr bwMode="auto">
          <a:xfrm>
            <a:off x="26988" y="744538"/>
            <a:ext cx="6615112"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6021" name="Rectangle 5"/>
          <p:cNvSpPr>
            <a:spLocks noGrp="1" noChangeArrowheads="1"/>
          </p:cNvSpPr>
          <p:nvPr>
            <p:ph type="body" sz="quarter" idx="3"/>
          </p:nvPr>
        </p:nvSpPr>
        <p:spPr bwMode="auto">
          <a:xfrm>
            <a:off x="668338" y="4714875"/>
            <a:ext cx="5334000" cy="446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60" tIns="45130" rIns="90260" bIns="451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6022" name="Rectangle 6"/>
          <p:cNvSpPr>
            <a:spLocks noGrp="1" noChangeArrowheads="1"/>
          </p:cNvSpPr>
          <p:nvPr>
            <p:ph type="ftr" sz="quarter" idx="4"/>
          </p:nvPr>
        </p:nvSpPr>
        <p:spPr bwMode="auto">
          <a:xfrm>
            <a:off x="0" y="9431338"/>
            <a:ext cx="289083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60" tIns="45130" rIns="90260" bIns="45130" numCol="1" anchor="b" anchorCtr="0" compatLnSpc="1">
            <a:prstTxWarp prst="textNoShape">
              <a:avLst/>
            </a:prstTxWarp>
          </a:bodyPr>
          <a:lstStyle>
            <a:lvl1pPr defTabSz="903288">
              <a:defRPr sz="1200"/>
            </a:lvl1pPr>
          </a:lstStyle>
          <a:p>
            <a:pPr>
              <a:defRPr/>
            </a:pPr>
            <a:endParaRPr lang="en-US"/>
          </a:p>
        </p:txBody>
      </p:sp>
      <p:sp>
        <p:nvSpPr>
          <p:cNvPr id="86023" name="Rectangle 7"/>
          <p:cNvSpPr>
            <a:spLocks noGrp="1" noChangeArrowheads="1"/>
          </p:cNvSpPr>
          <p:nvPr>
            <p:ph type="sldNum" sz="quarter" idx="5"/>
          </p:nvPr>
        </p:nvSpPr>
        <p:spPr bwMode="auto">
          <a:xfrm>
            <a:off x="3778250" y="9431338"/>
            <a:ext cx="28892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60" tIns="45130" rIns="90260" bIns="45130" numCol="1" anchor="b" anchorCtr="0" compatLnSpc="1">
            <a:prstTxWarp prst="textNoShape">
              <a:avLst/>
            </a:prstTxWarp>
          </a:bodyPr>
          <a:lstStyle>
            <a:lvl1pPr algn="r" defTabSz="903288">
              <a:defRPr sz="1200"/>
            </a:lvl1pPr>
          </a:lstStyle>
          <a:p>
            <a:pPr>
              <a:defRPr/>
            </a:pPr>
            <a:fld id="{FA7F67E0-D17F-41D1-829D-DFC6844C1F2C}" type="slidenum">
              <a:rPr lang="en-US"/>
              <a:pPr>
                <a:defRPr/>
              </a:pPr>
              <a:t>‹#›</a:t>
            </a:fld>
            <a:endParaRPr lang="en-US"/>
          </a:p>
        </p:txBody>
      </p:sp>
    </p:spTree>
    <p:extLst>
      <p:ext uri="{BB962C8B-B14F-4D97-AF65-F5344CB8AC3E}">
        <p14:creationId xmlns:p14="http://schemas.microsoft.com/office/powerpoint/2010/main" val="987755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xmlns="" id="{B3D585C6-1D6D-4171-9C7B-75CA4943BE8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Palatino" pitchFamily="18" charset="0"/>
              </a:defRPr>
            </a:lvl1pPr>
            <a:lvl2pPr marL="742950" indent="-285750">
              <a:spcBef>
                <a:spcPct val="30000"/>
              </a:spcBef>
              <a:defRPr sz="1200">
                <a:solidFill>
                  <a:schemeClr val="tx1"/>
                </a:solidFill>
                <a:latin typeface="Palatino" pitchFamily="18" charset="0"/>
              </a:defRPr>
            </a:lvl2pPr>
            <a:lvl3pPr marL="1143000" indent="-228600">
              <a:spcBef>
                <a:spcPct val="30000"/>
              </a:spcBef>
              <a:defRPr sz="1200">
                <a:solidFill>
                  <a:schemeClr val="tx1"/>
                </a:solidFill>
                <a:latin typeface="Palatino" pitchFamily="18" charset="0"/>
              </a:defRPr>
            </a:lvl3pPr>
            <a:lvl4pPr marL="1600200" indent="-228600">
              <a:spcBef>
                <a:spcPct val="30000"/>
              </a:spcBef>
              <a:defRPr sz="1200">
                <a:solidFill>
                  <a:schemeClr val="tx1"/>
                </a:solidFill>
                <a:latin typeface="Palatino" pitchFamily="18" charset="0"/>
              </a:defRPr>
            </a:lvl4pPr>
            <a:lvl5pPr marL="2057400" indent="-228600">
              <a:spcBef>
                <a:spcPct val="30000"/>
              </a:spcBef>
              <a:defRPr sz="1200">
                <a:solidFill>
                  <a:schemeClr val="tx1"/>
                </a:solidFill>
                <a:latin typeface="Palatino" pitchFamily="18" charset="0"/>
              </a:defRPr>
            </a:lvl5pPr>
            <a:lvl6pPr marL="2514600" indent="-228600" eaLnBrk="0" fontAlgn="base" hangingPunct="0">
              <a:spcBef>
                <a:spcPct val="30000"/>
              </a:spcBef>
              <a:spcAft>
                <a:spcPct val="0"/>
              </a:spcAft>
              <a:defRPr sz="1200">
                <a:solidFill>
                  <a:schemeClr val="tx1"/>
                </a:solidFill>
                <a:latin typeface="Palatino" pitchFamily="18" charset="0"/>
              </a:defRPr>
            </a:lvl6pPr>
            <a:lvl7pPr marL="2971800" indent="-228600" eaLnBrk="0" fontAlgn="base" hangingPunct="0">
              <a:spcBef>
                <a:spcPct val="30000"/>
              </a:spcBef>
              <a:spcAft>
                <a:spcPct val="0"/>
              </a:spcAft>
              <a:defRPr sz="1200">
                <a:solidFill>
                  <a:schemeClr val="tx1"/>
                </a:solidFill>
                <a:latin typeface="Palatino" pitchFamily="18" charset="0"/>
              </a:defRPr>
            </a:lvl7pPr>
            <a:lvl8pPr marL="3429000" indent="-228600" eaLnBrk="0" fontAlgn="base" hangingPunct="0">
              <a:spcBef>
                <a:spcPct val="30000"/>
              </a:spcBef>
              <a:spcAft>
                <a:spcPct val="0"/>
              </a:spcAft>
              <a:defRPr sz="1200">
                <a:solidFill>
                  <a:schemeClr val="tx1"/>
                </a:solidFill>
                <a:latin typeface="Palatino" pitchFamily="18" charset="0"/>
              </a:defRPr>
            </a:lvl8pPr>
            <a:lvl9pPr marL="3886200" indent="-228600" eaLnBrk="0" fontAlgn="base" hangingPunct="0">
              <a:spcBef>
                <a:spcPct val="30000"/>
              </a:spcBef>
              <a:spcAft>
                <a:spcPct val="0"/>
              </a:spcAft>
              <a:defRPr sz="1200">
                <a:solidFill>
                  <a:schemeClr val="tx1"/>
                </a:solidFill>
                <a:latin typeface="Palatino" pitchFamily="18" charset="0"/>
              </a:defRPr>
            </a:lvl9pPr>
          </a:lstStyle>
          <a:p>
            <a:pPr>
              <a:spcBef>
                <a:spcPct val="0"/>
              </a:spcBef>
            </a:pPr>
            <a:fld id="{8B53BB1C-0CE7-42B8-9E72-98BD6E9B48FB}" type="slidenum">
              <a:rPr lang="en-GB" altLang="en-US" smtClean="0"/>
              <a:pPr>
                <a:spcBef>
                  <a:spcPct val="0"/>
                </a:spcBef>
              </a:pPr>
              <a:t>27</a:t>
            </a:fld>
            <a:endParaRPr lang="en-GB" altLang="en-US"/>
          </a:p>
        </p:txBody>
      </p:sp>
      <p:sp>
        <p:nvSpPr>
          <p:cNvPr id="39939" name="Rectangle 2">
            <a:extLst>
              <a:ext uri="{FF2B5EF4-FFF2-40B4-BE49-F238E27FC236}">
                <a16:creationId xmlns:a16="http://schemas.microsoft.com/office/drawing/2014/main" xmlns="" id="{DD8EB192-E719-40FC-98D7-8FAFA4FA1856}"/>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xmlns="" id="{4DB2C68F-288A-4E84-9914-20908B32904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564584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FA7F67E0-D17F-41D1-829D-DFC6844C1F2C}" type="slidenum">
              <a:rPr lang="en-US" smtClean="0"/>
              <a:pPr>
                <a:defRPr/>
              </a:pPr>
              <a:t>28</a:t>
            </a:fld>
            <a:endParaRPr lang="en-US"/>
          </a:p>
        </p:txBody>
      </p:sp>
    </p:spTree>
    <p:extLst>
      <p:ext uri="{BB962C8B-B14F-4D97-AF65-F5344CB8AC3E}">
        <p14:creationId xmlns:p14="http://schemas.microsoft.com/office/powerpoint/2010/main" val="213265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FA7F67E0-D17F-41D1-829D-DFC6844C1F2C}" type="slidenum">
              <a:rPr lang="en-US" smtClean="0"/>
              <a:pPr>
                <a:defRPr/>
              </a:pPr>
              <a:t>33</a:t>
            </a:fld>
            <a:endParaRPr lang="en-US"/>
          </a:p>
        </p:txBody>
      </p:sp>
    </p:spTree>
    <p:extLst>
      <p:ext uri="{BB962C8B-B14F-4D97-AF65-F5344CB8AC3E}">
        <p14:creationId xmlns:p14="http://schemas.microsoft.com/office/powerpoint/2010/main" val="134545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xmlns="" id="{078C50A0-6E15-4569-A409-179BE0F3528B}"/>
              </a:ext>
            </a:extLst>
          </p:cNvPr>
          <p:cNvSpPr>
            <a:spLocks noGrp="1" noChangeArrowheads="1"/>
          </p:cNvSpPr>
          <p:nvPr>
            <p:ph type="sldNum" sz="quarter" idx="5"/>
          </p:nvPr>
        </p:nvSpPr>
        <p:spPr>
          <a:noFill/>
        </p:spPr>
        <p:txBody>
          <a:bodyPr/>
          <a:lstStyle>
            <a:lvl1pPr defTabSz="903288">
              <a:defRPr sz="2400">
                <a:solidFill>
                  <a:schemeClr val="tx1"/>
                </a:solidFill>
                <a:latin typeface="Times New Roman" panose="02020603050405020304" pitchFamily="18" charset="0"/>
              </a:defRPr>
            </a:lvl1pPr>
            <a:lvl2pPr marL="742950" indent="-285750" defTabSz="903288">
              <a:defRPr sz="2400">
                <a:solidFill>
                  <a:schemeClr val="tx1"/>
                </a:solidFill>
                <a:latin typeface="Times New Roman" panose="02020603050405020304" pitchFamily="18" charset="0"/>
              </a:defRPr>
            </a:lvl2pPr>
            <a:lvl3pPr marL="1143000" indent="-228600" defTabSz="903288">
              <a:defRPr sz="2400">
                <a:solidFill>
                  <a:schemeClr val="tx1"/>
                </a:solidFill>
                <a:latin typeface="Times New Roman" panose="02020603050405020304" pitchFamily="18" charset="0"/>
              </a:defRPr>
            </a:lvl3pPr>
            <a:lvl4pPr marL="1600200" indent="-228600" defTabSz="903288">
              <a:defRPr sz="2400">
                <a:solidFill>
                  <a:schemeClr val="tx1"/>
                </a:solidFill>
                <a:latin typeface="Times New Roman" panose="02020603050405020304" pitchFamily="18" charset="0"/>
              </a:defRPr>
            </a:lvl4pPr>
            <a:lvl5pPr marL="2057400" indent="-228600" defTabSz="903288">
              <a:defRPr sz="2400">
                <a:solidFill>
                  <a:schemeClr val="tx1"/>
                </a:solidFill>
                <a:latin typeface="Times New Roman" panose="02020603050405020304" pitchFamily="18" charset="0"/>
              </a:defRPr>
            </a:lvl5pPr>
            <a:lvl6pPr marL="2514600" indent="-228600" defTabSz="9032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032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032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03288" eaLnBrk="0" fontAlgn="base" hangingPunct="0">
              <a:spcBef>
                <a:spcPct val="0"/>
              </a:spcBef>
              <a:spcAft>
                <a:spcPct val="0"/>
              </a:spcAft>
              <a:defRPr sz="2400">
                <a:solidFill>
                  <a:schemeClr val="tx1"/>
                </a:solidFill>
                <a:latin typeface="Times New Roman" panose="02020603050405020304" pitchFamily="18" charset="0"/>
              </a:defRPr>
            </a:lvl9pPr>
          </a:lstStyle>
          <a:p>
            <a:fld id="{DD3AD0A5-8182-4DE2-84CB-33458C593697}" type="slidenum">
              <a:rPr lang="en-US" altLang="en-US" sz="1200"/>
              <a:pPr/>
              <a:t>36</a:t>
            </a:fld>
            <a:endParaRPr lang="en-US" altLang="en-US" sz="1200"/>
          </a:p>
        </p:txBody>
      </p:sp>
      <p:sp>
        <p:nvSpPr>
          <p:cNvPr id="41987" name="Rectangle 2">
            <a:extLst>
              <a:ext uri="{FF2B5EF4-FFF2-40B4-BE49-F238E27FC236}">
                <a16:creationId xmlns:a16="http://schemas.microsoft.com/office/drawing/2014/main" xmlns="" id="{6602D756-BD51-4301-A261-1711745CD26E}"/>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xmlns="" id="{A98E0702-6A9C-434B-8686-71139FE2EE69}"/>
              </a:ext>
            </a:extLst>
          </p:cNvPr>
          <p:cNvSpPr>
            <a:spLocks noGrp="1" noChangeArrowheads="1"/>
          </p:cNvSpPr>
          <p:nvPr>
            <p:ph type="body" idx="1"/>
          </p:nvPr>
        </p:nvSpPr>
        <p:spPr>
          <a:xfrm>
            <a:off x="889000" y="4716463"/>
            <a:ext cx="4891088" cy="4467225"/>
          </a:xfrm>
          <a:noFill/>
        </p:spPr>
        <p:txBody>
          <a:bodyPr/>
          <a:lstStyle/>
          <a:p>
            <a:endParaRPr lang="en-US" altLang="en-US"/>
          </a:p>
        </p:txBody>
      </p:sp>
    </p:spTree>
    <p:extLst>
      <p:ext uri="{BB962C8B-B14F-4D97-AF65-F5344CB8AC3E}">
        <p14:creationId xmlns:p14="http://schemas.microsoft.com/office/powerpoint/2010/main" val="1119100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FA7F67E0-D17F-41D1-829D-DFC6844C1F2C}" type="slidenum">
              <a:rPr lang="en-US" smtClean="0"/>
              <a:pPr>
                <a:defRPr/>
              </a:pPr>
              <a:t>38</a:t>
            </a:fld>
            <a:endParaRPr lang="en-US"/>
          </a:p>
        </p:txBody>
      </p:sp>
    </p:spTree>
    <p:extLst>
      <p:ext uri="{BB962C8B-B14F-4D97-AF65-F5344CB8AC3E}">
        <p14:creationId xmlns:p14="http://schemas.microsoft.com/office/powerpoint/2010/main" val="348625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0" y="0"/>
            <a:ext cx="1100667" cy="6858000"/>
          </a:xfrm>
          <a:prstGeom prst="rect">
            <a:avLst/>
          </a:prstGeom>
          <a:solidFill>
            <a:schemeClr val="tx2">
              <a:alpha val="50195"/>
            </a:schemeClr>
          </a:solidFill>
          <a:ln>
            <a:noFill/>
          </a:ln>
          <a:extLst>
            <a:ext uri="{91240B29-F687-4F45-9708-019B960494DF}">
              <a14:hiddenLine xmlns:a14="http://schemas.microsoft.com/office/drawing/2010/main" w="9525">
                <a:solidFill>
                  <a:schemeClr val="bg1"/>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GB" altLang="en-US" sz="2400"/>
          </a:p>
        </p:txBody>
      </p:sp>
      <p:sp>
        <p:nvSpPr>
          <p:cNvPr id="5" name="Rectangle 4"/>
          <p:cNvSpPr>
            <a:spLocks noChangeArrowheads="1"/>
          </p:cNvSpPr>
          <p:nvPr/>
        </p:nvSpPr>
        <p:spPr bwMode="ltGray">
          <a:xfrm>
            <a:off x="1" y="3543300"/>
            <a:ext cx="4457700" cy="122238"/>
          </a:xfrm>
          <a:prstGeom prst="rect">
            <a:avLst/>
          </a:prstGeom>
          <a:solidFill>
            <a:schemeClr val="bg2">
              <a:alpha val="50195"/>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GB" altLang="en-US" sz="2400"/>
          </a:p>
        </p:txBody>
      </p:sp>
      <p:sp>
        <p:nvSpPr>
          <p:cNvPr id="3075" name="Rectangle 3"/>
          <p:cNvSpPr>
            <a:spLocks noGrp="1" noChangeArrowheads="1"/>
          </p:cNvSpPr>
          <p:nvPr>
            <p:ph type="ctrTitle"/>
          </p:nvPr>
        </p:nvSpPr>
        <p:spPr>
          <a:xfrm>
            <a:off x="914400" y="2133600"/>
            <a:ext cx="10363200" cy="11430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lvl1pPr>
          </a:lstStyle>
          <a:p>
            <a:pPr lvl="0"/>
            <a:r>
              <a:rPr lang="en-US" noProof="0"/>
              <a:t>Click to edit Master title style</a:t>
            </a:r>
          </a:p>
        </p:txBody>
      </p:sp>
      <p:sp>
        <p:nvSpPr>
          <p:cNvPr id="3076" name="Rectangle 4"/>
          <p:cNvSpPr>
            <a:spLocks noGrp="1" noChangeArrowheads="1"/>
          </p:cNvSpPr>
          <p:nvPr>
            <p:ph type="subTitle" idx="1"/>
          </p:nvPr>
        </p:nvSpPr>
        <p:spPr>
          <a:xfrm>
            <a:off x="1930400" y="3886200"/>
            <a:ext cx="8534400" cy="1752600"/>
          </a:xfrm>
        </p:spPr>
        <p:txBody>
          <a:bodyPr/>
          <a:lstStyle>
            <a:lvl1pPr marL="0" indent="0" algn="ctr">
              <a:buFont typeface="Monotype Sorts" pitchFamily="2" charset="2"/>
              <a:buNone/>
              <a:defRPr/>
            </a:lvl1pPr>
          </a:lstStyle>
          <a:p>
            <a:pPr lvl="0"/>
            <a:r>
              <a:rPr lang="en-US" noProof="0"/>
              <a:t>Click to edit Master subtitle style</a:t>
            </a:r>
          </a:p>
        </p:txBody>
      </p:sp>
      <p:sp>
        <p:nvSpPr>
          <p:cNvPr id="6" name="Rectangle 5"/>
          <p:cNvSpPr>
            <a:spLocks noGrp="1" noChangeArrowheads="1"/>
          </p:cNvSpPr>
          <p:nvPr>
            <p:ph type="dt" sz="half" idx="10"/>
          </p:nvPr>
        </p:nvSpPr>
        <p:spPr/>
        <p:txBody>
          <a:bodyPr/>
          <a:lstStyle>
            <a:lvl1pPr>
              <a:defRPr>
                <a:solidFill>
                  <a:srgbClr val="CCECFF"/>
                </a:solidFill>
              </a:defRPr>
            </a:lvl1pPr>
          </a:lstStyle>
          <a:p>
            <a:pPr>
              <a:defRPr/>
            </a:pPr>
            <a:endParaRPr lang="en-US"/>
          </a:p>
        </p:txBody>
      </p:sp>
      <p:sp>
        <p:nvSpPr>
          <p:cNvPr id="7" name="Rectangle 6"/>
          <p:cNvSpPr>
            <a:spLocks noGrp="1" noChangeArrowheads="1"/>
          </p:cNvSpPr>
          <p:nvPr>
            <p:ph type="ftr" sz="quarter" idx="11"/>
          </p:nvPr>
        </p:nvSpPr>
        <p:spPr/>
        <p:txBody>
          <a:bodyPr/>
          <a:lstStyle>
            <a:lvl1pPr>
              <a:defRPr>
                <a:solidFill>
                  <a:srgbClr val="CCECFF"/>
                </a:solidFill>
              </a:defRPr>
            </a:lvl1pPr>
          </a:lstStyle>
          <a:p>
            <a:pPr>
              <a:defRPr/>
            </a:pPr>
            <a:endParaRPr lang="en-US"/>
          </a:p>
        </p:txBody>
      </p:sp>
      <p:sp>
        <p:nvSpPr>
          <p:cNvPr id="8" name="Rectangle 7"/>
          <p:cNvSpPr>
            <a:spLocks noGrp="1" noChangeArrowheads="1"/>
          </p:cNvSpPr>
          <p:nvPr>
            <p:ph type="sldNum" sz="quarter" idx="12"/>
          </p:nvPr>
        </p:nvSpPr>
        <p:spPr/>
        <p:txBody>
          <a:bodyPr/>
          <a:lstStyle>
            <a:lvl1pPr>
              <a:defRPr>
                <a:solidFill>
                  <a:srgbClr val="CCECFF"/>
                </a:solidFill>
              </a:defRPr>
            </a:lvl1pPr>
          </a:lstStyle>
          <a:p>
            <a:pPr>
              <a:defRPr/>
            </a:pPr>
            <a:fld id="{7E8616B7-82D2-4A06-BC07-95F8AA60C060}" type="slidenum">
              <a:rPr lang="en-US"/>
              <a:pPr>
                <a:defRPr/>
              </a:pPr>
              <a:t>‹#›</a:t>
            </a:fld>
            <a:endParaRPr lang="en-US"/>
          </a:p>
        </p:txBody>
      </p:sp>
    </p:spTree>
    <p:extLst>
      <p:ext uri="{BB962C8B-B14F-4D97-AF65-F5344CB8AC3E}">
        <p14:creationId xmlns:p14="http://schemas.microsoft.com/office/powerpoint/2010/main" val="17211879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2500"/>
                            </p:stCondLst>
                            <p:childTnLst>
                              <p:par>
                                <p:cTn id="9" presetID="22" presetClass="entr" presetSubtype="2" fill="hold" grpId="0" nodeType="afterEffect">
                                  <p:stCondLst>
                                    <p:cond delay="300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1DF1DD-86A8-43BA-B7F0-D06A8E6292A5}" type="slidenum">
              <a:rPr lang="en-US"/>
              <a:pPr>
                <a:defRPr/>
              </a:pPr>
              <a:t>‹#›</a:t>
            </a:fld>
            <a:endParaRPr lang="en-US"/>
          </a:p>
        </p:txBody>
      </p:sp>
    </p:spTree>
    <p:extLst>
      <p:ext uri="{BB962C8B-B14F-4D97-AF65-F5344CB8AC3E}">
        <p14:creationId xmlns:p14="http://schemas.microsoft.com/office/powerpoint/2010/main" val="80483042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457200"/>
            <a:ext cx="2743200" cy="5638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04800" y="457200"/>
            <a:ext cx="80264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7B8A3F-5A33-4F19-A1F6-468D6E5C5035}" type="slidenum">
              <a:rPr lang="en-US"/>
              <a:pPr>
                <a:defRPr/>
              </a:pPr>
              <a:t>‹#›</a:t>
            </a:fld>
            <a:endParaRPr lang="en-US"/>
          </a:p>
        </p:txBody>
      </p:sp>
    </p:spTree>
    <p:extLst>
      <p:ext uri="{BB962C8B-B14F-4D97-AF65-F5344CB8AC3E}">
        <p14:creationId xmlns:p14="http://schemas.microsoft.com/office/powerpoint/2010/main" val="341132131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10363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5FA121-BE50-4925-BC8A-74FA63D8A31F}" type="slidenum">
              <a:rPr lang="en-US"/>
              <a:pPr>
                <a:defRPr/>
              </a:pPr>
              <a:t>‹#›</a:t>
            </a:fld>
            <a:endParaRPr lang="en-US"/>
          </a:p>
        </p:txBody>
      </p:sp>
    </p:spTree>
    <p:extLst>
      <p:ext uri="{BB962C8B-B14F-4D97-AF65-F5344CB8AC3E}">
        <p14:creationId xmlns:p14="http://schemas.microsoft.com/office/powerpoint/2010/main" val="285451418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BF8303-E85E-4593-BBF3-4627830A5788}" type="slidenum">
              <a:rPr lang="en-US"/>
              <a:pPr>
                <a:defRPr/>
              </a:pPr>
              <a:t>‹#›</a:t>
            </a:fld>
            <a:endParaRPr lang="en-US"/>
          </a:p>
        </p:txBody>
      </p:sp>
    </p:spTree>
    <p:extLst>
      <p:ext uri="{BB962C8B-B14F-4D97-AF65-F5344CB8AC3E}">
        <p14:creationId xmlns:p14="http://schemas.microsoft.com/office/powerpoint/2010/main" val="210125584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E81C47-B391-4405-A51A-2A3FD431BFE6}" type="slidenum">
              <a:rPr lang="en-US"/>
              <a:pPr>
                <a:defRPr/>
              </a:pPr>
              <a:t>‹#›</a:t>
            </a:fld>
            <a:endParaRPr lang="en-US"/>
          </a:p>
        </p:txBody>
      </p:sp>
    </p:spTree>
    <p:extLst>
      <p:ext uri="{BB962C8B-B14F-4D97-AF65-F5344CB8AC3E}">
        <p14:creationId xmlns:p14="http://schemas.microsoft.com/office/powerpoint/2010/main" val="900148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342C82-1258-43D1-A073-10D32FBDB1C9}" type="slidenum">
              <a:rPr lang="en-US"/>
              <a:pPr>
                <a:defRPr/>
              </a:pPr>
              <a:t>‹#›</a:t>
            </a:fld>
            <a:endParaRPr lang="en-US"/>
          </a:p>
        </p:txBody>
      </p:sp>
    </p:spTree>
    <p:extLst>
      <p:ext uri="{BB962C8B-B14F-4D97-AF65-F5344CB8AC3E}">
        <p14:creationId xmlns:p14="http://schemas.microsoft.com/office/powerpoint/2010/main" val="196206748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2B9473-0E9D-4FA0-BB4A-6A60E3457A3B}" type="slidenum">
              <a:rPr lang="en-US"/>
              <a:pPr>
                <a:defRPr/>
              </a:pPr>
              <a:t>‹#›</a:t>
            </a:fld>
            <a:endParaRPr lang="en-US"/>
          </a:p>
        </p:txBody>
      </p:sp>
    </p:spTree>
    <p:extLst>
      <p:ext uri="{BB962C8B-B14F-4D97-AF65-F5344CB8AC3E}">
        <p14:creationId xmlns:p14="http://schemas.microsoft.com/office/powerpoint/2010/main" val="245016981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98C19D-728E-438B-A1CC-6CC2644B0B7D}" type="slidenum">
              <a:rPr lang="en-US"/>
              <a:pPr>
                <a:defRPr/>
              </a:pPr>
              <a:t>‹#›</a:t>
            </a:fld>
            <a:endParaRPr lang="en-US"/>
          </a:p>
        </p:txBody>
      </p:sp>
    </p:spTree>
    <p:extLst>
      <p:ext uri="{BB962C8B-B14F-4D97-AF65-F5344CB8AC3E}">
        <p14:creationId xmlns:p14="http://schemas.microsoft.com/office/powerpoint/2010/main" val="138037426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A454A8E-BC9D-4FE4-9545-223FAD69E9FF}" type="slidenum">
              <a:rPr lang="en-US"/>
              <a:pPr>
                <a:defRPr/>
              </a:pPr>
              <a:t>‹#›</a:t>
            </a:fld>
            <a:endParaRPr lang="en-US"/>
          </a:p>
        </p:txBody>
      </p:sp>
    </p:spTree>
    <p:extLst>
      <p:ext uri="{BB962C8B-B14F-4D97-AF65-F5344CB8AC3E}">
        <p14:creationId xmlns:p14="http://schemas.microsoft.com/office/powerpoint/2010/main" val="70425365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8DAED1-7EFF-4E6D-B162-8BD39CB2F38D}" type="slidenum">
              <a:rPr lang="en-US"/>
              <a:pPr>
                <a:defRPr/>
              </a:pPr>
              <a:t>‹#›</a:t>
            </a:fld>
            <a:endParaRPr lang="en-US"/>
          </a:p>
        </p:txBody>
      </p:sp>
    </p:spTree>
    <p:extLst>
      <p:ext uri="{BB962C8B-B14F-4D97-AF65-F5344CB8AC3E}">
        <p14:creationId xmlns:p14="http://schemas.microsoft.com/office/powerpoint/2010/main" val="402006285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795191-433A-49DD-BA8F-0A11C1DE574A}" type="slidenum">
              <a:rPr lang="en-US"/>
              <a:pPr>
                <a:defRPr/>
              </a:pPr>
              <a:t>‹#›</a:t>
            </a:fld>
            <a:endParaRPr lang="en-US"/>
          </a:p>
        </p:txBody>
      </p:sp>
    </p:spTree>
    <p:extLst>
      <p:ext uri="{BB962C8B-B14F-4D97-AF65-F5344CB8AC3E}">
        <p14:creationId xmlns:p14="http://schemas.microsoft.com/office/powerpoint/2010/main" val="174659232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04800" y="457200"/>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vl1pPr>
          </a:lstStyle>
          <a:p>
            <a:pPr>
              <a:defRPr/>
            </a:pPr>
            <a:endParaRPr lang="en-US"/>
          </a:p>
        </p:txBody>
      </p:sp>
      <p:sp>
        <p:nvSpPr>
          <p:cNvPr id="2053"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pPr>
              <a:defRPr/>
            </a:pPr>
            <a:endParaRPr lang="en-US"/>
          </a:p>
        </p:txBody>
      </p:sp>
      <p:sp>
        <p:nvSpPr>
          <p:cNvPr id="2054"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vl1pPr>
          </a:lstStyle>
          <a:p>
            <a:pPr>
              <a:defRPr/>
            </a:pPr>
            <a:fld id="{616B7579-1802-455A-8F82-3BC18006E41B}" type="slidenum">
              <a:rPr lang="en-US"/>
              <a:pPr>
                <a:defRPr/>
              </a:pPr>
              <a:t>‹#›</a:t>
            </a:fld>
            <a:endParaRPr lang="en-US"/>
          </a:p>
        </p:txBody>
      </p:sp>
      <p:sp>
        <p:nvSpPr>
          <p:cNvPr id="2055" name="Rectangle 7"/>
          <p:cNvSpPr>
            <a:spLocks noChangeArrowheads="1"/>
          </p:cNvSpPr>
          <p:nvPr/>
        </p:nvSpPr>
        <p:spPr bwMode="gray">
          <a:xfrm>
            <a:off x="1" y="1638300"/>
            <a:ext cx="4457700" cy="122238"/>
          </a:xfrm>
          <a:prstGeom prst="rect">
            <a:avLst/>
          </a:prstGeom>
          <a:solidFill>
            <a:schemeClr val="bg2">
              <a:alpha val="50195"/>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GB" altLang="en-US" sz="2400"/>
          </a:p>
        </p:txBody>
      </p:sp>
    </p:spTree>
  </p:cSld>
  <p:clrMap bg1="dk1" tx1="lt1" bg2="dk2" tx2="lt2" accent1="accent1" accent2="accent2" accent3="accent3" accent4="accent4" accent5="accent5" accent6="accent6" hlink="hlink" folHlink="folHlink"/>
  <p:sldLayoutIdLst>
    <p:sldLayoutId id="2147483739"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3000"/>
                                  </p:stCondLst>
                                  <p:childTnLst>
                                    <p:set>
                                      <p:cBhvr>
                                        <p:cTn id="6" dur="1" fill="hold">
                                          <p:stCondLst>
                                            <p:cond delay="0"/>
                                          </p:stCondLst>
                                        </p:cTn>
                                        <p:tgtEl>
                                          <p:spTgt spid="2055"/>
                                        </p:tgtEl>
                                        <p:attrNameLst>
                                          <p:attrName>style.visibility</p:attrName>
                                        </p:attrNameLst>
                                      </p:cBhvr>
                                      <p:to>
                                        <p:strVal val="visible"/>
                                      </p:to>
                                    </p:set>
                                    <p:animEffect transition="in" filter="wipe(right)">
                                      <p:cBhvr>
                                        <p:cTn id="7"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Lst>
  </p:timing>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Dr%20Peter%20Saunders%20to%20MSPs_%20budgetary%20pressures.mp4"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ctrTitle"/>
          </p:nvPr>
        </p:nvSpPr>
        <p:spPr>
          <a:xfrm>
            <a:off x="1847851" y="764704"/>
            <a:ext cx="9360717" cy="1440160"/>
          </a:xfrm>
        </p:spPr>
        <p:txBody>
          <a:bodyPr/>
          <a:lstStyle/>
          <a:p>
            <a:pPr>
              <a:defRPr/>
            </a:pP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4000" dirty="0"/>
              <a:t>The Politics of Assisted Suicide in the Medical Community </a:t>
            </a:r>
            <a:endParaRPr lang="en-GB" sz="4000" i="1" dirty="0"/>
          </a:p>
        </p:txBody>
      </p:sp>
      <p:sp>
        <p:nvSpPr>
          <p:cNvPr id="585731" name="Rectangle 3"/>
          <p:cNvSpPr>
            <a:spLocks noGrp="1" noChangeArrowheads="1"/>
          </p:cNvSpPr>
          <p:nvPr>
            <p:ph type="subTitle" idx="1"/>
          </p:nvPr>
        </p:nvSpPr>
        <p:spPr>
          <a:xfrm>
            <a:off x="2063750" y="4005064"/>
            <a:ext cx="7920038" cy="2519562"/>
          </a:xfrm>
        </p:spPr>
        <p:txBody>
          <a:bodyPr/>
          <a:lstStyle/>
          <a:p>
            <a:pPr>
              <a:defRPr/>
            </a:pPr>
            <a:r>
              <a:rPr lang="en-GB" sz="2800" dirty="0" err="1"/>
              <a:t>Matercare</a:t>
            </a:r>
            <a:r>
              <a:rPr lang="en-GB" sz="2800" dirty="0"/>
              <a:t> International Conference </a:t>
            </a:r>
          </a:p>
          <a:p>
            <a:pPr>
              <a:defRPr/>
            </a:pPr>
            <a:r>
              <a:rPr lang="en-GB" sz="2800" dirty="0"/>
              <a:t>20th Sept 2019</a:t>
            </a:r>
            <a:endParaRPr lang="en-GB" sz="2800" i="1" dirty="0"/>
          </a:p>
          <a:p>
            <a:pPr>
              <a:defRPr/>
            </a:pPr>
            <a:endParaRPr lang="en-GB" sz="2800" i="1" dirty="0"/>
          </a:p>
          <a:p>
            <a:pPr>
              <a:defRPr/>
            </a:pPr>
            <a:r>
              <a:rPr lang="en-GB" sz="2400" i="1" dirty="0"/>
              <a:t>Dr Gordon Macdonald </a:t>
            </a:r>
          </a:p>
          <a:p>
            <a:pPr>
              <a:defRPr/>
            </a:pPr>
            <a:r>
              <a:rPr lang="en-GB" sz="2400" i="1" dirty="0"/>
              <a:t>Chief Executive, Care Not Killing</a:t>
            </a:r>
          </a:p>
          <a:p>
            <a:pPr>
              <a:defRPr/>
            </a:pPr>
            <a:endParaRPr lang="en-GB" sz="2800" i="1" dirty="0"/>
          </a:p>
          <a:p>
            <a:pPr>
              <a:defRPr/>
            </a:pPr>
            <a:endParaRPr lang="en-GB" sz="2800" i="1" dirty="0"/>
          </a:p>
        </p:txBody>
      </p:sp>
    </p:spTree>
    <p:extLst>
      <p:ext uri="{BB962C8B-B14F-4D97-AF65-F5344CB8AC3E}">
        <p14:creationId xmlns:p14="http://schemas.microsoft.com/office/powerpoint/2010/main" val="103403483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D87D2-AEA7-45B2-A007-4B07D8196D53}"/>
              </a:ext>
            </a:extLst>
          </p:cNvPr>
          <p:cNvSpPr>
            <a:spLocks noGrp="1"/>
          </p:cNvSpPr>
          <p:nvPr>
            <p:ph type="title"/>
          </p:nvPr>
        </p:nvSpPr>
        <p:spPr/>
        <p:txBody>
          <a:bodyPr/>
          <a:lstStyle/>
          <a:p>
            <a:r>
              <a:rPr lang="en-GB" dirty="0"/>
              <a:t>RCP Survey</a:t>
            </a:r>
            <a:endParaRPr lang="en-US" dirty="0"/>
          </a:p>
        </p:txBody>
      </p:sp>
      <p:sp>
        <p:nvSpPr>
          <p:cNvPr id="3" name="Content Placeholder 2">
            <a:extLst>
              <a:ext uri="{FF2B5EF4-FFF2-40B4-BE49-F238E27FC236}">
                <a16:creationId xmlns:a16="http://schemas.microsoft.com/office/drawing/2014/main" xmlns="" id="{F427CF41-2A44-4EDE-B946-AC685E235649}"/>
              </a:ext>
            </a:extLst>
          </p:cNvPr>
          <p:cNvSpPr>
            <a:spLocks noGrp="1"/>
          </p:cNvSpPr>
          <p:nvPr>
            <p:ph idx="1"/>
          </p:nvPr>
        </p:nvSpPr>
        <p:spPr>
          <a:xfrm>
            <a:off x="914400" y="1981200"/>
            <a:ext cx="10363200" cy="4616152"/>
          </a:xfrm>
        </p:spPr>
        <p:txBody>
          <a:bodyPr/>
          <a:lstStyle/>
          <a:p>
            <a:r>
              <a:rPr lang="en-GB" b="1" dirty="0">
                <a:effectLst/>
              </a:rPr>
              <a:t>Do you support a change in the law to permit ‘assisted suicide/dying’?</a:t>
            </a:r>
          </a:p>
          <a:p>
            <a:endParaRPr lang="en-GB" dirty="0">
              <a:effectLst/>
            </a:endParaRPr>
          </a:p>
          <a:p>
            <a:pPr marL="0" indent="0">
              <a:buNone/>
            </a:pPr>
            <a:r>
              <a:rPr lang="en-GB" dirty="0">
                <a:effectLst/>
              </a:rPr>
              <a:t>                                           2014			2019</a:t>
            </a:r>
          </a:p>
          <a:p>
            <a:r>
              <a:rPr lang="en-GB" dirty="0" smtClean="0">
                <a:effectLst/>
              </a:rPr>
              <a:t>Yes</a:t>
            </a:r>
            <a:r>
              <a:rPr lang="en-GB" dirty="0">
                <a:effectLst/>
              </a:rPr>
              <a:t>					</a:t>
            </a:r>
            <a:r>
              <a:rPr lang="en-GB" dirty="0" smtClean="0">
                <a:effectLst/>
              </a:rPr>
              <a:t>42.5%		</a:t>
            </a:r>
            <a:r>
              <a:rPr lang="en-GB" b="1" dirty="0" smtClean="0">
                <a:effectLst/>
              </a:rPr>
              <a:t>40.5%</a:t>
            </a:r>
          </a:p>
          <a:p>
            <a:pPr lvl="1"/>
            <a:r>
              <a:rPr lang="en-GB" dirty="0" smtClean="0">
                <a:effectLst/>
              </a:rPr>
              <a:t>With doctor assistance (32.3)</a:t>
            </a:r>
          </a:p>
          <a:p>
            <a:pPr lvl="1"/>
            <a:r>
              <a:rPr lang="en-GB" dirty="0" smtClean="0">
                <a:effectLst/>
              </a:rPr>
              <a:t>Without doctors (10.2)</a:t>
            </a:r>
            <a:endParaRPr lang="en-GB" dirty="0">
              <a:effectLst/>
            </a:endParaRPr>
          </a:p>
          <a:p>
            <a:r>
              <a:rPr lang="en-GB" dirty="0">
                <a:effectLst/>
              </a:rPr>
              <a:t>No						57.5%		</a:t>
            </a:r>
            <a:r>
              <a:rPr lang="en-GB" b="1" dirty="0">
                <a:effectLst/>
              </a:rPr>
              <a:t>49.1%</a:t>
            </a:r>
            <a:endParaRPr lang="en-US" b="1" dirty="0"/>
          </a:p>
        </p:txBody>
      </p:sp>
    </p:spTree>
    <p:extLst>
      <p:ext uri="{BB962C8B-B14F-4D97-AF65-F5344CB8AC3E}">
        <p14:creationId xmlns:p14="http://schemas.microsoft.com/office/powerpoint/2010/main" val="127685865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D9C7B9-63AA-484B-B1BF-443AE7D0AC84}"/>
              </a:ext>
            </a:extLst>
          </p:cNvPr>
          <p:cNvSpPr>
            <a:spLocks noGrp="1"/>
          </p:cNvSpPr>
          <p:nvPr>
            <p:ph type="title"/>
          </p:nvPr>
        </p:nvSpPr>
        <p:spPr/>
        <p:txBody>
          <a:bodyPr/>
          <a:lstStyle/>
          <a:p>
            <a:r>
              <a:rPr lang="en-GB" dirty="0"/>
              <a:t>RCP Survey</a:t>
            </a:r>
            <a:endParaRPr lang="en-US" dirty="0"/>
          </a:p>
        </p:txBody>
      </p:sp>
      <p:sp>
        <p:nvSpPr>
          <p:cNvPr id="3" name="Content Placeholder 2">
            <a:extLst>
              <a:ext uri="{FF2B5EF4-FFF2-40B4-BE49-F238E27FC236}">
                <a16:creationId xmlns:a16="http://schemas.microsoft.com/office/drawing/2014/main" xmlns="" id="{17564617-023A-4EEA-8AA2-50BB7A4D9BA6}"/>
              </a:ext>
            </a:extLst>
          </p:cNvPr>
          <p:cNvSpPr>
            <a:spLocks noGrp="1"/>
          </p:cNvSpPr>
          <p:nvPr>
            <p:ph idx="1"/>
          </p:nvPr>
        </p:nvSpPr>
        <p:spPr>
          <a:xfrm>
            <a:off x="914400" y="1916832"/>
            <a:ext cx="10363200" cy="4179168"/>
          </a:xfrm>
        </p:spPr>
        <p:txBody>
          <a:bodyPr/>
          <a:lstStyle/>
          <a:p>
            <a:r>
              <a:rPr lang="en-GB" b="1" dirty="0">
                <a:effectLst/>
              </a:rPr>
              <a:t>Would you personally be prepared to participate actively in ‘assisted dying’?</a:t>
            </a:r>
            <a:endParaRPr lang="en-GB" dirty="0"/>
          </a:p>
          <a:p>
            <a:r>
              <a:rPr lang="en-GB" dirty="0"/>
              <a:t>                    2006		2014			</a:t>
            </a:r>
            <a:r>
              <a:rPr lang="en-GB" b="1" dirty="0"/>
              <a:t>2019</a:t>
            </a:r>
          </a:p>
          <a:p>
            <a:pPr algn="r"/>
            <a:endParaRPr lang="en-GB" dirty="0"/>
          </a:p>
          <a:p>
            <a:r>
              <a:rPr lang="en-GB" dirty="0">
                <a:effectLst/>
              </a:rPr>
              <a:t>No			59.4%		58.4%		</a:t>
            </a:r>
            <a:r>
              <a:rPr lang="en-GB" b="1" dirty="0">
                <a:effectLst/>
              </a:rPr>
              <a:t>55.1%</a:t>
            </a:r>
          </a:p>
          <a:p>
            <a:r>
              <a:rPr lang="en-GB" dirty="0">
                <a:effectLst/>
              </a:rPr>
              <a:t>Yes		18.9%		21.4%		</a:t>
            </a:r>
            <a:r>
              <a:rPr lang="en-GB" b="1" dirty="0">
                <a:effectLst/>
              </a:rPr>
              <a:t>24.6%</a:t>
            </a:r>
          </a:p>
          <a:p>
            <a:r>
              <a:rPr lang="en-GB" dirty="0">
                <a:effectLst/>
              </a:rPr>
              <a:t>Don’t know	19.4%		20.1%		</a:t>
            </a:r>
            <a:r>
              <a:rPr lang="en-GB" b="1" dirty="0">
                <a:effectLst/>
              </a:rPr>
              <a:t>20.3%</a:t>
            </a:r>
          </a:p>
          <a:p>
            <a:endParaRPr lang="en-US" dirty="0"/>
          </a:p>
        </p:txBody>
      </p:sp>
    </p:spTree>
    <p:extLst>
      <p:ext uri="{BB962C8B-B14F-4D97-AF65-F5344CB8AC3E}">
        <p14:creationId xmlns:p14="http://schemas.microsoft.com/office/powerpoint/2010/main" val="315813789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25A762-931A-4F8A-A552-F18096AD94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442745D1-4E1A-43DA-BA00-CFAB6C011F5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A7E4FC24-3E24-4412-9954-736C8BF838FD}"/>
              </a:ext>
            </a:extLst>
          </p:cNvPr>
          <p:cNvPicPr>
            <a:picLocks noChangeAspect="1"/>
          </p:cNvPicPr>
          <p:nvPr/>
        </p:nvPicPr>
        <p:blipFill>
          <a:blip r:embed="rId2"/>
          <a:stretch>
            <a:fillRect/>
          </a:stretch>
        </p:blipFill>
        <p:spPr>
          <a:xfrm>
            <a:off x="-2112912" y="-1213520"/>
            <a:ext cx="14812043" cy="8076445"/>
          </a:xfrm>
          <a:prstGeom prst="rect">
            <a:avLst/>
          </a:prstGeom>
        </p:spPr>
      </p:pic>
    </p:spTree>
    <p:extLst>
      <p:ext uri="{BB962C8B-B14F-4D97-AF65-F5344CB8AC3E}">
        <p14:creationId xmlns:p14="http://schemas.microsoft.com/office/powerpoint/2010/main" val="66345721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FE2CE4-D238-4407-9F6A-DFDF6BE634C0}"/>
              </a:ext>
            </a:extLst>
          </p:cNvPr>
          <p:cNvSpPr>
            <a:spLocks noGrp="1"/>
          </p:cNvSpPr>
          <p:nvPr>
            <p:ph type="title"/>
          </p:nvPr>
        </p:nvSpPr>
        <p:spPr/>
        <p:txBody>
          <a:bodyPr/>
          <a:lstStyle/>
          <a:p>
            <a:r>
              <a:rPr lang="en-GB" dirty="0"/>
              <a:t>RCGP Survey</a:t>
            </a:r>
            <a:endParaRPr lang="en-US" dirty="0"/>
          </a:p>
        </p:txBody>
      </p:sp>
      <p:sp>
        <p:nvSpPr>
          <p:cNvPr id="3" name="Content Placeholder 2">
            <a:extLst>
              <a:ext uri="{FF2B5EF4-FFF2-40B4-BE49-F238E27FC236}">
                <a16:creationId xmlns:a16="http://schemas.microsoft.com/office/drawing/2014/main" xmlns="" id="{344B5628-A451-491C-9917-ED701A4163D0}"/>
              </a:ext>
            </a:extLst>
          </p:cNvPr>
          <p:cNvSpPr>
            <a:spLocks noGrp="1"/>
          </p:cNvSpPr>
          <p:nvPr>
            <p:ph idx="1"/>
          </p:nvPr>
        </p:nvSpPr>
        <p:spPr/>
        <p:txBody>
          <a:bodyPr/>
          <a:lstStyle/>
          <a:p>
            <a:r>
              <a:rPr lang="en-GB" dirty="0">
                <a:effectLst/>
              </a:rPr>
              <a:t>53,000 members</a:t>
            </a:r>
          </a:p>
          <a:p>
            <a:endParaRPr lang="en-GB" dirty="0">
              <a:effectLst/>
            </a:endParaRPr>
          </a:p>
          <a:p>
            <a:r>
              <a:rPr lang="en-GB" dirty="0">
                <a:effectLst/>
              </a:rPr>
              <a:t>2013 </a:t>
            </a:r>
            <a:r>
              <a:rPr lang="en-GB" dirty="0" smtClean="0">
                <a:effectLst/>
              </a:rPr>
              <a:t>survey</a:t>
            </a:r>
            <a:endParaRPr lang="en-GB" dirty="0">
              <a:effectLst/>
            </a:endParaRPr>
          </a:p>
          <a:p>
            <a:pPr lvl="1"/>
            <a:r>
              <a:rPr lang="en-GB" dirty="0">
                <a:effectLst/>
              </a:rPr>
              <a:t>77% voted for the RCGP to oppose a change in the law</a:t>
            </a:r>
          </a:p>
          <a:p>
            <a:pPr lvl="1"/>
            <a:r>
              <a:rPr lang="en-GB" dirty="0">
                <a:effectLst/>
              </a:rPr>
              <a:t>18% voted to move to a position of neutrality</a:t>
            </a:r>
          </a:p>
          <a:p>
            <a:pPr lvl="1"/>
            <a:r>
              <a:rPr lang="en-GB" dirty="0">
                <a:effectLst/>
              </a:rPr>
              <a:t>5% voted to adopt a position of being in favour of a change in the law</a:t>
            </a:r>
            <a:endParaRPr lang="en-US" dirty="0"/>
          </a:p>
        </p:txBody>
      </p:sp>
    </p:spTree>
    <p:extLst>
      <p:ext uri="{BB962C8B-B14F-4D97-AF65-F5344CB8AC3E}">
        <p14:creationId xmlns:p14="http://schemas.microsoft.com/office/powerpoint/2010/main" val="38263321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45BED2-5736-422C-ADC4-E661667F58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E72ADC43-64D7-489C-96C5-4FFA108E512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87560698-B0E4-481F-A635-35DCD8946214}"/>
              </a:ext>
            </a:extLst>
          </p:cNvPr>
          <p:cNvPicPr>
            <a:picLocks noChangeAspect="1"/>
          </p:cNvPicPr>
          <p:nvPr/>
        </p:nvPicPr>
        <p:blipFill>
          <a:blip r:embed="rId2"/>
          <a:stretch>
            <a:fillRect/>
          </a:stretch>
        </p:blipFill>
        <p:spPr>
          <a:xfrm>
            <a:off x="-1824880" y="-3383396"/>
            <a:ext cx="19074119" cy="10729192"/>
          </a:xfrm>
          <a:prstGeom prst="rect">
            <a:avLst/>
          </a:prstGeom>
        </p:spPr>
      </p:pic>
    </p:spTree>
    <p:extLst>
      <p:ext uri="{BB962C8B-B14F-4D97-AF65-F5344CB8AC3E}">
        <p14:creationId xmlns:p14="http://schemas.microsoft.com/office/powerpoint/2010/main" val="423337273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D0301B-A8FD-4446-AA21-4161F171C421}"/>
              </a:ext>
            </a:extLst>
          </p:cNvPr>
          <p:cNvSpPr>
            <a:spLocks noGrp="1"/>
          </p:cNvSpPr>
          <p:nvPr>
            <p:ph type="title"/>
          </p:nvPr>
        </p:nvSpPr>
        <p:spPr/>
        <p:txBody>
          <a:bodyPr/>
          <a:lstStyle/>
          <a:p>
            <a:r>
              <a:rPr lang="en-GB" dirty="0"/>
              <a:t>The BMA’s Policy Positions</a:t>
            </a:r>
            <a:endParaRPr lang="en-US" dirty="0"/>
          </a:p>
        </p:txBody>
      </p:sp>
      <p:sp>
        <p:nvSpPr>
          <p:cNvPr id="3" name="Content Placeholder 2">
            <a:extLst>
              <a:ext uri="{FF2B5EF4-FFF2-40B4-BE49-F238E27FC236}">
                <a16:creationId xmlns:a16="http://schemas.microsoft.com/office/drawing/2014/main" xmlns="" id="{63C8AD34-8CEF-4780-88D7-A0646ED03E0E}"/>
              </a:ext>
            </a:extLst>
          </p:cNvPr>
          <p:cNvSpPr>
            <a:spLocks noGrp="1"/>
          </p:cNvSpPr>
          <p:nvPr>
            <p:ph idx="1"/>
          </p:nvPr>
        </p:nvSpPr>
        <p:spPr>
          <a:xfrm>
            <a:off x="914400" y="1844824"/>
            <a:ext cx="10363200" cy="4251176"/>
          </a:xfrm>
        </p:spPr>
        <p:txBody>
          <a:bodyPr/>
          <a:lstStyle/>
          <a:p>
            <a:r>
              <a:rPr lang="en-GB" dirty="0"/>
              <a:t>1950-2005 – BMA opposed to euthanasia</a:t>
            </a:r>
          </a:p>
          <a:p>
            <a:r>
              <a:rPr lang="en-GB" dirty="0"/>
              <a:t>2005 – BMA ARM adopts a neutral position</a:t>
            </a:r>
          </a:p>
          <a:p>
            <a:r>
              <a:rPr lang="en-GB" dirty="0"/>
              <a:t>2006-2019 – BMA opposed to assisted suicide and euthanasia</a:t>
            </a:r>
          </a:p>
          <a:p>
            <a:r>
              <a:rPr lang="en-GB" dirty="0"/>
              <a:t>2019 – BMA ARM votes to ballot its members on moving to a neutral position</a:t>
            </a:r>
          </a:p>
          <a:p>
            <a:r>
              <a:rPr lang="en-GB" dirty="0"/>
              <a:t>2020 - BMA ARM will consider the results of the poll</a:t>
            </a:r>
            <a:endParaRPr lang="en-US" dirty="0"/>
          </a:p>
        </p:txBody>
      </p:sp>
    </p:spTree>
    <p:extLst>
      <p:ext uri="{BB962C8B-B14F-4D97-AF65-F5344CB8AC3E}">
        <p14:creationId xmlns:p14="http://schemas.microsoft.com/office/powerpoint/2010/main" val="356904747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9BC420-BD55-4577-9885-53E72853A987}"/>
              </a:ext>
            </a:extLst>
          </p:cNvPr>
          <p:cNvSpPr>
            <a:spLocks noGrp="1"/>
          </p:cNvSpPr>
          <p:nvPr>
            <p:ph type="title"/>
          </p:nvPr>
        </p:nvSpPr>
        <p:spPr/>
        <p:txBody>
          <a:bodyPr/>
          <a:lstStyle/>
          <a:p>
            <a:r>
              <a:rPr lang="en-GB" dirty="0"/>
              <a:t>Key Developments/Dates </a:t>
            </a:r>
            <a:endParaRPr lang="en-US" dirty="0"/>
          </a:p>
        </p:txBody>
      </p:sp>
      <p:sp>
        <p:nvSpPr>
          <p:cNvPr id="3" name="Content Placeholder 2">
            <a:extLst>
              <a:ext uri="{FF2B5EF4-FFF2-40B4-BE49-F238E27FC236}">
                <a16:creationId xmlns:a16="http://schemas.microsoft.com/office/drawing/2014/main" xmlns="" id="{81E732F2-F67E-40F9-950A-3D5C5DABD55E}"/>
              </a:ext>
            </a:extLst>
          </p:cNvPr>
          <p:cNvSpPr>
            <a:spLocks noGrp="1"/>
          </p:cNvSpPr>
          <p:nvPr>
            <p:ph idx="1"/>
          </p:nvPr>
        </p:nvSpPr>
        <p:spPr>
          <a:xfrm>
            <a:off x="914400" y="1981200"/>
            <a:ext cx="10363200" cy="4616152"/>
          </a:xfrm>
        </p:spPr>
        <p:txBody>
          <a:bodyPr/>
          <a:lstStyle/>
          <a:p>
            <a:r>
              <a:rPr lang="en-GB" dirty="0"/>
              <a:t>RCP Poll (Feb-Mar 2019)</a:t>
            </a:r>
          </a:p>
          <a:p>
            <a:r>
              <a:rPr lang="en-GB" dirty="0"/>
              <a:t>RCGP Council’s Decision to poll members (June 2019)</a:t>
            </a:r>
          </a:p>
          <a:p>
            <a:r>
              <a:rPr lang="en-GB" dirty="0"/>
              <a:t>BMA ARM’s decision to poll members (June 2019)</a:t>
            </a:r>
          </a:p>
          <a:p>
            <a:r>
              <a:rPr lang="en-GB" dirty="0"/>
              <a:t>RCP Court cases (Mar 2019, Oct 2019)</a:t>
            </a:r>
          </a:p>
          <a:p>
            <a:r>
              <a:rPr lang="en-GB" dirty="0"/>
              <a:t>RCGP poll of members (Autumn 2019)</a:t>
            </a:r>
          </a:p>
          <a:p>
            <a:r>
              <a:rPr lang="en-GB" dirty="0"/>
              <a:t>BMA poll of members (Winter/Spring 2020)</a:t>
            </a:r>
          </a:p>
          <a:p>
            <a:r>
              <a:rPr lang="en-GB" dirty="0"/>
              <a:t>Likely Bills in Westminster and Scottish Parliaments in 2020/21.</a:t>
            </a:r>
          </a:p>
          <a:p>
            <a:r>
              <a:rPr lang="en-GB" dirty="0"/>
              <a:t> </a:t>
            </a:r>
          </a:p>
          <a:p>
            <a:pPr marL="0" indent="0">
              <a:buNone/>
            </a:pPr>
            <a:endParaRPr lang="en-GB" dirty="0"/>
          </a:p>
          <a:p>
            <a:endParaRPr lang="en-US" dirty="0"/>
          </a:p>
        </p:txBody>
      </p:sp>
    </p:spTree>
    <p:extLst>
      <p:ext uri="{BB962C8B-B14F-4D97-AF65-F5344CB8AC3E}">
        <p14:creationId xmlns:p14="http://schemas.microsoft.com/office/powerpoint/2010/main" val="296610048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5F2410-ED8D-4DD9-967C-C5914277C85C}"/>
              </a:ext>
            </a:extLst>
          </p:cNvPr>
          <p:cNvSpPr>
            <a:spLocks noGrp="1"/>
          </p:cNvSpPr>
          <p:nvPr>
            <p:ph type="title"/>
          </p:nvPr>
        </p:nvSpPr>
        <p:spPr>
          <a:xfrm>
            <a:off x="304800" y="457200"/>
            <a:ext cx="10363200" cy="739552"/>
          </a:xfrm>
        </p:spPr>
        <p:txBody>
          <a:bodyPr/>
          <a:lstStyle/>
          <a:p>
            <a:r>
              <a:rPr lang="en-GB" dirty="0"/>
              <a:t>Conclusions</a:t>
            </a:r>
            <a:endParaRPr lang="en-US" dirty="0"/>
          </a:p>
        </p:txBody>
      </p:sp>
      <p:sp>
        <p:nvSpPr>
          <p:cNvPr id="3" name="Content Placeholder 2">
            <a:extLst>
              <a:ext uri="{FF2B5EF4-FFF2-40B4-BE49-F238E27FC236}">
                <a16:creationId xmlns:a16="http://schemas.microsoft.com/office/drawing/2014/main" xmlns="" id="{F1807B6A-FFE2-4282-A3A9-520935BEF2AA}"/>
              </a:ext>
            </a:extLst>
          </p:cNvPr>
          <p:cNvSpPr>
            <a:spLocks noGrp="1"/>
          </p:cNvSpPr>
          <p:nvPr>
            <p:ph idx="1"/>
          </p:nvPr>
        </p:nvSpPr>
        <p:spPr>
          <a:xfrm>
            <a:off x="924372" y="1196752"/>
            <a:ext cx="10363200" cy="5328592"/>
          </a:xfrm>
        </p:spPr>
        <p:txBody>
          <a:bodyPr/>
          <a:lstStyle/>
          <a:p>
            <a:r>
              <a:rPr lang="en-GB" sz="2800" dirty="0"/>
              <a:t>There </a:t>
            </a:r>
            <a:r>
              <a:rPr lang="en-GB" sz="2800" dirty="0" smtClean="0"/>
              <a:t>have </a:t>
            </a:r>
            <a:r>
              <a:rPr lang="en-GB" sz="2800" dirty="0"/>
              <a:t>been </a:t>
            </a:r>
            <a:r>
              <a:rPr lang="en-GB" sz="2800" dirty="0" smtClean="0"/>
              <a:t>incremental shifts </a:t>
            </a:r>
            <a:r>
              <a:rPr lang="en-GB" sz="2800" dirty="0"/>
              <a:t>in the views of doctors on assisted suicide (AS</a:t>
            </a:r>
            <a:r>
              <a:rPr lang="en-GB" sz="2800" dirty="0" smtClean="0"/>
              <a:t>), but levels of opposition remain high.</a:t>
            </a:r>
            <a:endParaRPr lang="en-GB" sz="2800" dirty="0"/>
          </a:p>
          <a:p>
            <a:r>
              <a:rPr lang="en-GB" sz="2800" dirty="0"/>
              <a:t>The largest group of doctors personally oppose AS and want medical bodies to oppose its legalisation. Neutrality is the least favoured option.</a:t>
            </a:r>
          </a:p>
          <a:p>
            <a:r>
              <a:rPr lang="en-GB" sz="2800" dirty="0"/>
              <a:t>Most of the increase in support for AS among doctors has come from people who were previously neutral/undecided. </a:t>
            </a:r>
          </a:p>
          <a:p>
            <a:r>
              <a:rPr lang="en-GB" sz="2800" dirty="0"/>
              <a:t>Surveys of the membership of medical bodies often coincide with attempts to legislate in Parliament. Neutrality on the part of medical bodies will influence public debate and be used to pressurise politicians to change the law </a:t>
            </a:r>
            <a:endParaRPr lang="en-US" sz="2800" dirty="0"/>
          </a:p>
        </p:txBody>
      </p:sp>
    </p:spTree>
    <p:extLst>
      <p:ext uri="{BB962C8B-B14F-4D97-AF65-F5344CB8AC3E}">
        <p14:creationId xmlns:p14="http://schemas.microsoft.com/office/powerpoint/2010/main" val="139582090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ctrTitle"/>
          </p:nvPr>
        </p:nvSpPr>
        <p:spPr>
          <a:xfrm>
            <a:off x="1847851" y="765176"/>
            <a:ext cx="8569325" cy="5184104"/>
          </a:xfrm>
        </p:spPr>
        <p:txBody>
          <a:bodyPr/>
          <a:lstStyle/>
          <a:p>
            <a:pPr>
              <a:defRPr/>
            </a:pP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6000" dirty="0"/>
              <a:t>Definitions – the battle for the language </a:t>
            </a:r>
            <a:r>
              <a:rPr lang="en-GB" sz="4800" dirty="0"/>
              <a:t/>
            </a:r>
            <a:br>
              <a:rPr lang="en-GB" sz="4800" dirty="0"/>
            </a:br>
            <a:r>
              <a:rPr lang="en-GB" sz="6000" dirty="0"/>
              <a:t/>
            </a:r>
            <a:br>
              <a:rPr lang="en-GB" sz="6000" dirty="0"/>
            </a:br>
            <a:endParaRPr lang="en-GB" sz="3600" i="1" dirty="0"/>
          </a:p>
        </p:txBody>
      </p:sp>
      <p:sp>
        <p:nvSpPr>
          <p:cNvPr id="585731" name="Rectangle 3"/>
          <p:cNvSpPr>
            <a:spLocks noGrp="1" noChangeArrowheads="1"/>
          </p:cNvSpPr>
          <p:nvPr>
            <p:ph type="subTitle" idx="1"/>
          </p:nvPr>
        </p:nvSpPr>
        <p:spPr>
          <a:xfrm>
            <a:off x="2063750" y="3717033"/>
            <a:ext cx="7920038" cy="2807593"/>
          </a:xfrm>
        </p:spPr>
        <p:txBody>
          <a:bodyPr/>
          <a:lstStyle/>
          <a:p>
            <a:pPr>
              <a:defRPr/>
            </a:pPr>
            <a:endParaRPr lang="en-GB" sz="4000" dirty="0"/>
          </a:p>
          <a:p>
            <a:pPr>
              <a:defRPr/>
            </a:pPr>
            <a:endParaRPr lang="en-GB" sz="2800" i="1" dirty="0"/>
          </a:p>
        </p:txBody>
      </p:sp>
    </p:spTree>
    <p:extLst>
      <p:ext uri="{BB962C8B-B14F-4D97-AF65-F5344CB8AC3E}">
        <p14:creationId xmlns:p14="http://schemas.microsoft.com/office/powerpoint/2010/main" val="31874771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a:xfrm>
            <a:off x="1415480" y="476672"/>
            <a:ext cx="8496944" cy="914400"/>
          </a:xfrm>
        </p:spPr>
        <p:txBody>
          <a:bodyPr/>
          <a:lstStyle/>
          <a:p>
            <a:pPr>
              <a:defRPr/>
            </a:pPr>
            <a:r>
              <a:rPr lang="en-US" sz="4000" dirty="0"/>
              <a:t>Redefine the euphemisms</a:t>
            </a:r>
          </a:p>
        </p:txBody>
      </p:sp>
      <p:sp>
        <p:nvSpPr>
          <p:cNvPr id="587779" name="Rectangle 3"/>
          <p:cNvSpPr>
            <a:spLocks noGrp="1" noChangeArrowheads="1"/>
          </p:cNvSpPr>
          <p:nvPr>
            <p:ph type="body" idx="1"/>
          </p:nvPr>
        </p:nvSpPr>
        <p:spPr>
          <a:xfrm>
            <a:off x="407368" y="2132856"/>
            <a:ext cx="11305256" cy="4175125"/>
          </a:xfrm>
        </p:spPr>
        <p:txBody>
          <a:bodyPr/>
          <a:lstStyle/>
          <a:p>
            <a:pPr>
              <a:defRPr/>
            </a:pPr>
            <a:r>
              <a:rPr lang="en-US" sz="2800" i="1" dirty="0">
                <a:solidFill>
                  <a:srgbClr val="FFFF00"/>
                </a:solidFill>
              </a:rPr>
              <a:t>‘</a:t>
            </a:r>
            <a:r>
              <a:rPr lang="en-US" sz="2800" dirty="0">
                <a:solidFill>
                  <a:srgbClr val="FFFF00"/>
                </a:solidFill>
              </a:rPr>
              <a:t>Assisted dying’ </a:t>
            </a:r>
            <a:r>
              <a:rPr lang="en-US" sz="2800" dirty="0">
                <a:effectLst/>
              </a:rPr>
              <a:t>-</a:t>
            </a:r>
            <a:r>
              <a:rPr lang="en-US" sz="2800" dirty="0">
                <a:solidFill>
                  <a:srgbClr val="FFFF00"/>
                </a:solidFill>
              </a:rPr>
              <a:t> </a:t>
            </a:r>
            <a:r>
              <a:rPr lang="en-US" sz="2800" dirty="0"/>
              <a:t>treating the symptoms that distress the patient </a:t>
            </a:r>
          </a:p>
          <a:p>
            <a:pPr>
              <a:defRPr/>
            </a:pPr>
            <a:endParaRPr lang="en-GB" sz="2800" dirty="0"/>
          </a:p>
          <a:p>
            <a:pPr>
              <a:defRPr/>
            </a:pPr>
            <a:r>
              <a:rPr lang="en-GB" sz="2800" dirty="0">
                <a:solidFill>
                  <a:srgbClr val="FFFF00"/>
                </a:solidFill>
              </a:rPr>
              <a:t>Autonomy</a:t>
            </a:r>
            <a:r>
              <a:rPr lang="en-GB" sz="2800" dirty="0"/>
              <a:t> - helping someone to make legitimate choices </a:t>
            </a:r>
          </a:p>
          <a:p>
            <a:pPr>
              <a:defRPr/>
            </a:pPr>
            <a:endParaRPr lang="en-GB" sz="2800" dirty="0"/>
          </a:p>
          <a:p>
            <a:pPr>
              <a:defRPr/>
            </a:pPr>
            <a:r>
              <a:rPr lang="en-GB" sz="2800" dirty="0">
                <a:solidFill>
                  <a:srgbClr val="FFFF00"/>
                </a:solidFill>
              </a:rPr>
              <a:t>Compassion</a:t>
            </a:r>
            <a:r>
              <a:rPr lang="en-GB" sz="2800" dirty="0"/>
              <a:t> - being there for the patient and easing their distress</a:t>
            </a:r>
          </a:p>
          <a:p>
            <a:pPr>
              <a:defRPr/>
            </a:pPr>
            <a:endParaRPr lang="en-GB" sz="2800" dirty="0"/>
          </a:p>
          <a:p>
            <a:pPr>
              <a:defRPr/>
            </a:pPr>
            <a:r>
              <a:rPr lang="en-GB" sz="2800" dirty="0">
                <a:solidFill>
                  <a:srgbClr val="FFFF00"/>
                </a:solidFill>
              </a:rPr>
              <a:t>Dying with Dignity </a:t>
            </a:r>
            <a:r>
              <a:rPr lang="en-GB" sz="2800" dirty="0"/>
              <a:t>– dying a natural death in the presence of loved ones with distressing symptoms adequately treated </a:t>
            </a:r>
          </a:p>
          <a:p>
            <a:pPr>
              <a:buFont typeface="Monotype Sorts" pitchFamily="2" charset="2"/>
              <a:buNone/>
              <a:defRPr/>
            </a:pPr>
            <a:endParaRPr lang="en-US" sz="3600" i="1" dirty="0"/>
          </a:p>
        </p:txBody>
      </p:sp>
    </p:spTree>
    <p:extLst>
      <p:ext uri="{BB962C8B-B14F-4D97-AF65-F5344CB8AC3E}">
        <p14:creationId xmlns:p14="http://schemas.microsoft.com/office/powerpoint/2010/main" val="1244078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6" name="Rectangle 6"/>
          <p:cNvSpPr>
            <a:spLocks noGrp="1" noChangeArrowheads="1"/>
          </p:cNvSpPr>
          <p:nvPr>
            <p:ph type="title"/>
          </p:nvPr>
        </p:nvSpPr>
        <p:spPr>
          <a:xfrm>
            <a:off x="1992314" y="457201"/>
            <a:ext cx="8135937" cy="739552"/>
          </a:xfrm>
        </p:spPr>
        <p:txBody>
          <a:bodyPr/>
          <a:lstStyle/>
          <a:p>
            <a:pPr>
              <a:defRPr/>
            </a:pPr>
            <a:r>
              <a:rPr lang="en-GB" sz="4000" dirty="0"/>
              <a:t>Background</a:t>
            </a:r>
            <a:r>
              <a:rPr lang="en-GB" sz="4800" dirty="0"/>
              <a:t> </a:t>
            </a:r>
            <a:endParaRPr lang="en-US" sz="4800" dirty="0"/>
          </a:p>
        </p:txBody>
      </p:sp>
      <p:sp>
        <p:nvSpPr>
          <p:cNvPr id="460803" name="Rectangle 3"/>
          <p:cNvSpPr>
            <a:spLocks noGrp="1" noChangeArrowheads="1"/>
          </p:cNvSpPr>
          <p:nvPr>
            <p:ph type="body" sz="half" idx="1"/>
          </p:nvPr>
        </p:nvSpPr>
        <p:spPr>
          <a:xfrm>
            <a:off x="335360" y="1340768"/>
            <a:ext cx="7848872" cy="5328591"/>
          </a:xfrm>
        </p:spPr>
        <p:txBody>
          <a:bodyPr/>
          <a:lstStyle/>
          <a:p>
            <a:pPr marL="0" indent="0">
              <a:buNone/>
              <a:defRPr/>
            </a:pPr>
            <a:r>
              <a:rPr lang="en-GB" sz="2800" dirty="0"/>
              <a:t>20 years working as a lobbyist at the Scottish Parliament - Appointed as Chief Executive of CNK in April 2019</a:t>
            </a:r>
          </a:p>
          <a:p>
            <a:pPr marL="0" indent="0">
              <a:buNone/>
              <a:defRPr/>
            </a:pPr>
            <a:endParaRPr lang="en-GB" sz="2800" dirty="0"/>
          </a:p>
          <a:p>
            <a:pPr marL="0" indent="0">
              <a:buNone/>
              <a:defRPr/>
            </a:pPr>
            <a:r>
              <a:rPr lang="en-GB" sz="2800" dirty="0"/>
              <a:t>Care Not Killing - established in 2006 as 	a coalition of 40 organisations, but now an independent organisation</a:t>
            </a:r>
          </a:p>
          <a:p>
            <a:pPr marL="0" indent="0">
              <a:buNone/>
              <a:defRPr/>
            </a:pPr>
            <a:endParaRPr lang="en-GB" sz="2800" dirty="0"/>
          </a:p>
          <a:p>
            <a:pPr marL="0" indent="0">
              <a:buNone/>
              <a:defRPr/>
            </a:pPr>
            <a:r>
              <a:rPr lang="en-GB" sz="2800" dirty="0"/>
              <a:t>End of Life Care Europe (ELCE) - established in 2013 in partnership with the Euthanasia Prevention Coalition</a:t>
            </a:r>
            <a:endParaRPr lang="en-US" sz="2800" dirty="0"/>
          </a:p>
        </p:txBody>
      </p:sp>
      <p:graphicFrame>
        <p:nvGraphicFramePr>
          <p:cNvPr id="4101" name="Object 5"/>
          <p:cNvGraphicFramePr>
            <a:graphicFrameLocks noGrp="1" noChangeAspect="1"/>
          </p:cNvGraphicFramePr>
          <p:nvPr>
            <p:ph sz="half" idx="2"/>
            <p:extLst>
              <p:ext uri="{D42A27DB-BD31-4B8C-83A1-F6EECF244321}">
                <p14:modId xmlns:p14="http://schemas.microsoft.com/office/powerpoint/2010/main" val="309616046"/>
              </p:ext>
            </p:extLst>
          </p:nvPr>
        </p:nvGraphicFramePr>
        <p:xfrm>
          <a:off x="8616280" y="2076480"/>
          <a:ext cx="2581275" cy="1512887"/>
        </p:xfrm>
        <a:graphic>
          <a:graphicData uri="http://schemas.openxmlformats.org/presentationml/2006/ole">
            <mc:AlternateContent xmlns:mc="http://schemas.openxmlformats.org/markup-compatibility/2006">
              <mc:Choice xmlns:v="urn:schemas-microsoft-com:vml" Requires="v">
                <p:oleObj spid="_x0000_s4316" name="Photo Editor Photo" r:id="rId3" imgW="5934903" imgH="3371429" progId="MSPhotoEd.3">
                  <p:embed/>
                </p:oleObj>
              </mc:Choice>
              <mc:Fallback>
                <p:oleObj name="Photo Editor Photo" r:id="rId3" imgW="5934903" imgH="3371429" progId="MSPhotoEd.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6280" y="2076480"/>
                        <a:ext cx="2581275" cy="1512887"/>
                      </a:xfrm>
                      <a:prstGeom prst="rect">
                        <a:avLst/>
                      </a:prstGeom>
                      <a:noFill/>
                      <a:ln>
                        <a:noFill/>
                      </a:ln>
                    </p:spPr>
                  </p:pic>
                </p:oleObj>
              </mc:Fallback>
            </mc:AlternateContent>
          </a:graphicData>
        </a:graphic>
      </p:graphicFrame>
      <p:pic>
        <p:nvPicPr>
          <p:cNvPr id="2" name="Picture 1">
            <a:extLst>
              <a:ext uri="{FF2B5EF4-FFF2-40B4-BE49-F238E27FC236}">
                <a16:creationId xmlns:a16="http://schemas.microsoft.com/office/drawing/2014/main" xmlns="" id="{0C40861B-2A5B-46CE-96FE-A7247FD6AD0D}"/>
              </a:ext>
            </a:extLst>
          </p:cNvPr>
          <p:cNvPicPr>
            <a:picLocks noChangeAspect="1"/>
          </p:cNvPicPr>
          <p:nvPr/>
        </p:nvPicPr>
        <p:blipFill rotWithShape="1">
          <a:blip r:embed="rId5"/>
          <a:srcRect l="23400" t="11111" r="61200" b="79400"/>
          <a:stretch/>
        </p:blipFill>
        <p:spPr>
          <a:xfrm>
            <a:off x="8616280" y="4797152"/>
            <a:ext cx="2657372" cy="1116831"/>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a:xfrm>
            <a:off x="1752600" y="457200"/>
            <a:ext cx="7772400" cy="914400"/>
          </a:xfrm>
        </p:spPr>
        <p:txBody>
          <a:bodyPr/>
          <a:lstStyle/>
          <a:p>
            <a:pPr>
              <a:defRPr/>
            </a:pPr>
            <a:r>
              <a:rPr lang="en-US" sz="4000" dirty="0"/>
              <a:t>Definitions</a:t>
            </a:r>
          </a:p>
        </p:txBody>
      </p:sp>
      <p:sp>
        <p:nvSpPr>
          <p:cNvPr id="587779" name="Rectangle 3"/>
          <p:cNvSpPr>
            <a:spLocks noGrp="1" noChangeArrowheads="1"/>
          </p:cNvSpPr>
          <p:nvPr>
            <p:ph type="body" idx="1"/>
          </p:nvPr>
        </p:nvSpPr>
        <p:spPr>
          <a:xfrm>
            <a:off x="335360" y="2276872"/>
            <a:ext cx="11521280" cy="4031854"/>
          </a:xfrm>
        </p:spPr>
        <p:txBody>
          <a:bodyPr/>
          <a:lstStyle/>
          <a:p>
            <a:pPr>
              <a:buFont typeface="Monotype Sorts" pitchFamily="2" charset="2"/>
              <a:buNone/>
              <a:defRPr/>
            </a:pPr>
            <a:r>
              <a:rPr lang="en-US" sz="2800" dirty="0">
                <a:solidFill>
                  <a:srgbClr val="FFFF00"/>
                </a:solidFill>
              </a:rPr>
              <a:t>Euthanasia</a:t>
            </a:r>
            <a:r>
              <a:rPr lang="en-US" sz="2800" dirty="0"/>
              <a:t> is where someone intentionally kills a person whose life is felt not to be worth living</a:t>
            </a:r>
          </a:p>
          <a:p>
            <a:pPr>
              <a:buFont typeface="Monotype Sorts" pitchFamily="2" charset="2"/>
              <a:buNone/>
              <a:defRPr/>
            </a:pPr>
            <a:endParaRPr lang="en-US" sz="2800" dirty="0"/>
          </a:p>
          <a:p>
            <a:pPr>
              <a:buFont typeface="Monotype Sorts" pitchFamily="2" charset="2"/>
              <a:buNone/>
              <a:defRPr/>
            </a:pPr>
            <a:r>
              <a:rPr lang="en-GB" sz="2800" dirty="0"/>
              <a:t>Euthanasia can be voluntary, non-voluntary or involuntary </a:t>
            </a:r>
          </a:p>
          <a:p>
            <a:pPr>
              <a:buFont typeface="Monotype Sorts" pitchFamily="2" charset="2"/>
              <a:buNone/>
              <a:defRPr/>
            </a:pPr>
            <a:endParaRPr lang="en-GB" sz="2800" dirty="0"/>
          </a:p>
          <a:p>
            <a:pPr>
              <a:buFont typeface="Monotype Sorts" pitchFamily="2" charset="2"/>
              <a:buNone/>
              <a:defRPr/>
            </a:pPr>
            <a:r>
              <a:rPr lang="en-US" sz="2800" dirty="0">
                <a:solidFill>
                  <a:srgbClr val="FFFF00"/>
                </a:solidFill>
              </a:rPr>
              <a:t>Assisted suicide</a:t>
            </a:r>
            <a:r>
              <a:rPr lang="en-US" sz="2800" dirty="0"/>
              <a:t> is where someone (</a:t>
            </a:r>
            <a:r>
              <a:rPr lang="en-US" sz="2800" dirty="0" err="1"/>
              <a:t>eg</a:t>
            </a:r>
            <a:r>
              <a:rPr lang="en-US" sz="2800" dirty="0"/>
              <a:t>. a doctor) helps someone else to end their own life</a:t>
            </a:r>
          </a:p>
          <a:p>
            <a:pPr>
              <a:buFont typeface="Monotype Sorts" pitchFamily="2" charset="2"/>
              <a:buNone/>
              <a:defRPr/>
            </a:pPr>
            <a:endParaRPr lang="en-US" sz="3600" i="1" dirty="0"/>
          </a:p>
        </p:txBody>
      </p:sp>
    </p:spTree>
    <p:extLst>
      <p:ext uri="{BB962C8B-B14F-4D97-AF65-F5344CB8AC3E}">
        <p14:creationId xmlns:p14="http://schemas.microsoft.com/office/powerpoint/2010/main" val="3827576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a:xfrm>
            <a:off x="1752600" y="457201"/>
            <a:ext cx="8382000" cy="811213"/>
          </a:xfrm>
        </p:spPr>
        <p:txBody>
          <a:bodyPr/>
          <a:lstStyle/>
          <a:p>
            <a:pPr>
              <a:defRPr/>
            </a:pPr>
            <a:r>
              <a:rPr lang="en-US"/>
              <a:t>Euthanasia does not include...</a:t>
            </a:r>
          </a:p>
        </p:txBody>
      </p:sp>
      <p:sp>
        <p:nvSpPr>
          <p:cNvPr id="584707" name="Rectangle 3"/>
          <p:cNvSpPr>
            <a:spLocks noGrp="1" noChangeArrowheads="1"/>
          </p:cNvSpPr>
          <p:nvPr>
            <p:ph type="body" idx="1"/>
          </p:nvPr>
        </p:nvSpPr>
        <p:spPr>
          <a:xfrm>
            <a:off x="479376" y="2276872"/>
            <a:ext cx="11233248" cy="3819128"/>
          </a:xfrm>
        </p:spPr>
        <p:txBody>
          <a:bodyPr/>
          <a:lstStyle/>
          <a:p>
            <a:pPr>
              <a:defRPr/>
            </a:pPr>
            <a:endParaRPr lang="en-US" sz="2800" dirty="0"/>
          </a:p>
          <a:p>
            <a:pPr>
              <a:defRPr/>
            </a:pPr>
            <a:r>
              <a:rPr lang="en-US" sz="2800" dirty="0"/>
              <a:t>Stopping or not starting a medically useless treatment</a:t>
            </a:r>
          </a:p>
          <a:p>
            <a:pPr>
              <a:defRPr/>
            </a:pPr>
            <a:endParaRPr lang="en-US" sz="2800" dirty="0"/>
          </a:p>
          <a:p>
            <a:pPr>
              <a:defRPr/>
            </a:pPr>
            <a:r>
              <a:rPr lang="en-US" sz="2800" dirty="0"/>
              <a:t>Pain relief when the intention is to kill the pain but not the patient (double effect)</a:t>
            </a:r>
          </a:p>
          <a:p>
            <a:pPr>
              <a:defRPr/>
            </a:pPr>
            <a:endParaRPr lang="en-US" sz="2800" dirty="0"/>
          </a:p>
          <a:p>
            <a:pPr>
              <a:defRPr/>
            </a:pPr>
            <a:r>
              <a:rPr lang="en-US" sz="2800" dirty="0"/>
              <a:t>Refusal of medical treatment by a competent patient</a:t>
            </a:r>
          </a:p>
        </p:txBody>
      </p:sp>
    </p:spTree>
    <p:extLst>
      <p:ext uri="{BB962C8B-B14F-4D97-AF65-F5344CB8AC3E}">
        <p14:creationId xmlns:p14="http://schemas.microsoft.com/office/powerpoint/2010/main" val="349141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7D0A64-B2C2-4CDC-9A9F-21DD0075F6DB}"/>
              </a:ext>
            </a:extLst>
          </p:cNvPr>
          <p:cNvSpPr>
            <a:spLocks noGrp="1"/>
          </p:cNvSpPr>
          <p:nvPr>
            <p:ph type="title"/>
          </p:nvPr>
        </p:nvSpPr>
        <p:spPr>
          <a:xfrm>
            <a:off x="304800" y="260648"/>
            <a:ext cx="10363200" cy="1339552"/>
          </a:xfrm>
        </p:spPr>
        <p:txBody>
          <a:bodyPr/>
          <a:lstStyle/>
          <a:p>
            <a:r>
              <a:rPr lang="en-GB" dirty="0"/>
              <a:t>Deconstructing arguments for legalising euthanasia and assisted suicide</a:t>
            </a:r>
            <a:endParaRPr lang="en-US" dirty="0"/>
          </a:p>
        </p:txBody>
      </p:sp>
      <p:sp>
        <p:nvSpPr>
          <p:cNvPr id="3" name="Content Placeholder 2">
            <a:extLst>
              <a:ext uri="{FF2B5EF4-FFF2-40B4-BE49-F238E27FC236}">
                <a16:creationId xmlns:a16="http://schemas.microsoft.com/office/drawing/2014/main" xmlns="" id="{854C6342-218D-4D8C-8394-1205B7F81E99}"/>
              </a:ext>
            </a:extLst>
          </p:cNvPr>
          <p:cNvSpPr>
            <a:spLocks noGrp="1"/>
          </p:cNvSpPr>
          <p:nvPr>
            <p:ph idx="1"/>
          </p:nvPr>
        </p:nvSpPr>
        <p:spPr/>
        <p:txBody>
          <a:bodyPr/>
          <a:lstStyle/>
          <a:p>
            <a:r>
              <a:rPr lang="en-GB" dirty="0"/>
              <a:t>Personal choice</a:t>
            </a:r>
          </a:p>
          <a:p>
            <a:r>
              <a:rPr lang="en-GB" dirty="0"/>
              <a:t>Unbearable pain</a:t>
            </a:r>
          </a:p>
          <a:p>
            <a:r>
              <a:rPr lang="en-GB" dirty="0"/>
              <a:t>Quality of Life</a:t>
            </a:r>
          </a:p>
          <a:p>
            <a:r>
              <a:rPr lang="en-GB" dirty="0"/>
              <a:t>Wasting Resources</a:t>
            </a:r>
            <a:endParaRPr lang="en-US" dirty="0"/>
          </a:p>
        </p:txBody>
      </p:sp>
    </p:spTree>
    <p:extLst>
      <p:ext uri="{BB962C8B-B14F-4D97-AF65-F5344CB8AC3E}">
        <p14:creationId xmlns:p14="http://schemas.microsoft.com/office/powerpoint/2010/main" val="105422134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1752600" y="457200"/>
            <a:ext cx="8915400" cy="914400"/>
          </a:xfrm>
        </p:spPr>
        <p:txBody>
          <a:bodyPr/>
          <a:lstStyle/>
          <a:p>
            <a:pPr>
              <a:defRPr/>
            </a:pPr>
            <a:r>
              <a:rPr lang="en-US" sz="4000" dirty="0"/>
              <a:t>Arguments for PAS and euthanasia</a:t>
            </a:r>
            <a:endParaRPr lang="en-US" dirty="0"/>
          </a:p>
        </p:txBody>
      </p:sp>
      <p:sp>
        <p:nvSpPr>
          <p:cNvPr id="411651" name="Rectangle 3"/>
          <p:cNvSpPr>
            <a:spLocks noGrp="1" noChangeArrowheads="1"/>
          </p:cNvSpPr>
          <p:nvPr>
            <p:ph type="body" idx="1"/>
          </p:nvPr>
        </p:nvSpPr>
        <p:spPr>
          <a:xfrm>
            <a:off x="407368" y="1981200"/>
            <a:ext cx="11305256" cy="4114800"/>
          </a:xfrm>
        </p:spPr>
        <p:txBody>
          <a:bodyPr/>
          <a:lstStyle/>
          <a:p>
            <a:pPr>
              <a:defRPr/>
            </a:pPr>
            <a:endParaRPr lang="en-GB" dirty="0">
              <a:effectLst>
                <a:outerShdw blurRad="38100" dist="38100" dir="2700000" algn="tl">
                  <a:srgbClr val="000000">
                    <a:alpha val="43137"/>
                  </a:srgbClr>
                </a:outerShdw>
              </a:effectLst>
            </a:endParaRPr>
          </a:p>
          <a:p>
            <a:pPr>
              <a:defRPr/>
            </a:pPr>
            <a:r>
              <a:rPr lang="en-GB" dirty="0">
                <a:effectLst>
                  <a:outerShdw blurRad="38100" dist="38100" dir="2700000" algn="tl">
                    <a:srgbClr val="000000">
                      <a:alpha val="43137"/>
                    </a:srgbClr>
                  </a:outerShdw>
                </a:effectLst>
              </a:rPr>
              <a:t>Autonomy – It’s my choice’</a:t>
            </a:r>
          </a:p>
          <a:p>
            <a:pPr marL="0" indent="0">
              <a:buNone/>
              <a:defRPr/>
            </a:pPr>
            <a:endParaRPr lang="en-GB" dirty="0">
              <a:effectLst>
                <a:outerShdw blurRad="38100" dist="38100" dir="2700000" algn="tl">
                  <a:srgbClr val="000000">
                    <a:alpha val="43137"/>
                  </a:srgbClr>
                </a:outerShdw>
              </a:effectLst>
            </a:endParaRPr>
          </a:p>
          <a:p>
            <a:pPr>
              <a:defRPr/>
            </a:pPr>
            <a:r>
              <a:rPr lang="en-GB" dirty="0">
                <a:effectLst>
                  <a:outerShdw blurRad="38100" dist="38100" dir="2700000" algn="tl">
                    <a:srgbClr val="000000">
                      <a:alpha val="43137"/>
                    </a:srgbClr>
                  </a:outerShdw>
                </a:effectLst>
              </a:rPr>
              <a:t>Compassion – ‘My suffering is unbearable’ </a:t>
            </a:r>
          </a:p>
          <a:p>
            <a:pPr marL="0" indent="0">
              <a:buNone/>
              <a:defRPr/>
            </a:pPr>
            <a:endParaRPr lang="en-GB" dirty="0">
              <a:effectLst>
                <a:outerShdw blurRad="38100" dist="38100" dir="2700000" algn="tl">
                  <a:srgbClr val="000000">
                    <a:alpha val="43137"/>
                  </a:srgbClr>
                </a:outerShdw>
              </a:effectLst>
            </a:endParaRPr>
          </a:p>
          <a:p>
            <a:pPr>
              <a:defRPr/>
            </a:pPr>
            <a:r>
              <a:rPr lang="en-GB" dirty="0">
                <a:effectLst>
                  <a:outerShdw blurRad="38100" dist="38100" dir="2700000" algn="tl">
                    <a:srgbClr val="000000">
                      <a:alpha val="43137"/>
                    </a:srgbClr>
                  </a:outerShdw>
                </a:effectLst>
              </a:rPr>
              <a:t>Economics – ‘Care costs too much’</a:t>
            </a:r>
          </a:p>
        </p:txBody>
      </p:sp>
    </p:spTree>
    <p:extLst>
      <p:ext uri="{BB962C8B-B14F-4D97-AF65-F5344CB8AC3E}">
        <p14:creationId xmlns:p14="http://schemas.microsoft.com/office/powerpoint/2010/main" val="19058296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a:extLst>
              <a:ext uri="{FF2B5EF4-FFF2-40B4-BE49-F238E27FC236}">
                <a16:creationId xmlns:a16="http://schemas.microsoft.com/office/drawing/2014/main" xmlns="" id="{E36BD830-5B4E-4A03-9E08-2B7D454DB469}"/>
              </a:ext>
            </a:extLst>
          </p:cNvPr>
          <p:cNvSpPr>
            <a:spLocks noGrp="1" noChangeArrowheads="1"/>
          </p:cNvSpPr>
          <p:nvPr>
            <p:ph type="title"/>
          </p:nvPr>
        </p:nvSpPr>
        <p:spPr>
          <a:xfrm>
            <a:off x="1752600" y="457200"/>
            <a:ext cx="8153400" cy="838200"/>
          </a:xfrm>
        </p:spPr>
        <p:txBody>
          <a:bodyPr/>
          <a:lstStyle/>
          <a:p>
            <a:pPr>
              <a:defRPr/>
            </a:pPr>
            <a:r>
              <a:rPr lang="en-US" sz="4000" dirty="0"/>
              <a:t>Compassion - </a:t>
            </a:r>
            <a:r>
              <a:rPr lang="en-US" sz="4000" i="1" dirty="0"/>
              <a:t>death with dignity?</a:t>
            </a:r>
            <a:endParaRPr lang="en-US" dirty="0"/>
          </a:p>
        </p:txBody>
      </p:sp>
      <p:sp>
        <p:nvSpPr>
          <p:cNvPr id="755715" name="Rectangle 3">
            <a:extLst>
              <a:ext uri="{FF2B5EF4-FFF2-40B4-BE49-F238E27FC236}">
                <a16:creationId xmlns:a16="http://schemas.microsoft.com/office/drawing/2014/main" xmlns="" id="{243AC557-5609-45AA-8A69-4C9E9768F939}"/>
              </a:ext>
            </a:extLst>
          </p:cNvPr>
          <p:cNvSpPr>
            <a:spLocks noGrp="1" noChangeArrowheads="1"/>
          </p:cNvSpPr>
          <p:nvPr>
            <p:ph type="body" idx="1"/>
          </p:nvPr>
        </p:nvSpPr>
        <p:spPr>
          <a:xfrm>
            <a:off x="479376" y="1981200"/>
            <a:ext cx="11377263" cy="4400128"/>
          </a:xfrm>
        </p:spPr>
        <p:txBody>
          <a:bodyPr/>
          <a:lstStyle/>
          <a:p>
            <a:pPr>
              <a:defRPr/>
            </a:pPr>
            <a:endParaRPr lang="en-US" sz="2800" dirty="0"/>
          </a:p>
          <a:p>
            <a:pPr>
              <a:defRPr/>
            </a:pPr>
            <a:r>
              <a:rPr lang="en-US" sz="2800" dirty="0"/>
              <a:t>Are the symptoms untreatable?</a:t>
            </a:r>
          </a:p>
          <a:p>
            <a:pPr>
              <a:defRPr/>
            </a:pPr>
            <a:endParaRPr lang="en-US" sz="2800" dirty="0"/>
          </a:p>
          <a:p>
            <a:pPr>
              <a:defRPr/>
            </a:pPr>
            <a:r>
              <a:rPr lang="en-US" sz="2800" dirty="0"/>
              <a:t>Have all referral avenues been sought?</a:t>
            </a:r>
          </a:p>
          <a:p>
            <a:pPr>
              <a:defRPr/>
            </a:pPr>
            <a:endParaRPr lang="en-US" sz="2800" dirty="0"/>
          </a:p>
          <a:p>
            <a:pPr>
              <a:defRPr/>
            </a:pPr>
            <a:r>
              <a:rPr lang="en-US" sz="2800" dirty="0"/>
              <a:t>Are the symptoms medical?</a:t>
            </a:r>
          </a:p>
          <a:p>
            <a:pPr>
              <a:defRPr/>
            </a:pPr>
            <a:endParaRPr lang="en-GB" sz="2800" dirty="0"/>
          </a:p>
          <a:p>
            <a:pPr>
              <a:defRPr/>
            </a:pPr>
            <a:r>
              <a:rPr lang="en-GB" sz="2800" dirty="0"/>
              <a:t>Is it more about the patient than the illness</a:t>
            </a:r>
            <a:r>
              <a:rPr lang="en-GB" dirty="0"/>
              <a:t>?</a:t>
            </a:r>
            <a:endParaRPr lang="en-US" dirty="0"/>
          </a:p>
          <a:p>
            <a:pPr>
              <a:defRPr/>
            </a:pPr>
            <a:endParaRPr lang="en-US" dirty="0"/>
          </a:p>
          <a:p>
            <a:pPr>
              <a:defRPr/>
            </a:pPr>
            <a:endParaRPr lang="en-US" dirty="0"/>
          </a:p>
        </p:txBody>
      </p:sp>
    </p:spTree>
    <p:extLst>
      <p:ext uri="{BB962C8B-B14F-4D97-AF65-F5344CB8AC3E}">
        <p14:creationId xmlns:p14="http://schemas.microsoft.com/office/powerpoint/2010/main" val="40879720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a:extLst>
              <a:ext uri="{FF2B5EF4-FFF2-40B4-BE49-F238E27FC236}">
                <a16:creationId xmlns:a16="http://schemas.microsoft.com/office/drawing/2014/main" xmlns="" id="{5F47BAE7-CA6C-404F-A69F-7CA890438AED}"/>
              </a:ext>
            </a:extLst>
          </p:cNvPr>
          <p:cNvSpPr>
            <a:spLocks noGrp="1" noChangeArrowheads="1"/>
          </p:cNvSpPr>
          <p:nvPr>
            <p:ph type="title"/>
          </p:nvPr>
        </p:nvSpPr>
        <p:spPr>
          <a:xfrm>
            <a:off x="1752600" y="457200"/>
            <a:ext cx="8382000" cy="914400"/>
          </a:xfrm>
        </p:spPr>
        <p:txBody>
          <a:bodyPr/>
          <a:lstStyle/>
          <a:p>
            <a:pPr>
              <a:defRPr/>
            </a:pPr>
            <a:r>
              <a:rPr lang="en-US" sz="4000" dirty="0"/>
              <a:t>Autonomy - </a:t>
            </a:r>
            <a:r>
              <a:rPr lang="en-US" sz="4000" i="1" dirty="0"/>
              <a:t>a right to die?</a:t>
            </a:r>
            <a:endParaRPr lang="en-US" sz="4000" dirty="0"/>
          </a:p>
        </p:txBody>
      </p:sp>
      <p:sp>
        <p:nvSpPr>
          <p:cNvPr id="756739" name="Rectangle 3">
            <a:extLst>
              <a:ext uri="{FF2B5EF4-FFF2-40B4-BE49-F238E27FC236}">
                <a16:creationId xmlns:a16="http://schemas.microsoft.com/office/drawing/2014/main" xmlns="" id="{7ACF5AA4-0D38-45E6-AB73-8B573814CB9C}"/>
              </a:ext>
            </a:extLst>
          </p:cNvPr>
          <p:cNvSpPr>
            <a:spLocks noGrp="1" noChangeArrowheads="1"/>
          </p:cNvSpPr>
          <p:nvPr>
            <p:ph type="body" idx="1"/>
          </p:nvPr>
        </p:nvSpPr>
        <p:spPr>
          <a:xfrm>
            <a:off x="335360" y="2348880"/>
            <a:ext cx="11449272" cy="3747120"/>
          </a:xfrm>
        </p:spPr>
        <p:txBody>
          <a:bodyPr/>
          <a:lstStyle/>
          <a:p>
            <a:pPr>
              <a:lnSpc>
                <a:spcPct val="80000"/>
              </a:lnSpc>
              <a:defRPr/>
            </a:pPr>
            <a:r>
              <a:rPr lang="en-US" sz="2800" dirty="0"/>
              <a:t>Rights for patients imply reciprocal duties for doctors</a:t>
            </a:r>
          </a:p>
          <a:p>
            <a:pPr>
              <a:lnSpc>
                <a:spcPct val="80000"/>
              </a:lnSpc>
              <a:defRPr/>
            </a:pPr>
            <a:endParaRPr lang="en-US" sz="2800" dirty="0"/>
          </a:p>
          <a:p>
            <a:pPr>
              <a:lnSpc>
                <a:spcPct val="80000"/>
              </a:lnSpc>
              <a:defRPr/>
            </a:pPr>
            <a:r>
              <a:rPr lang="en-US" sz="2800" dirty="0"/>
              <a:t>Many ‘free’ requests for euthanasia are not freely made</a:t>
            </a:r>
          </a:p>
          <a:p>
            <a:pPr>
              <a:lnSpc>
                <a:spcPct val="80000"/>
              </a:lnSpc>
              <a:defRPr/>
            </a:pPr>
            <a:endParaRPr lang="en-US" sz="2800" dirty="0"/>
          </a:p>
          <a:p>
            <a:pPr>
              <a:lnSpc>
                <a:spcPct val="80000"/>
              </a:lnSpc>
              <a:defRPr/>
            </a:pPr>
            <a:r>
              <a:rPr lang="en-US" sz="2800" dirty="0"/>
              <a:t>Rights granted to some undermine rights granted to others</a:t>
            </a:r>
          </a:p>
          <a:p>
            <a:pPr>
              <a:lnSpc>
                <a:spcPct val="80000"/>
              </a:lnSpc>
              <a:defRPr/>
            </a:pPr>
            <a:endParaRPr lang="en-US" sz="2800" dirty="0"/>
          </a:p>
          <a:p>
            <a:pPr>
              <a:lnSpc>
                <a:spcPct val="80000"/>
              </a:lnSpc>
              <a:defRPr/>
            </a:pPr>
            <a:r>
              <a:rPr lang="en-GB" sz="2800" dirty="0"/>
              <a:t>Limits to freedom in a democratic society</a:t>
            </a:r>
            <a:r>
              <a:rPr lang="en-GB" dirty="0"/>
              <a:t> </a:t>
            </a:r>
            <a:endParaRPr lang="en-US" dirty="0"/>
          </a:p>
          <a:p>
            <a:pPr>
              <a:lnSpc>
                <a:spcPct val="80000"/>
              </a:lnSpc>
              <a:defRPr/>
            </a:pPr>
            <a:endParaRPr lang="en-US" dirty="0"/>
          </a:p>
          <a:p>
            <a:pPr>
              <a:lnSpc>
                <a:spcPct val="80000"/>
              </a:lnSpc>
              <a:defRPr/>
            </a:pPr>
            <a:endParaRPr lang="en-US" dirty="0"/>
          </a:p>
          <a:p>
            <a:pPr>
              <a:lnSpc>
                <a:spcPct val="80000"/>
              </a:lnSpc>
              <a:defRPr/>
            </a:pPr>
            <a:endParaRPr lang="en-US" dirty="0"/>
          </a:p>
        </p:txBody>
      </p:sp>
    </p:spTree>
    <p:extLst>
      <p:ext uri="{BB962C8B-B14F-4D97-AF65-F5344CB8AC3E}">
        <p14:creationId xmlns:p14="http://schemas.microsoft.com/office/powerpoint/2010/main" val="13633954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a:extLst>
              <a:ext uri="{FF2B5EF4-FFF2-40B4-BE49-F238E27FC236}">
                <a16:creationId xmlns:a16="http://schemas.microsoft.com/office/drawing/2014/main" xmlns="" id="{030CCDBF-5B01-4706-A8E3-0B393D261079}"/>
              </a:ext>
            </a:extLst>
          </p:cNvPr>
          <p:cNvSpPr>
            <a:spLocks noGrp="1" noChangeArrowheads="1"/>
          </p:cNvSpPr>
          <p:nvPr>
            <p:ph type="title"/>
          </p:nvPr>
        </p:nvSpPr>
        <p:spPr>
          <a:xfrm>
            <a:off x="1752600" y="457200"/>
            <a:ext cx="8458200" cy="762000"/>
          </a:xfrm>
        </p:spPr>
        <p:txBody>
          <a:bodyPr/>
          <a:lstStyle/>
          <a:p>
            <a:pPr>
              <a:defRPr/>
            </a:pPr>
            <a:r>
              <a:rPr lang="en-US" sz="4000" dirty="0"/>
              <a:t>Economics - </a:t>
            </a:r>
            <a:r>
              <a:rPr lang="en-US" sz="4000" i="1" dirty="0"/>
              <a:t>we can’t afford it</a:t>
            </a:r>
            <a:endParaRPr lang="en-US" sz="4000" dirty="0"/>
          </a:p>
        </p:txBody>
      </p:sp>
      <p:sp>
        <p:nvSpPr>
          <p:cNvPr id="654339" name="Rectangle 3">
            <a:extLst>
              <a:ext uri="{FF2B5EF4-FFF2-40B4-BE49-F238E27FC236}">
                <a16:creationId xmlns:a16="http://schemas.microsoft.com/office/drawing/2014/main" xmlns="" id="{4B391D62-0659-4F92-958C-E2B924A75869}"/>
              </a:ext>
            </a:extLst>
          </p:cNvPr>
          <p:cNvSpPr>
            <a:spLocks noGrp="1" noChangeArrowheads="1"/>
          </p:cNvSpPr>
          <p:nvPr>
            <p:ph type="body" idx="1"/>
          </p:nvPr>
        </p:nvSpPr>
        <p:spPr/>
        <p:txBody>
          <a:bodyPr/>
          <a:lstStyle/>
          <a:p>
            <a:pPr>
              <a:buFont typeface="Monotype Sorts" pitchFamily="2" charset="2"/>
              <a:buNone/>
              <a:defRPr/>
            </a:pPr>
            <a:endParaRPr lang="en-GB" sz="2800" i="1" noProof="1"/>
          </a:p>
          <a:p>
            <a:pPr>
              <a:buFont typeface="Monotype Sorts" pitchFamily="2" charset="2"/>
              <a:buNone/>
              <a:defRPr/>
            </a:pPr>
            <a:r>
              <a:rPr lang="en-GB" sz="2800" noProof="1"/>
              <a:t>‘As soon as he goes beyond 60-65 years of age man lives beyond his capacity to produce, and he costs society a lot of money... euthanasia will be one of the essential instruments of our future societies.'</a:t>
            </a:r>
          </a:p>
          <a:p>
            <a:pPr>
              <a:buFont typeface="Monotype Sorts" pitchFamily="2" charset="2"/>
              <a:buNone/>
              <a:defRPr/>
            </a:pPr>
            <a:endParaRPr lang="en-GB" sz="2800" noProof="1"/>
          </a:p>
          <a:p>
            <a:pPr algn="ctr">
              <a:buFont typeface="Monotype Sorts" pitchFamily="2" charset="2"/>
              <a:buNone/>
              <a:defRPr/>
            </a:pPr>
            <a:r>
              <a:rPr lang="en-US" sz="2800" dirty="0">
                <a:effectLst>
                  <a:outerShdw blurRad="38100" dist="38100" dir="2700000" algn="tl">
                    <a:srgbClr val="000000">
                      <a:alpha val="43137"/>
                    </a:srgbClr>
                  </a:outerShdw>
                </a:effectLst>
              </a:rPr>
              <a:t>(Jacques </a:t>
            </a:r>
            <a:r>
              <a:rPr lang="en-US" sz="2800" dirty="0" err="1">
                <a:effectLst>
                  <a:outerShdw blurRad="38100" dist="38100" dir="2700000" algn="tl">
                    <a:srgbClr val="000000">
                      <a:alpha val="43137"/>
                    </a:srgbClr>
                  </a:outerShdw>
                </a:effectLst>
              </a:rPr>
              <a:t>Attali</a:t>
            </a:r>
            <a:r>
              <a:rPr lang="en-US" sz="2800" dirty="0">
                <a:effectLst>
                  <a:outerShdw blurRad="38100" dist="38100" dir="2700000" algn="tl">
                    <a:srgbClr val="000000">
                      <a:alpha val="43137"/>
                    </a:srgbClr>
                  </a:outerShdw>
                </a:effectLst>
              </a:rPr>
              <a:t>, </a:t>
            </a:r>
            <a:r>
              <a:rPr lang="en-US" sz="2800" noProof="1">
                <a:effectLst>
                  <a:outerShdw blurRad="38100" dist="38100" dir="2700000" algn="tl">
                    <a:srgbClr val="000000">
                      <a:alpha val="43137"/>
                    </a:srgbClr>
                  </a:outerShdw>
                </a:effectLst>
              </a:rPr>
              <a:t>L'Avenir de la vie)</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13174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xmlns="" id="{BA8E61D6-8DB1-4285-8636-2F04533D6FFB}"/>
              </a:ext>
            </a:extLst>
          </p:cNvPr>
          <p:cNvSpPr>
            <a:spLocks noGrp="1" noChangeArrowheads="1"/>
          </p:cNvSpPr>
          <p:nvPr>
            <p:ph type="title"/>
          </p:nvPr>
        </p:nvSpPr>
        <p:spPr>
          <a:xfrm>
            <a:off x="1752600" y="457200"/>
            <a:ext cx="8303840" cy="883568"/>
          </a:xfrm>
        </p:spPr>
        <p:txBody>
          <a:bodyPr/>
          <a:lstStyle/>
          <a:p>
            <a:pPr eaLnBrk="1" hangingPunct="1"/>
            <a:r>
              <a:rPr lang="en-GB" altLang="en-US" dirty="0">
                <a:latin typeface="Tahoma" panose="020B0604030504040204" pitchFamily="34" charset="0"/>
                <a:ea typeface="Tahoma" panose="020B0604030504040204" pitchFamily="34" charset="0"/>
                <a:cs typeface="Tahoma" panose="020B0604030504040204" pitchFamily="34" charset="0"/>
              </a:rPr>
              <a:t>The key arguments against euthanasia   </a:t>
            </a:r>
          </a:p>
        </p:txBody>
      </p:sp>
      <p:sp>
        <p:nvSpPr>
          <p:cNvPr id="38915" name="Rectangle 3">
            <a:extLst>
              <a:ext uri="{FF2B5EF4-FFF2-40B4-BE49-F238E27FC236}">
                <a16:creationId xmlns:a16="http://schemas.microsoft.com/office/drawing/2014/main" xmlns="" id="{2E056CF9-C9BF-4ECF-902D-F342DE9E1495}"/>
              </a:ext>
            </a:extLst>
          </p:cNvPr>
          <p:cNvSpPr>
            <a:spLocks noGrp="1" noChangeArrowheads="1"/>
          </p:cNvSpPr>
          <p:nvPr>
            <p:ph type="body" idx="1"/>
          </p:nvPr>
        </p:nvSpPr>
        <p:spPr>
          <a:xfrm>
            <a:off x="407368" y="1844824"/>
            <a:ext cx="11377264" cy="4320480"/>
          </a:xfrm>
        </p:spPr>
        <p:txBody>
          <a:bodyPr/>
          <a:lstStyle/>
          <a:p>
            <a:pPr eaLnBrk="1" hangingPunct="1">
              <a:lnSpc>
                <a:spcPct val="80000"/>
              </a:lnSpc>
            </a:pPr>
            <a:r>
              <a:rPr lang="en-GB" alt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A change in the law would place vulnerable people under pressure to request early death – therefore it should not be changed for a few persistent cases </a:t>
            </a:r>
          </a:p>
          <a:p>
            <a:pPr eaLnBrk="1" hangingPunct="1">
              <a:lnSpc>
                <a:spcPct val="80000"/>
              </a:lnSpc>
            </a:pPr>
            <a:endParaRPr lang="en-GB" altLang="en-US" sz="28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pPr>
            <a:r>
              <a:rPr lang="en-GB" alt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Requests for euthanasia are extremely rare when patients needs fully met – therefore we need good palliative care</a:t>
            </a:r>
          </a:p>
          <a:p>
            <a:pPr eaLnBrk="1" hangingPunct="1">
              <a:lnSpc>
                <a:spcPct val="80000"/>
              </a:lnSpc>
            </a:pPr>
            <a:endParaRPr lang="en-GB" altLang="en-US" sz="28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pPr>
            <a:r>
              <a:rPr lang="en-GB" alt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The current law is clear and right and works – it tempers justice with mercy </a:t>
            </a:r>
          </a:p>
          <a:p>
            <a:pPr eaLnBrk="1" hangingPunct="1">
              <a:lnSpc>
                <a:spcPct val="80000"/>
              </a:lnSpc>
            </a:pPr>
            <a:endParaRPr lang="en-GB" altLang="en-US" sz="2445" dirty="0">
              <a:solidFill>
                <a:schemeClr val="bg2"/>
              </a:solidFill>
              <a:latin typeface="Verdana" panose="020B0604030504040204" pitchFamily="34" charset="0"/>
            </a:endParaRPr>
          </a:p>
          <a:p>
            <a:pPr eaLnBrk="1" hangingPunct="1">
              <a:lnSpc>
                <a:spcPct val="80000"/>
              </a:lnSpc>
            </a:pPr>
            <a:endParaRPr lang="en-US" altLang="en-US" sz="3260" i="1" dirty="0">
              <a:solidFill>
                <a:schemeClr val="bg2"/>
              </a:solidFill>
              <a:latin typeface="Verdana" panose="020B0604030504040204" pitchFamily="34" charset="0"/>
              <a:cs typeface="Times New Roman" panose="02020603050405020304" pitchFamily="18" charset="0"/>
            </a:endParaRPr>
          </a:p>
          <a:p>
            <a:pPr eaLnBrk="1" hangingPunct="1">
              <a:lnSpc>
                <a:spcPct val="80000"/>
              </a:lnSpc>
            </a:pPr>
            <a:endParaRPr lang="en-GB" altLang="en-US" sz="3260" dirty="0">
              <a:solidFill>
                <a:schemeClr val="bg2"/>
              </a:solidFill>
            </a:endParaRPr>
          </a:p>
        </p:txBody>
      </p:sp>
    </p:spTree>
    <p:extLst>
      <p:ext uri="{BB962C8B-B14F-4D97-AF65-F5344CB8AC3E}">
        <p14:creationId xmlns:p14="http://schemas.microsoft.com/office/powerpoint/2010/main" val="52784007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a:extLst>
              <a:ext uri="{FF2B5EF4-FFF2-40B4-BE49-F238E27FC236}">
                <a16:creationId xmlns:a16="http://schemas.microsoft.com/office/drawing/2014/main" xmlns="" id="{0C4F9A40-0090-45FB-8962-B34432190F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31" t="15645" r="50816" b="12271"/>
          <a:stretch/>
        </p:blipFill>
        <p:spPr bwMode="auto">
          <a:xfrm>
            <a:off x="3647728" y="0"/>
            <a:ext cx="46943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98043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1752600" y="457200"/>
            <a:ext cx="8915400" cy="914400"/>
          </a:xfrm>
        </p:spPr>
        <p:txBody>
          <a:bodyPr/>
          <a:lstStyle/>
          <a:p>
            <a:pPr>
              <a:defRPr/>
            </a:pPr>
            <a:r>
              <a:rPr lang="en-US" sz="4000" dirty="0"/>
              <a:t>1. Vulnerable people will feel pressure </a:t>
            </a:r>
            <a:endParaRPr lang="en-US" dirty="0"/>
          </a:p>
        </p:txBody>
      </p:sp>
      <p:sp>
        <p:nvSpPr>
          <p:cNvPr id="411651" name="Rectangle 3"/>
          <p:cNvSpPr>
            <a:spLocks noGrp="1" noChangeArrowheads="1"/>
          </p:cNvSpPr>
          <p:nvPr>
            <p:ph type="body" idx="1"/>
          </p:nvPr>
        </p:nvSpPr>
        <p:spPr/>
        <p:txBody>
          <a:bodyPr/>
          <a:lstStyle/>
          <a:p>
            <a:pPr>
              <a:defRPr/>
            </a:pPr>
            <a:r>
              <a:rPr lang="en-GB" sz="2800" dirty="0">
                <a:effectLst>
                  <a:outerShdw blurRad="38100" dist="38100" dir="2700000" algn="tl">
                    <a:srgbClr val="000000">
                      <a:alpha val="43137"/>
                    </a:srgbClr>
                  </a:outerShdw>
                </a:effectLst>
              </a:rPr>
              <a:t>Any change in the law to allow assisted suicide or euthanasia would place </a:t>
            </a:r>
            <a:r>
              <a:rPr lang="en-GB" sz="2800" dirty="0">
                <a:solidFill>
                  <a:srgbClr val="FFFF00"/>
                </a:solidFill>
                <a:effectLst>
                  <a:outerShdw blurRad="38100" dist="38100" dir="2700000" algn="tl">
                    <a:srgbClr val="000000">
                      <a:alpha val="43137"/>
                    </a:srgbClr>
                  </a:outerShdw>
                </a:effectLst>
              </a:rPr>
              <a:t>pressure on vulnerable people</a:t>
            </a:r>
            <a:r>
              <a:rPr lang="en-GB" sz="2800" dirty="0">
                <a:solidFill>
                  <a:srgbClr val="FF0000"/>
                </a:solidFill>
                <a:effectLst>
                  <a:outerShdw blurRad="38100" dist="38100" dir="2700000" algn="tl">
                    <a:srgbClr val="000000">
                      <a:alpha val="43137"/>
                    </a:srgbClr>
                  </a:outerShdw>
                </a:effectLst>
              </a:rPr>
              <a:t> </a:t>
            </a:r>
            <a:r>
              <a:rPr lang="en-GB" sz="2800" dirty="0">
                <a:effectLst>
                  <a:outerShdw blurRad="38100" dist="38100" dir="2700000" algn="tl">
                    <a:srgbClr val="000000">
                      <a:alpha val="43137"/>
                    </a:srgbClr>
                  </a:outerShdw>
                </a:effectLst>
              </a:rPr>
              <a:t>to end their lives for fear of being a </a:t>
            </a:r>
            <a:r>
              <a:rPr lang="en-GB" sz="2800" dirty="0">
                <a:solidFill>
                  <a:srgbClr val="FFFF00"/>
                </a:solidFill>
                <a:effectLst>
                  <a:outerShdw blurRad="38100" dist="38100" dir="2700000" algn="tl">
                    <a:srgbClr val="000000">
                      <a:alpha val="43137"/>
                    </a:srgbClr>
                  </a:outerShdw>
                </a:effectLst>
              </a:rPr>
              <a:t>financial, emotional or care burden </a:t>
            </a:r>
            <a:r>
              <a:rPr lang="en-GB" sz="2800" dirty="0">
                <a:effectLst>
                  <a:outerShdw blurRad="38100" dist="38100" dir="2700000" algn="tl">
                    <a:srgbClr val="000000">
                      <a:alpha val="43137"/>
                    </a:srgbClr>
                  </a:outerShdw>
                </a:effectLst>
              </a:rPr>
              <a:t>upon others. This would especially affect people who are disabled, elderly, sick or depressed.</a:t>
            </a:r>
          </a:p>
          <a:p>
            <a:pPr>
              <a:defRPr/>
            </a:pPr>
            <a:endParaRPr lang="en-GB" sz="2800" dirty="0">
              <a:effectLst>
                <a:outerShdw blurRad="38100" dist="38100" dir="2700000" algn="tl">
                  <a:srgbClr val="000000">
                    <a:alpha val="43137"/>
                  </a:srgbClr>
                </a:outerShdw>
              </a:effectLst>
            </a:endParaRPr>
          </a:p>
          <a:p>
            <a:pPr>
              <a:defRPr/>
            </a:pPr>
            <a:r>
              <a:rPr lang="en-GB" sz="2800" dirty="0">
                <a:effectLst>
                  <a:outerShdw blurRad="38100" dist="38100" dir="2700000" algn="tl">
                    <a:srgbClr val="000000">
                      <a:alpha val="43137"/>
                    </a:srgbClr>
                  </a:outerShdw>
                </a:effectLst>
              </a:rPr>
              <a:t>Carers, relatives and health professionals would also feel pressure to participate </a:t>
            </a:r>
          </a:p>
        </p:txBody>
      </p:sp>
    </p:spTree>
    <p:extLst>
      <p:ext uri="{BB962C8B-B14F-4D97-AF65-F5344CB8AC3E}">
        <p14:creationId xmlns:p14="http://schemas.microsoft.com/office/powerpoint/2010/main" val="3626615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A34B74-A039-4EF0-9890-9CD892EEC1C0}"/>
              </a:ext>
            </a:extLst>
          </p:cNvPr>
          <p:cNvSpPr>
            <a:spLocks noGrp="1"/>
          </p:cNvSpPr>
          <p:nvPr>
            <p:ph type="title"/>
          </p:nvPr>
        </p:nvSpPr>
        <p:spPr/>
        <p:txBody>
          <a:bodyPr/>
          <a:lstStyle/>
          <a:p>
            <a:r>
              <a:rPr lang="en-GB" dirty="0"/>
              <a:t>Dangers of Euthanasia and Assisted Suicide</a:t>
            </a:r>
            <a:endParaRPr lang="en-US" dirty="0"/>
          </a:p>
        </p:txBody>
      </p:sp>
      <p:sp>
        <p:nvSpPr>
          <p:cNvPr id="3" name="Content Placeholder 2">
            <a:extLst>
              <a:ext uri="{FF2B5EF4-FFF2-40B4-BE49-F238E27FC236}">
                <a16:creationId xmlns:a16="http://schemas.microsoft.com/office/drawing/2014/main" xmlns="" id="{D36A595D-489A-4777-B0B1-EF61223A1D18}"/>
              </a:ext>
            </a:extLst>
          </p:cNvPr>
          <p:cNvSpPr>
            <a:spLocks noGrp="1"/>
          </p:cNvSpPr>
          <p:nvPr>
            <p:ph idx="1"/>
          </p:nvPr>
        </p:nvSpPr>
        <p:spPr/>
        <p:txBody>
          <a:bodyPr/>
          <a:lstStyle/>
          <a:p>
            <a:r>
              <a:rPr lang="en-GB" dirty="0"/>
              <a:t>Pressure on vulnerable people</a:t>
            </a:r>
          </a:p>
          <a:p>
            <a:r>
              <a:rPr lang="en-GB" dirty="0"/>
              <a:t>Elder abuse</a:t>
            </a:r>
          </a:p>
          <a:p>
            <a:r>
              <a:rPr lang="en-GB" dirty="0"/>
              <a:t>Increasing numbers</a:t>
            </a:r>
          </a:p>
          <a:p>
            <a:r>
              <a:rPr lang="en-GB" dirty="0"/>
              <a:t>Euthanasia without explicit consent</a:t>
            </a:r>
          </a:p>
          <a:p>
            <a:r>
              <a:rPr lang="en-GB" dirty="0"/>
              <a:t>Slippery slope – extension to include other conditions</a:t>
            </a:r>
          </a:p>
          <a:p>
            <a:r>
              <a:rPr lang="en-GB" dirty="0"/>
              <a:t>Changes to the medical culture and the doctor/patient relationship</a:t>
            </a:r>
            <a:endParaRPr lang="en-US" dirty="0"/>
          </a:p>
        </p:txBody>
      </p:sp>
    </p:spTree>
    <p:extLst>
      <p:ext uri="{BB962C8B-B14F-4D97-AF65-F5344CB8AC3E}">
        <p14:creationId xmlns:p14="http://schemas.microsoft.com/office/powerpoint/2010/main" val="373516557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a:extLst>
              <a:ext uri="{FF2B5EF4-FFF2-40B4-BE49-F238E27FC236}">
                <a16:creationId xmlns:a16="http://schemas.microsoft.com/office/drawing/2014/main" xmlns="" id="{365A51B9-2FE2-4BCE-9B08-6F8EDB5BBB9B}"/>
              </a:ext>
            </a:extLst>
          </p:cNvPr>
          <p:cNvSpPr>
            <a:spLocks noGrp="1" noChangeArrowheads="1"/>
          </p:cNvSpPr>
          <p:nvPr>
            <p:ph type="title"/>
          </p:nvPr>
        </p:nvSpPr>
        <p:spPr>
          <a:xfrm>
            <a:off x="1752600" y="457201"/>
            <a:ext cx="8686800" cy="955675"/>
          </a:xfrm>
        </p:spPr>
        <p:txBody>
          <a:bodyPr/>
          <a:lstStyle/>
          <a:p>
            <a:pPr>
              <a:defRPr/>
            </a:pPr>
            <a:r>
              <a:rPr lang="en-US" sz="4000" dirty="0"/>
              <a:t>Select Committee Conclusion – 1994</a:t>
            </a:r>
          </a:p>
        </p:txBody>
      </p:sp>
      <p:sp>
        <p:nvSpPr>
          <p:cNvPr id="644099" name="Rectangle 3">
            <a:extLst>
              <a:ext uri="{FF2B5EF4-FFF2-40B4-BE49-F238E27FC236}">
                <a16:creationId xmlns:a16="http://schemas.microsoft.com/office/drawing/2014/main" xmlns="" id="{6F9B72A1-47CC-4003-ACBA-457EDAD2D1E3}"/>
              </a:ext>
            </a:extLst>
          </p:cNvPr>
          <p:cNvSpPr>
            <a:spLocks noGrp="1" noChangeArrowheads="1"/>
          </p:cNvSpPr>
          <p:nvPr>
            <p:ph type="body" idx="1"/>
          </p:nvPr>
        </p:nvSpPr>
        <p:spPr/>
        <p:txBody>
          <a:bodyPr/>
          <a:lstStyle/>
          <a:p>
            <a:pPr>
              <a:buFont typeface="Monotype Sorts" pitchFamily="2" charset="2"/>
              <a:buNone/>
              <a:defRPr/>
            </a:pPr>
            <a:r>
              <a:rPr lang="en-GB" sz="2800" dirty="0"/>
              <a:t>'We concluded that it was virtually impossible to ensure that all acts of euthanasia were truly voluntary and that any liberalisation of the law in the United Kingdom could not be abused. </a:t>
            </a:r>
            <a:r>
              <a:rPr lang="en-GB" sz="2800" dirty="0">
                <a:solidFill>
                  <a:srgbClr val="FFFF00"/>
                </a:solidFill>
              </a:rPr>
              <a:t>We were also concerned that vulnerable people </a:t>
            </a:r>
            <a:r>
              <a:rPr lang="en-GB" sz="2800" dirty="0"/>
              <a:t>- the elderly, lonely, sick or distressed - </a:t>
            </a:r>
            <a:r>
              <a:rPr lang="en-GB" sz="2800" dirty="0">
                <a:solidFill>
                  <a:srgbClr val="FFFF00"/>
                </a:solidFill>
              </a:rPr>
              <a:t>would feel pressure, whether real or imagined, to request early death</a:t>
            </a:r>
            <a:r>
              <a:rPr lang="en-GB" sz="2800" dirty="0"/>
              <a:t>.’</a:t>
            </a:r>
          </a:p>
          <a:p>
            <a:pPr algn="ctr">
              <a:buFont typeface="Monotype Sorts" pitchFamily="2" charset="2"/>
              <a:buNone/>
              <a:defRPr/>
            </a:pPr>
            <a:endParaRPr lang="en-US" sz="2400" dirty="0"/>
          </a:p>
          <a:p>
            <a:pPr algn="ctr">
              <a:buFont typeface="Monotype Sorts" pitchFamily="2" charset="2"/>
              <a:buNone/>
              <a:defRPr/>
            </a:pPr>
            <a:r>
              <a:rPr lang="en-US" sz="2800" dirty="0"/>
              <a:t>(Lord Walton of </a:t>
            </a:r>
            <a:r>
              <a:rPr lang="en-US" sz="2800" dirty="0" err="1"/>
              <a:t>Detchant</a:t>
            </a:r>
            <a:r>
              <a:rPr lang="en-US" sz="2800" dirty="0"/>
              <a:t>, February 1994)</a:t>
            </a:r>
          </a:p>
          <a:p>
            <a:pPr>
              <a:buFont typeface="Monotype Sorts" pitchFamily="2" charset="2"/>
              <a:buNone/>
              <a:defRPr/>
            </a:pPr>
            <a:endParaRPr lang="en-US" sz="2800" i="1" dirty="0"/>
          </a:p>
        </p:txBody>
      </p:sp>
    </p:spTree>
    <p:extLst>
      <p:ext uri="{BB962C8B-B14F-4D97-AF65-F5344CB8AC3E}">
        <p14:creationId xmlns:p14="http://schemas.microsoft.com/office/powerpoint/2010/main" val="30358794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a:extLst>
              <a:ext uri="{FF2B5EF4-FFF2-40B4-BE49-F238E27FC236}">
                <a16:creationId xmlns:a16="http://schemas.microsoft.com/office/drawing/2014/main" xmlns="" id="{DC81D37E-8C14-4554-8170-7DAE1A04ECA6}"/>
              </a:ext>
            </a:extLst>
          </p:cNvPr>
          <p:cNvSpPr>
            <a:spLocks noGrp="1" noChangeArrowheads="1"/>
          </p:cNvSpPr>
          <p:nvPr>
            <p:ph type="title"/>
          </p:nvPr>
        </p:nvSpPr>
        <p:spPr>
          <a:xfrm>
            <a:off x="1703389" y="457201"/>
            <a:ext cx="8713787" cy="955675"/>
          </a:xfrm>
        </p:spPr>
        <p:txBody>
          <a:bodyPr/>
          <a:lstStyle/>
          <a:p>
            <a:pPr>
              <a:defRPr/>
            </a:pPr>
            <a:r>
              <a:rPr lang="en-GB" sz="4000" dirty="0"/>
              <a:t>Economic pressure/elder abuse</a:t>
            </a:r>
            <a:endParaRPr lang="en-US" sz="4000" dirty="0"/>
          </a:p>
        </p:txBody>
      </p:sp>
      <p:sp>
        <p:nvSpPr>
          <p:cNvPr id="607235" name="Rectangle 3">
            <a:extLst>
              <a:ext uri="{FF2B5EF4-FFF2-40B4-BE49-F238E27FC236}">
                <a16:creationId xmlns:a16="http://schemas.microsoft.com/office/drawing/2014/main" xmlns="" id="{DDFE3E44-32E3-4503-A82E-40A4A5E38FDE}"/>
              </a:ext>
            </a:extLst>
          </p:cNvPr>
          <p:cNvSpPr>
            <a:spLocks noGrp="1" noChangeArrowheads="1"/>
          </p:cNvSpPr>
          <p:nvPr>
            <p:ph type="body" idx="1"/>
          </p:nvPr>
        </p:nvSpPr>
        <p:spPr>
          <a:xfrm>
            <a:off x="479376" y="1773238"/>
            <a:ext cx="11449272" cy="5084762"/>
          </a:xfrm>
        </p:spPr>
        <p:txBody>
          <a:bodyPr/>
          <a:lstStyle/>
          <a:p>
            <a:pPr>
              <a:lnSpc>
                <a:spcPct val="80000"/>
              </a:lnSpc>
              <a:defRPr/>
            </a:pPr>
            <a:endParaRPr lang="en-US" sz="2800" dirty="0"/>
          </a:p>
          <a:p>
            <a:pPr>
              <a:lnSpc>
                <a:spcPct val="80000"/>
              </a:lnSpc>
              <a:defRPr/>
            </a:pPr>
            <a:r>
              <a:rPr lang="en-US" sz="2800" dirty="0"/>
              <a:t>70% of elder abuse occurs in families and 12% is financial</a:t>
            </a:r>
          </a:p>
          <a:p>
            <a:pPr marL="0" indent="0">
              <a:lnSpc>
                <a:spcPct val="80000"/>
              </a:lnSpc>
              <a:buNone/>
              <a:defRPr/>
            </a:pPr>
            <a:endParaRPr lang="en-US" sz="2800" dirty="0"/>
          </a:p>
          <a:p>
            <a:pPr>
              <a:lnSpc>
                <a:spcPct val="80000"/>
              </a:lnSpc>
              <a:defRPr/>
            </a:pPr>
            <a:r>
              <a:rPr lang="en-US" sz="2800" dirty="0"/>
              <a:t>30 to 50 per cent of total lifetime health care expenditures occur in the last six months of life </a:t>
            </a:r>
          </a:p>
          <a:p>
            <a:pPr>
              <a:lnSpc>
                <a:spcPct val="80000"/>
              </a:lnSpc>
              <a:defRPr/>
            </a:pPr>
            <a:endParaRPr lang="en-GB" sz="2800" dirty="0"/>
          </a:p>
          <a:p>
            <a:pPr>
              <a:lnSpc>
                <a:spcPct val="80000"/>
              </a:lnSpc>
              <a:defRPr/>
            </a:pPr>
            <a:r>
              <a:rPr lang="en-GB" sz="2800" dirty="0"/>
              <a:t>£5,000 for chemotherapy; £1,000 per week for palliative care; £5 for a glass of barbiturate </a:t>
            </a:r>
            <a:endParaRPr lang="en-US" sz="2800" dirty="0"/>
          </a:p>
          <a:p>
            <a:pPr>
              <a:lnSpc>
                <a:spcPct val="80000"/>
              </a:lnSpc>
              <a:defRPr/>
            </a:pPr>
            <a:endParaRPr lang="en-GB" sz="2800" dirty="0"/>
          </a:p>
          <a:p>
            <a:pPr>
              <a:lnSpc>
                <a:spcPct val="80000"/>
              </a:lnSpc>
              <a:defRPr/>
            </a:pPr>
            <a:r>
              <a:rPr lang="en-GB" sz="2800" dirty="0"/>
              <a:t>Do we want assisted suicide/euthanasia to be a ‘healthcare option’? </a:t>
            </a:r>
            <a:endParaRPr lang="en-US" sz="2800" dirty="0"/>
          </a:p>
        </p:txBody>
      </p:sp>
    </p:spTree>
    <p:extLst>
      <p:ext uri="{BB962C8B-B14F-4D97-AF65-F5344CB8AC3E}">
        <p14:creationId xmlns:p14="http://schemas.microsoft.com/office/powerpoint/2010/main" val="407384061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a:extLst>
              <a:ext uri="{FF2B5EF4-FFF2-40B4-BE49-F238E27FC236}">
                <a16:creationId xmlns:a16="http://schemas.microsoft.com/office/drawing/2014/main" xmlns="" id="{9BBC5012-E65F-4142-A7DF-42D4932C4CD7}"/>
              </a:ext>
            </a:extLst>
          </p:cNvPr>
          <p:cNvSpPr>
            <a:spLocks noGrp="1" noChangeArrowheads="1"/>
          </p:cNvSpPr>
          <p:nvPr>
            <p:ph type="title"/>
          </p:nvPr>
        </p:nvSpPr>
        <p:spPr>
          <a:xfrm>
            <a:off x="1752600" y="457200"/>
            <a:ext cx="8159750" cy="884238"/>
          </a:xfrm>
        </p:spPr>
        <p:txBody>
          <a:bodyPr/>
          <a:lstStyle/>
          <a:p>
            <a:pPr>
              <a:defRPr/>
            </a:pPr>
            <a:r>
              <a:rPr lang="en-GB" sz="4000" dirty="0"/>
              <a:t>Barbara Wagner in Oregon  </a:t>
            </a:r>
            <a:endParaRPr lang="en-US" sz="4000" dirty="0"/>
          </a:p>
        </p:txBody>
      </p:sp>
      <p:pic>
        <p:nvPicPr>
          <p:cNvPr id="11267" name="Picture 3" descr="barbara-wagner300x241">
            <a:hlinkClick r:id="rId2" action="ppaction://hlinkfile"/>
            <a:extLst>
              <a:ext uri="{FF2B5EF4-FFF2-40B4-BE49-F238E27FC236}">
                <a16:creationId xmlns:a16="http://schemas.microsoft.com/office/drawing/2014/main" xmlns="" id="{BC655C5E-CCA8-45FC-B55E-5973835A8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3" y="1916114"/>
            <a:ext cx="5688012"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953605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9F5949D-0A81-4DFF-B7AD-B90CCB3CC7F6}"/>
              </a:ext>
            </a:extLst>
          </p:cNvPr>
          <p:cNvPicPr>
            <a:picLocks noChangeAspect="1"/>
          </p:cNvPicPr>
          <p:nvPr/>
        </p:nvPicPr>
        <p:blipFill rotWithShape="1">
          <a:blip r:embed="rId3"/>
          <a:srcRect l="26375" t="15001" r="27163" b="32209"/>
          <a:stretch/>
        </p:blipFill>
        <p:spPr>
          <a:xfrm>
            <a:off x="0" y="-22285"/>
            <a:ext cx="12192000" cy="6880285"/>
          </a:xfrm>
          <a:prstGeom prst="rect">
            <a:avLst/>
          </a:prstGeom>
        </p:spPr>
      </p:pic>
    </p:spTree>
    <p:extLst>
      <p:ext uri="{BB962C8B-B14F-4D97-AF65-F5344CB8AC3E}">
        <p14:creationId xmlns:p14="http://schemas.microsoft.com/office/powerpoint/2010/main" val="63315992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ChangeArrowheads="1"/>
          </p:cNvSpPr>
          <p:nvPr>
            <p:ph type="title"/>
          </p:nvPr>
        </p:nvSpPr>
        <p:spPr>
          <a:xfrm>
            <a:off x="1774825" y="457200"/>
            <a:ext cx="8713788" cy="884238"/>
          </a:xfrm>
        </p:spPr>
        <p:txBody>
          <a:bodyPr/>
          <a:lstStyle/>
          <a:p>
            <a:pPr>
              <a:defRPr/>
            </a:pPr>
            <a:r>
              <a:rPr lang="en-US" sz="4000" dirty="0"/>
              <a:t>2. The slippery slope is inevitable</a:t>
            </a:r>
          </a:p>
        </p:txBody>
      </p:sp>
      <p:sp>
        <p:nvSpPr>
          <p:cNvPr id="764931" name="Rectangle 3"/>
          <p:cNvSpPr>
            <a:spLocks noGrp="1" noChangeArrowheads="1"/>
          </p:cNvSpPr>
          <p:nvPr>
            <p:ph type="body" idx="1"/>
          </p:nvPr>
        </p:nvSpPr>
        <p:spPr>
          <a:xfrm>
            <a:off x="695400" y="1988840"/>
            <a:ext cx="10873207" cy="4392488"/>
          </a:xfrm>
        </p:spPr>
        <p:txBody>
          <a:bodyPr/>
          <a:lstStyle/>
          <a:p>
            <a:pPr>
              <a:defRPr/>
            </a:pPr>
            <a:r>
              <a:rPr lang="en-US" sz="2800" dirty="0"/>
              <a:t>Autonomy and compassion arguments can be applied widely </a:t>
            </a:r>
          </a:p>
          <a:p>
            <a:pPr marL="0" indent="0">
              <a:buNone/>
              <a:defRPr/>
            </a:pPr>
            <a:endParaRPr lang="en-US" sz="2800" dirty="0"/>
          </a:p>
          <a:p>
            <a:pPr>
              <a:defRPr/>
            </a:pPr>
            <a:r>
              <a:rPr lang="en-US" sz="2800" dirty="0"/>
              <a:t>Logical ‘mission creep’ using equality law  </a:t>
            </a:r>
          </a:p>
          <a:p>
            <a:pPr>
              <a:buFont typeface="Monotype Sorts" pitchFamily="2" charset="2"/>
              <a:buNone/>
              <a:defRPr/>
            </a:pPr>
            <a:r>
              <a:rPr lang="en-GB" sz="2800" dirty="0"/>
              <a:t>	- </a:t>
            </a:r>
            <a:r>
              <a:rPr lang="en-GB" sz="2800" i="1" dirty="0"/>
              <a:t>Terminally ill to chronically ill</a:t>
            </a:r>
          </a:p>
          <a:p>
            <a:pPr>
              <a:buFont typeface="Monotype Sorts" pitchFamily="2" charset="2"/>
              <a:buNone/>
              <a:defRPr/>
            </a:pPr>
            <a:r>
              <a:rPr lang="en-GB" sz="2800" i="1" dirty="0"/>
              <a:t>	- Adults to children </a:t>
            </a:r>
          </a:p>
          <a:p>
            <a:pPr>
              <a:buFont typeface="Monotype Sorts" pitchFamily="2" charset="2"/>
              <a:buNone/>
              <a:defRPr/>
            </a:pPr>
            <a:r>
              <a:rPr lang="en-GB" sz="2800" i="1" dirty="0"/>
              <a:t>	- Mentally competent to mentally incompetent</a:t>
            </a:r>
          </a:p>
          <a:p>
            <a:pPr>
              <a:buFont typeface="Monotype Sorts" pitchFamily="2" charset="2"/>
              <a:buNone/>
              <a:defRPr/>
            </a:pPr>
            <a:endParaRPr lang="en-US" sz="2800" dirty="0"/>
          </a:p>
          <a:p>
            <a:pPr>
              <a:defRPr/>
            </a:pPr>
            <a:r>
              <a:rPr lang="en-US" sz="2800" dirty="0"/>
              <a:t>Proposed safeguards don’t work and aren’t safe </a:t>
            </a:r>
          </a:p>
          <a:p>
            <a:pPr>
              <a:defRPr/>
            </a:pPr>
            <a:endParaRPr lang="en-US" sz="2800" dirty="0"/>
          </a:p>
        </p:txBody>
      </p:sp>
    </p:spTree>
    <p:extLst>
      <p:ext uri="{BB962C8B-B14F-4D97-AF65-F5344CB8AC3E}">
        <p14:creationId xmlns:p14="http://schemas.microsoft.com/office/powerpoint/2010/main" val="1820077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a:extLst>
              <a:ext uri="{FF2B5EF4-FFF2-40B4-BE49-F238E27FC236}">
                <a16:creationId xmlns:a16="http://schemas.microsoft.com/office/drawing/2014/main" xmlns="" id="{5F1C1929-1112-4F2F-802D-051017004F56}"/>
              </a:ext>
            </a:extLst>
          </p:cNvPr>
          <p:cNvSpPr>
            <a:spLocks noGrp="1" noChangeArrowheads="1"/>
          </p:cNvSpPr>
          <p:nvPr>
            <p:ph type="title"/>
          </p:nvPr>
        </p:nvSpPr>
        <p:spPr>
          <a:xfrm>
            <a:off x="1774825" y="457200"/>
            <a:ext cx="8713788" cy="884238"/>
          </a:xfrm>
        </p:spPr>
        <p:txBody>
          <a:bodyPr/>
          <a:lstStyle/>
          <a:p>
            <a:pPr>
              <a:defRPr/>
            </a:pPr>
            <a:r>
              <a:rPr lang="en-US" sz="4000" dirty="0"/>
              <a:t>Slippery Slope or Incremental Extension </a:t>
            </a:r>
          </a:p>
        </p:txBody>
      </p:sp>
      <p:sp>
        <p:nvSpPr>
          <p:cNvPr id="764931" name="Rectangle 3">
            <a:extLst>
              <a:ext uri="{FF2B5EF4-FFF2-40B4-BE49-F238E27FC236}">
                <a16:creationId xmlns:a16="http://schemas.microsoft.com/office/drawing/2014/main" xmlns="" id="{D646226A-A139-4009-99E1-3AF394DBB8EF}"/>
              </a:ext>
            </a:extLst>
          </p:cNvPr>
          <p:cNvSpPr>
            <a:spLocks noGrp="1" noChangeArrowheads="1"/>
          </p:cNvSpPr>
          <p:nvPr>
            <p:ph type="body" idx="1"/>
          </p:nvPr>
        </p:nvSpPr>
        <p:spPr>
          <a:xfrm>
            <a:off x="983432" y="1844676"/>
            <a:ext cx="10153127" cy="4251325"/>
          </a:xfrm>
        </p:spPr>
        <p:txBody>
          <a:bodyPr/>
          <a:lstStyle/>
          <a:p>
            <a:pPr marL="0" indent="0">
              <a:buNone/>
              <a:defRPr/>
            </a:pPr>
            <a:endParaRPr lang="en-US" sz="3600" dirty="0" smtClean="0"/>
          </a:p>
          <a:p>
            <a:pPr>
              <a:defRPr/>
            </a:pPr>
            <a:r>
              <a:rPr lang="en-US" sz="3600" dirty="0" smtClean="0"/>
              <a:t>We see all of the following: </a:t>
            </a:r>
          </a:p>
          <a:p>
            <a:pPr>
              <a:defRPr/>
            </a:pPr>
            <a:endParaRPr lang="en-US" sz="3600" dirty="0"/>
          </a:p>
          <a:p>
            <a:pPr lvl="1">
              <a:defRPr/>
            </a:pPr>
            <a:r>
              <a:rPr lang="en-US" sz="3600" dirty="0"/>
              <a:t> An increase in the number of cases </a:t>
            </a:r>
          </a:p>
          <a:p>
            <a:pPr lvl="1">
              <a:defRPr/>
            </a:pPr>
            <a:r>
              <a:rPr lang="en-US" sz="3600" dirty="0"/>
              <a:t> Spread to new categories of people</a:t>
            </a:r>
          </a:p>
          <a:p>
            <a:pPr lvl="1">
              <a:defRPr/>
            </a:pPr>
            <a:r>
              <a:rPr lang="en-US" sz="3600" dirty="0"/>
              <a:t> A change in the public conscience </a:t>
            </a:r>
          </a:p>
        </p:txBody>
      </p:sp>
    </p:spTree>
    <p:extLst>
      <p:ext uri="{BB962C8B-B14F-4D97-AF65-F5344CB8AC3E}">
        <p14:creationId xmlns:p14="http://schemas.microsoft.com/office/powerpoint/2010/main" val="6927829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a:extLst>
              <a:ext uri="{FF2B5EF4-FFF2-40B4-BE49-F238E27FC236}">
                <a16:creationId xmlns:a16="http://schemas.microsoft.com/office/drawing/2014/main" xmlns="" id="{A13DF7F7-CCC0-499C-BB96-872B38B27146}"/>
              </a:ext>
            </a:extLst>
          </p:cNvPr>
          <p:cNvSpPr>
            <a:spLocks noGrp="1" noChangeArrowheads="1"/>
          </p:cNvSpPr>
          <p:nvPr>
            <p:ph type="title"/>
          </p:nvPr>
        </p:nvSpPr>
        <p:spPr>
          <a:xfrm>
            <a:off x="2209800" y="381001"/>
            <a:ext cx="7772400" cy="887413"/>
          </a:xfrm>
        </p:spPr>
        <p:txBody>
          <a:bodyPr/>
          <a:lstStyle/>
          <a:p>
            <a:pPr>
              <a:defRPr/>
            </a:pPr>
            <a:r>
              <a:rPr lang="en-GB" sz="4000" dirty="0"/>
              <a:t>Oregon</a:t>
            </a:r>
            <a:r>
              <a:rPr lang="en-GB" sz="4800" dirty="0"/>
              <a:t> </a:t>
            </a:r>
          </a:p>
        </p:txBody>
      </p:sp>
      <p:sp>
        <p:nvSpPr>
          <p:cNvPr id="570371" name="Rectangle 3">
            <a:extLst>
              <a:ext uri="{FF2B5EF4-FFF2-40B4-BE49-F238E27FC236}">
                <a16:creationId xmlns:a16="http://schemas.microsoft.com/office/drawing/2014/main" xmlns="" id="{C176C373-A36E-4C02-B9E3-6807AAC132D0}"/>
              </a:ext>
            </a:extLst>
          </p:cNvPr>
          <p:cNvSpPr>
            <a:spLocks noGrp="1" noChangeArrowheads="1"/>
          </p:cNvSpPr>
          <p:nvPr>
            <p:ph type="body" idx="1"/>
          </p:nvPr>
        </p:nvSpPr>
        <p:spPr>
          <a:xfrm>
            <a:off x="1774826" y="1484784"/>
            <a:ext cx="8893175" cy="5112866"/>
          </a:xfrm>
        </p:spPr>
        <p:txBody>
          <a:bodyPr/>
          <a:lstStyle/>
          <a:p>
            <a:pPr>
              <a:spcBef>
                <a:spcPct val="0"/>
              </a:spcBef>
              <a:buFont typeface="Monotype Sorts" pitchFamily="2" charset="2"/>
              <a:buNone/>
              <a:defRPr/>
            </a:pPr>
            <a:r>
              <a:rPr lang="en-GB" sz="2800" dirty="0">
                <a:cs typeface="Times New Roman" pitchFamily="18" charset="0"/>
              </a:rPr>
              <a:t>	Assisted suicide legalised in 1997 for mentally competent adults with &lt; 6 months to live  </a:t>
            </a:r>
          </a:p>
          <a:p>
            <a:pPr>
              <a:spcBef>
                <a:spcPct val="0"/>
              </a:spcBef>
              <a:buFont typeface="Monotype Sorts" pitchFamily="2" charset="2"/>
              <a:buNone/>
              <a:defRPr/>
            </a:pPr>
            <a:endParaRPr lang="en-GB" sz="2800" dirty="0">
              <a:cs typeface="Times New Roman" pitchFamily="18" charset="0"/>
            </a:endParaRPr>
          </a:p>
          <a:p>
            <a:pPr>
              <a:spcBef>
                <a:spcPct val="0"/>
              </a:spcBef>
              <a:buFont typeface="Monotype Sorts" pitchFamily="2" charset="2"/>
              <a:buNone/>
              <a:defRPr/>
            </a:pPr>
            <a:r>
              <a:rPr lang="en-GB" sz="2800" dirty="0">
                <a:cs typeface="Times New Roman" pitchFamily="18" charset="0"/>
              </a:rPr>
              <a:t>	The law has been amended to allow doctors to waive the 15 day waiting period which was in place to protect depressed people who might change their mind</a:t>
            </a:r>
          </a:p>
          <a:p>
            <a:pPr>
              <a:spcBef>
                <a:spcPct val="0"/>
              </a:spcBef>
              <a:buFont typeface="Monotype Sorts" pitchFamily="2" charset="2"/>
              <a:buNone/>
              <a:defRPr/>
            </a:pPr>
            <a:endParaRPr lang="en-GB" sz="2800" dirty="0">
              <a:cs typeface="Times New Roman" pitchFamily="18" charset="0"/>
            </a:endParaRPr>
          </a:p>
          <a:p>
            <a:pPr>
              <a:spcBef>
                <a:spcPct val="0"/>
              </a:spcBef>
              <a:buFont typeface="Monotype Sorts" pitchFamily="2" charset="2"/>
              <a:buNone/>
              <a:defRPr/>
            </a:pPr>
            <a:r>
              <a:rPr lang="en-GB" sz="2800" dirty="0">
                <a:cs typeface="Times New Roman" pitchFamily="18" charset="0"/>
              </a:rPr>
              <a:t>	In 2018, 54% of people who opted for assisted suicide in Oregon cited the fear of being a burden on family, friends and caregivers as their reason for doing so</a:t>
            </a:r>
          </a:p>
          <a:p>
            <a:pPr>
              <a:spcBef>
                <a:spcPct val="0"/>
              </a:spcBef>
              <a:buFont typeface="Monotype Sorts" pitchFamily="2" charset="2"/>
              <a:buNone/>
              <a:defRPr/>
            </a:pPr>
            <a:endParaRPr lang="en-GB" sz="2800" dirty="0">
              <a:cs typeface="Times New Roman" pitchFamily="18" charset="0"/>
            </a:endParaRPr>
          </a:p>
          <a:p>
            <a:pPr>
              <a:spcBef>
                <a:spcPct val="0"/>
              </a:spcBef>
              <a:buFont typeface="Monotype Sorts" pitchFamily="2" charset="2"/>
              <a:buNone/>
              <a:defRPr/>
            </a:pPr>
            <a:r>
              <a:rPr lang="en-GB" sz="2800" dirty="0">
                <a:cs typeface="Times New Roman" pitchFamily="18" charset="0"/>
              </a:rPr>
              <a:t>&lt;</a:t>
            </a:r>
            <a:endParaRPr lang="en-GB" i="1" dirty="0">
              <a:cs typeface="Times New Roman" pitchFamily="18" charset="0"/>
            </a:endParaRPr>
          </a:p>
          <a:p>
            <a:pPr>
              <a:spcBef>
                <a:spcPct val="0"/>
              </a:spcBef>
              <a:defRPr/>
            </a:pPr>
            <a:endParaRPr lang="en-GB" dirty="0">
              <a:cs typeface="Times New Roman" pitchFamily="18" charset="0"/>
            </a:endParaRPr>
          </a:p>
          <a:p>
            <a:pPr>
              <a:defRPr/>
            </a:pPr>
            <a:endParaRPr lang="en-GB" dirty="0">
              <a:cs typeface="Times New Roman" pitchFamily="18" charset="0"/>
            </a:endParaRPr>
          </a:p>
          <a:p>
            <a:pPr>
              <a:defRPr/>
            </a:pPr>
            <a:endParaRPr lang="en-GB" dirty="0">
              <a:cs typeface="Times New Roman" pitchFamily="18" charset="0"/>
            </a:endParaRPr>
          </a:p>
          <a:p>
            <a:pPr>
              <a:defRPr/>
            </a:pPr>
            <a:endParaRPr lang="en-GB" dirty="0">
              <a:cs typeface="Times New Roman" pitchFamily="18" charset="0"/>
            </a:endParaRPr>
          </a:p>
          <a:p>
            <a:pPr>
              <a:defRPr/>
            </a:pPr>
            <a:endParaRPr lang="en-GB" dirty="0">
              <a:cs typeface="Times New Roman" pitchFamily="18" charset="0"/>
            </a:endParaRPr>
          </a:p>
        </p:txBody>
      </p:sp>
    </p:spTree>
    <p:extLst>
      <p:ext uri="{BB962C8B-B14F-4D97-AF65-F5344CB8AC3E}">
        <p14:creationId xmlns:p14="http://schemas.microsoft.com/office/powerpoint/2010/main" val="2959431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18C0F4-CAB2-4F2A-AEF6-59F21D744D9C}"/>
              </a:ext>
            </a:extLst>
          </p:cNvPr>
          <p:cNvSpPr>
            <a:spLocks noGrp="1"/>
          </p:cNvSpPr>
          <p:nvPr>
            <p:ph type="title"/>
          </p:nvPr>
        </p:nvSpPr>
        <p:spPr/>
        <p:txBody>
          <a:bodyPr/>
          <a:lstStyle/>
          <a:p>
            <a:r>
              <a:rPr lang="en-GB" dirty="0"/>
              <a:t>Oregon</a:t>
            </a:r>
            <a:endParaRPr lang="en-US" dirty="0"/>
          </a:p>
        </p:txBody>
      </p:sp>
      <p:sp>
        <p:nvSpPr>
          <p:cNvPr id="3" name="Content Placeholder 2">
            <a:extLst>
              <a:ext uri="{FF2B5EF4-FFF2-40B4-BE49-F238E27FC236}">
                <a16:creationId xmlns:a16="http://schemas.microsoft.com/office/drawing/2014/main" xmlns="" id="{72BF4D8C-14C3-496C-AD4A-9A6ACFBFD10F}"/>
              </a:ext>
            </a:extLst>
          </p:cNvPr>
          <p:cNvSpPr>
            <a:spLocks noGrp="1"/>
          </p:cNvSpPr>
          <p:nvPr>
            <p:ph idx="1"/>
          </p:nvPr>
        </p:nvSpPr>
        <p:spPr/>
        <p:txBody>
          <a:bodyPr/>
          <a:lstStyle/>
          <a:p>
            <a:r>
              <a:rPr lang="en-GB" dirty="0"/>
              <a:t>In 2017, the suicide rate among the general population was 45% higher than the US national average.</a:t>
            </a:r>
          </a:p>
          <a:p>
            <a:r>
              <a:rPr lang="en-GB" dirty="0">
                <a:cs typeface="Times New Roman" pitchFamily="18" charset="0"/>
              </a:rPr>
              <a:t>5% psychiatric evaluations; 1 in 6 depressed </a:t>
            </a:r>
          </a:p>
          <a:p>
            <a:r>
              <a:rPr lang="en-GB" dirty="0">
                <a:cs typeface="Times New Roman" pitchFamily="18" charset="0"/>
              </a:rPr>
              <a:t>Self-reporting with no surveillance</a:t>
            </a:r>
          </a:p>
          <a:p>
            <a:r>
              <a:rPr lang="en-GB" dirty="0">
                <a:cs typeface="Times New Roman" pitchFamily="18" charset="0"/>
              </a:rPr>
              <a:t>The number of assisted suicides per annum has increased from just 16 in 1998 to 168 in 2018</a:t>
            </a:r>
          </a:p>
          <a:p>
            <a:endParaRPr lang="en-US" dirty="0"/>
          </a:p>
        </p:txBody>
      </p:sp>
    </p:spTree>
    <p:extLst>
      <p:ext uri="{BB962C8B-B14F-4D97-AF65-F5344CB8AC3E}">
        <p14:creationId xmlns:p14="http://schemas.microsoft.com/office/powerpoint/2010/main" val="315803467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1.bp.blogspot.com/-qaVGu-y7cPY/V9wThwkSWHI/AAAAAAAAZJc/Sr5nwXqJHMclU2G9f1b_MAVd01TmdujCgCLcB/s320/Oregon%2B2015%2Bstats.PNG">
            <a:extLst>
              <a:ext uri="{FF2B5EF4-FFF2-40B4-BE49-F238E27FC236}">
                <a16:creationId xmlns:a16="http://schemas.microsoft.com/office/drawing/2014/main" xmlns="" id="{4E8B00DB-E208-4EA1-A61C-5555685FB6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75" b="7726"/>
          <a:stretch/>
        </p:blipFill>
        <p:spPr bwMode="auto">
          <a:xfrm>
            <a:off x="-24681" y="0"/>
            <a:ext cx="12216681" cy="688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963687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1752600" y="457200"/>
            <a:ext cx="8915400" cy="914400"/>
          </a:xfrm>
        </p:spPr>
        <p:txBody>
          <a:bodyPr/>
          <a:lstStyle/>
          <a:p>
            <a:pPr>
              <a:defRPr/>
            </a:pPr>
            <a:r>
              <a:rPr lang="en-US" dirty="0"/>
              <a:t>Belgium  </a:t>
            </a:r>
          </a:p>
        </p:txBody>
      </p:sp>
      <p:sp>
        <p:nvSpPr>
          <p:cNvPr id="411651" name="Rectangle 3"/>
          <p:cNvSpPr>
            <a:spLocks noGrp="1" noChangeArrowheads="1"/>
          </p:cNvSpPr>
          <p:nvPr>
            <p:ph type="body" idx="1"/>
          </p:nvPr>
        </p:nvSpPr>
        <p:spPr>
          <a:xfrm>
            <a:off x="551384" y="1628800"/>
            <a:ext cx="11161240" cy="4968552"/>
          </a:xfrm>
        </p:spPr>
        <p:txBody>
          <a:bodyPr/>
          <a:lstStyle/>
          <a:p>
            <a:pPr>
              <a:defRPr/>
            </a:pPr>
            <a:r>
              <a:rPr lang="en-GB" sz="2800" dirty="0">
                <a:effectLst>
                  <a:outerShdw blurRad="38100" dist="38100" dir="2700000" algn="tl">
                    <a:srgbClr val="000000">
                      <a:alpha val="43137"/>
                    </a:srgbClr>
                  </a:outerShdw>
                </a:effectLst>
              </a:rPr>
              <a:t>The number of cases has increased from 24 in 2002 to 2,357 in 2018</a:t>
            </a:r>
          </a:p>
          <a:p>
            <a:pPr>
              <a:defRPr/>
            </a:pPr>
            <a:r>
              <a:rPr lang="en-GB" sz="2800" dirty="0">
                <a:effectLst>
                  <a:outerShdw blurRad="38100" dist="38100" dir="2700000" algn="tl">
                    <a:srgbClr val="000000">
                      <a:alpha val="43137"/>
                    </a:srgbClr>
                  </a:outerShdw>
                </a:effectLst>
              </a:rPr>
              <a:t>Officially only doctors can conduct euthanasia, but nurses do so illegally and 50% of these have killed without consent</a:t>
            </a:r>
          </a:p>
          <a:p>
            <a:pPr>
              <a:defRPr/>
            </a:pPr>
            <a:r>
              <a:rPr lang="en-GB" sz="2800" dirty="0">
                <a:effectLst>
                  <a:outerShdw blurRad="38100" dist="38100" dir="2700000" algn="tl">
                    <a:srgbClr val="000000">
                      <a:alpha val="43137"/>
                    </a:srgbClr>
                  </a:outerShdw>
                </a:effectLst>
              </a:rPr>
              <a:t>One third of cases are involuntary</a:t>
            </a:r>
          </a:p>
          <a:p>
            <a:pPr>
              <a:defRPr/>
            </a:pPr>
            <a:r>
              <a:rPr lang="en-GB" sz="2800" dirty="0">
                <a:effectLst>
                  <a:outerShdw blurRad="38100" dist="38100" dir="2700000" algn="tl">
                    <a:srgbClr val="000000">
                      <a:alpha val="43137"/>
                    </a:srgbClr>
                  </a:outerShdw>
                </a:effectLst>
              </a:rPr>
              <a:t>50% of cases are unreported </a:t>
            </a:r>
          </a:p>
          <a:p>
            <a:pPr>
              <a:defRPr/>
            </a:pPr>
            <a:r>
              <a:rPr lang="en-GB" sz="2800" dirty="0">
                <a:effectLst>
                  <a:outerShdw blurRad="38100" dist="38100" dir="2700000" algn="tl">
                    <a:srgbClr val="000000">
                      <a:alpha val="43137"/>
                    </a:srgbClr>
                  </a:outerShdw>
                </a:effectLst>
              </a:rPr>
              <a:t>Euthanasia patients have been used as organ donors </a:t>
            </a:r>
          </a:p>
          <a:p>
            <a:pPr>
              <a:defRPr/>
            </a:pPr>
            <a:r>
              <a:rPr lang="en-GB" sz="2800" dirty="0">
                <a:effectLst>
                  <a:outerShdw blurRad="38100" dist="38100" dir="2700000" algn="tl">
                    <a:srgbClr val="000000">
                      <a:alpha val="43137"/>
                    </a:srgbClr>
                  </a:outerShdw>
                </a:effectLst>
              </a:rPr>
              <a:t>Has passed a law allowing euthanasia for minors </a:t>
            </a:r>
          </a:p>
          <a:p>
            <a:pPr>
              <a:defRPr/>
            </a:pPr>
            <a:r>
              <a:rPr lang="en-GB" sz="2800" dirty="0">
                <a:effectLst>
                  <a:outerShdw blurRad="38100" dist="38100" dir="2700000" algn="tl">
                    <a:srgbClr val="000000">
                      <a:alpha val="43137"/>
                    </a:srgbClr>
                  </a:outerShdw>
                </a:effectLst>
              </a:rPr>
              <a:t>Distressing personal cases – Ann G, Nancy </a:t>
            </a:r>
            <a:r>
              <a:rPr lang="en-GB" sz="2800" dirty="0" err="1">
                <a:effectLst>
                  <a:outerShdw blurRad="38100" dist="38100" dir="2700000" algn="tl">
                    <a:srgbClr val="000000">
                      <a:alpha val="43137"/>
                    </a:srgbClr>
                  </a:outerShdw>
                </a:effectLst>
              </a:rPr>
              <a:t>Verhelst</a:t>
            </a:r>
            <a:r>
              <a:rPr lang="en-GB"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Verbessum</a:t>
            </a:r>
            <a:r>
              <a:rPr lang="en-US" sz="2800" dirty="0">
                <a:effectLst>
                  <a:outerShdw blurRad="38100" dist="38100" dir="2700000" algn="tl">
                    <a:srgbClr val="000000">
                      <a:alpha val="43137"/>
                    </a:srgbClr>
                  </a:outerShdw>
                </a:effectLst>
              </a:rPr>
              <a:t> twins</a:t>
            </a:r>
          </a:p>
          <a:p>
            <a:pPr marL="0" indent="0">
              <a:buNone/>
              <a:defRPr/>
            </a:pPr>
            <a:endParaRPr lang="en-GB" sz="2800" dirty="0">
              <a:effectLst>
                <a:outerShdw blurRad="38100" dist="38100" dir="2700000" algn="tl">
                  <a:srgbClr val="000000">
                    <a:alpha val="43137"/>
                  </a:srgbClr>
                </a:outerShdw>
              </a:effectLst>
            </a:endParaRPr>
          </a:p>
          <a:p>
            <a:pPr marL="0" indent="0" algn="ctr">
              <a:buNone/>
              <a:defRPr/>
            </a:pPr>
            <a:endParaRPr lang="en-GB" sz="2800" i="1" dirty="0">
              <a:effectLst>
                <a:outerShdw blurRad="38100" dist="38100" dir="2700000" algn="tl">
                  <a:srgbClr val="000000">
                    <a:alpha val="43137"/>
                  </a:srgbClr>
                </a:outerShdw>
              </a:effectLst>
            </a:endParaRPr>
          </a:p>
          <a:p>
            <a:pPr marL="0" indent="0">
              <a:buNone/>
              <a:defRPr/>
            </a:pPr>
            <a:endParaRPr lang="en-GB" dirty="0">
              <a:effectLst>
                <a:outerShdw blurRad="38100" dist="38100" dir="2700000" algn="tl">
                  <a:srgbClr val="000000">
                    <a:alpha val="43137"/>
                  </a:srgbClr>
                </a:outerShdw>
              </a:effectLst>
            </a:endParaRPr>
          </a:p>
          <a:p>
            <a:pPr marL="0" indent="0">
              <a:buNone/>
              <a:defRPr/>
            </a:pPr>
            <a:endParaRPr lang="en-GB"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7923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C5F468FB-61E7-4E43-8554-E0910C7FA261}"/>
              </a:ext>
            </a:extLst>
          </p:cNvPr>
          <p:cNvSpPr>
            <a:spLocks noGrp="1" noChangeArrowheads="1"/>
          </p:cNvSpPr>
          <p:nvPr>
            <p:ph type="title"/>
          </p:nvPr>
        </p:nvSpPr>
        <p:spPr>
          <a:xfrm>
            <a:off x="839416" y="404664"/>
            <a:ext cx="9828584" cy="792088"/>
          </a:xfrm>
        </p:spPr>
        <p:txBody>
          <a:bodyPr/>
          <a:lstStyle/>
          <a:p>
            <a:pPr eaLnBrk="1" hangingPunct="1"/>
            <a:r>
              <a:rPr lang="en-GB" altLang="en-US" dirty="0" smtClean="0"/>
              <a:t>Westminster</a:t>
            </a:r>
            <a:endParaRPr lang="en-US" altLang="en-US" dirty="0"/>
          </a:p>
        </p:txBody>
      </p:sp>
      <p:sp>
        <p:nvSpPr>
          <p:cNvPr id="3075" name="Rectangle 3">
            <a:extLst>
              <a:ext uri="{FF2B5EF4-FFF2-40B4-BE49-F238E27FC236}">
                <a16:creationId xmlns:a16="http://schemas.microsoft.com/office/drawing/2014/main" xmlns="" id="{6549558F-BBC5-4A9F-8C19-D2D593239EC9}"/>
              </a:ext>
            </a:extLst>
          </p:cNvPr>
          <p:cNvSpPr>
            <a:spLocks noGrp="1" noChangeArrowheads="1"/>
          </p:cNvSpPr>
          <p:nvPr>
            <p:ph type="body" idx="1"/>
          </p:nvPr>
        </p:nvSpPr>
        <p:spPr>
          <a:xfrm>
            <a:off x="914400" y="1268760"/>
            <a:ext cx="10363200" cy="5328592"/>
          </a:xfrm>
        </p:spPr>
        <p:txBody>
          <a:bodyPr/>
          <a:lstStyle/>
          <a:p>
            <a:pPr eaLnBrk="1" hangingPunct="1"/>
            <a:r>
              <a:rPr lang="en-GB" altLang="en-US" sz="3100" dirty="0"/>
              <a:t>3 Bills by Lord Joffe 2003-6: Last Bill defeated 148 votes to 100</a:t>
            </a:r>
            <a:endParaRPr lang="en-GB" altLang="en-US" sz="3100" dirty="0">
              <a:latin typeface="Arial" panose="020B0604020202020204" pitchFamily="34" charset="0"/>
              <a:ea typeface="Times New Roman" panose="02020603050405020304" pitchFamily="18" charset="0"/>
            </a:endParaRPr>
          </a:p>
          <a:p>
            <a:pPr eaLnBrk="1" hangingPunct="1"/>
            <a:r>
              <a:rPr lang="en-GB" altLang="en-US" sz="3100" dirty="0">
                <a:latin typeface="Arial" panose="020B0604020202020204" pitchFamily="34" charset="0"/>
                <a:ea typeface="Times New Roman" panose="02020603050405020304" pitchFamily="18" charset="0"/>
              </a:rPr>
              <a:t>Coroners and Justice Bill in 2009 – amendment defeated by 194 votes to 141</a:t>
            </a:r>
          </a:p>
          <a:p>
            <a:pPr eaLnBrk="1" hangingPunct="1"/>
            <a:r>
              <a:rPr lang="en-GB" altLang="en-US" sz="3100" dirty="0">
                <a:latin typeface="Arial" panose="020B0604020202020204" pitchFamily="34" charset="0"/>
                <a:ea typeface="Times New Roman" panose="02020603050405020304" pitchFamily="18" charset="0"/>
              </a:rPr>
              <a:t>Lord Falconer’s Assisted Dying Bill ran out of time in 2014</a:t>
            </a:r>
            <a:endParaRPr lang="en-GB" altLang="en-US" sz="3100" dirty="0"/>
          </a:p>
          <a:p>
            <a:pPr eaLnBrk="1" hangingPunct="1"/>
            <a:r>
              <a:rPr lang="en-GB" altLang="en-US" sz="3100" dirty="0"/>
              <a:t>Rob </a:t>
            </a:r>
            <a:r>
              <a:rPr lang="en-GB" altLang="en-US" sz="3100" dirty="0" err="1"/>
              <a:t>Marris</a:t>
            </a:r>
            <a:r>
              <a:rPr lang="en-GB" altLang="en-US" sz="3100" dirty="0"/>
              <a:t> </a:t>
            </a:r>
            <a:r>
              <a:rPr lang="en-GB" altLang="en-US" sz="3100" dirty="0" smtClean="0"/>
              <a:t>- </a:t>
            </a:r>
            <a:r>
              <a:rPr lang="en-GB" altLang="en-US" sz="3100" dirty="0"/>
              <a:t>Bill in 2015 defeated by 330 votes to 118</a:t>
            </a:r>
          </a:p>
          <a:p>
            <a:pPr eaLnBrk="1" hangingPunct="1"/>
            <a:r>
              <a:rPr lang="en-GB" altLang="en-US" sz="3100" dirty="0"/>
              <a:t>July 2019 </a:t>
            </a:r>
            <a:r>
              <a:rPr lang="en-GB" altLang="en-US" sz="3100" dirty="0" smtClean="0"/>
              <a:t>– a </a:t>
            </a:r>
            <a:r>
              <a:rPr lang="en-GB" altLang="en-US" sz="3100" dirty="0" err="1" smtClean="0"/>
              <a:t>parlaimentary</a:t>
            </a:r>
            <a:r>
              <a:rPr lang="en-GB" altLang="en-US" sz="3100" dirty="0" smtClean="0"/>
              <a:t> debate </a:t>
            </a:r>
            <a:r>
              <a:rPr lang="en-GB" altLang="en-US" sz="3100" dirty="0"/>
              <a:t>and </a:t>
            </a:r>
            <a:r>
              <a:rPr lang="en-GB" altLang="en-US" sz="3100" dirty="0" smtClean="0"/>
              <a:t>an attempt </a:t>
            </a:r>
            <a:r>
              <a:rPr lang="en-GB" altLang="en-US" sz="3100" dirty="0"/>
              <a:t>to launch an inquiry into assisted suicide, but blocked by the Prime Minister’s </a:t>
            </a:r>
            <a:r>
              <a:rPr lang="en-GB" altLang="en-US" sz="3100" dirty="0" smtClean="0"/>
              <a:t>office</a:t>
            </a:r>
            <a:endParaRPr lang="en-GB" altLang="en-US" sz="310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8015288" cy="884238"/>
          </a:xfrm>
        </p:spPr>
        <p:txBody>
          <a:bodyPr/>
          <a:lstStyle/>
          <a:p>
            <a:pPr>
              <a:defRPr/>
            </a:pPr>
            <a:r>
              <a:rPr lang="en-US" sz="4000" dirty="0"/>
              <a:t>Numbers – Belgium </a:t>
            </a:r>
            <a:endParaRPr lang="en-GB" sz="4000" dirty="0"/>
          </a:p>
        </p:txBody>
      </p:sp>
      <p:pic>
        <p:nvPicPr>
          <p:cNvPr id="5122" name="Picture 2" descr="Image result for belgium euthanasia numbers">
            <a:extLst>
              <a:ext uri="{FF2B5EF4-FFF2-40B4-BE49-F238E27FC236}">
                <a16:creationId xmlns:a16="http://schemas.microsoft.com/office/drawing/2014/main" xmlns="" id="{24720D34-B1B2-4461-A172-FE1E30D2E6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56792"/>
            <a:ext cx="9146449"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13878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xmlns="" id="{3A6F0E5A-8704-45C4-8CBA-E910906DD29E}"/>
              </a:ext>
            </a:extLst>
          </p:cNvPr>
          <p:cNvGraphicFramePr>
            <a:graphicFrameLocks/>
          </p:cNvGraphicFramePr>
          <p:nvPr>
            <p:extLst>
              <p:ext uri="{D42A27DB-BD31-4B8C-83A1-F6EECF244321}">
                <p14:modId xmlns:p14="http://schemas.microsoft.com/office/powerpoint/2010/main" val="447394858"/>
              </p:ext>
            </p:extLst>
          </p:nvPr>
        </p:nvGraphicFramePr>
        <p:xfrm>
          <a:off x="839416" y="548680"/>
          <a:ext cx="9649072" cy="55446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721965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xmlns="" id="{066513B0-5413-4ED6-8766-6492F9E2C8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648" y="39916"/>
            <a:ext cx="6592590" cy="660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03480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5" name="Picture 4">
            <a:extLst>
              <a:ext uri="{FF2B5EF4-FFF2-40B4-BE49-F238E27FC236}">
                <a16:creationId xmlns:a16="http://schemas.microsoft.com/office/drawing/2014/main" xmlns="" id="{27B3775D-0837-4BC4-9E6C-F80745EEA9D2}"/>
              </a:ext>
            </a:extLst>
          </p:cNvPr>
          <p:cNvPicPr>
            <a:picLocks noChangeAspect="1"/>
          </p:cNvPicPr>
          <p:nvPr/>
        </p:nvPicPr>
        <p:blipFill>
          <a:blip r:embed="rId2"/>
          <a:stretch>
            <a:fillRect/>
          </a:stretch>
        </p:blipFill>
        <p:spPr>
          <a:xfrm>
            <a:off x="0" y="0"/>
            <a:ext cx="12192000" cy="6669360"/>
          </a:xfrm>
          <a:prstGeom prst="rect">
            <a:avLst/>
          </a:prstGeom>
        </p:spPr>
      </p:pic>
    </p:spTree>
    <p:extLst>
      <p:ext uri="{BB962C8B-B14F-4D97-AF65-F5344CB8AC3E}">
        <p14:creationId xmlns:p14="http://schemas.microsoft.com/office/powerpoint/2010/main" val="82963820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ime available to review each case">
            <a:extLst>
              <a:ext uri="{FF2B5EF4-FFF2-40B4-BE49-F238E27FC236}">
                <a16:creationId xmlns:a16="http://schemas.microsoft.com/office/drawing/2014/main" xmlns="" id="{5AAC40FC-833E-4CA2-A48D-A4C12D4135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07301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BFD4B3-703A-4543-91C3-1706B52AF71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xmlns="" id="{A8BAE1F9-075E-4F4D-98AA-2988FE9CB9AC}"/>
              </a:ext>
            </a:extLst>
          </p:cNvPr>
          <p:cNvSpPr>
            <a:spLocks noGrp="1"/>
          </p:cNvSpPr>
          <p:nvPr>
            <p:ph type="body" sz="half" idx="1"/>
          </p:nvPr>
        </p:nvSpPr>
        <p:spPr/>
        <p:txBody>
          <a:bodyPr/>
          <a:lstStyle/>
          <a:p>
            <a:endParaRPr lang="en-US"/>
          </a:p>
        </p:txBody>
      </p:sp>
      <p:sp>
        <p:nvSpPr>
          <p:cNvPr id="4" name="Content Placeholder 3">
            <a:extLst>
              <a:ext uri="{FF2B5EF4-FFF2-40B4-BE49-F238E27FC236}">
                <a16:creationId xmlns:a16="http://schemas.microsoft.com/office/drawing/2014/main" xmlns="" id="{FE5DCE26-0F2B-4066-B773-1DC518F13574}"/>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xmlns="" id="{CE99DD7C-D72D-4222-A549-0F47B8380860}"/>
              </a:ext>
            </a:extLst>
          </p:cNvPr>
          <p:cNvPicPr>
            <a:picLocks noChangeAspect="1"/>
          </p:cNvPicPr>
          <p:nvPr/>
        </p:nvPicPr>
        <p:blipFill>
          <a:blip r:embed="rId2"/>
          <a:stretch>
            <a:fillRect/>
          </a:stretch>
        </p:blipFill>
        <p:spPr>
          <a:xfrm>
            <a:off x="-101598" y="0"/>
            <a:ext cx="12191998" cy="6857999"/>
          </a:xfrm>
          <a:prstGeom prst="rect">
            <a:avLst/>
          </a:prstGeom>
        </p:spPr>
      </p:pic>
    </p:spTree>
    <p:extLst>
      <p:ext uri="{BB962C8B-B14F-4D97-AF65-F5344CB8AC3E}">
        <p14:creationId xmlns:p14="http://schemas.microsoft.com/office/powerpoint/2010/main" val="259487157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a:xfrm>
            <a:off x="1752601" y="457200"/>
            <a:ext cx="8304213" cy="884238"/>
          </a:xfrm>
        </p:spPr>
        <p:txBody>
          <a:bodyPr/>
          <a:lstStyle/>
          <a:p>
            <a:pPr>
              <a:defRPr/>
            </a:pPr>
            <a:r>
              <a:rPr lang="en-GB" sz="4000" dirty="0"/>
              <a:t>3. Good Palliative Care is better  </a:t>
            </a:r>
            <a:endParaRPr lang="en-US" sz="4000" dirty="0"/>
          </a:p>
        </p:txBody>
      </p:sp>
      <p:sp>
        <p:nvSpPr>
          <p:cNvPr id="622595" name="Rectangle 3"/>
          <p:cNvSpPr>
            <a:spLocks noGrp="1" noChangeArrowheads="1"/>
          </p:cNvSpPr>
          <p:nvPr>
            <p:ph type="body" idx="1"/>
          </p:nvPr>
        </p:nvSpPr>
        <p:spPr>
          <a:xfrm>
            <a:off x="911424" y="2564904"/>
            <a:ext cx="5256014" cy="3531096"/>
          </a:xfrm>
        </p:spPr>
        <p:txBody>
          <a:bodyPr/>
          <a:lstStyle/>
          <a:p>
            <a:pPr>
              <a:lnSpc>
                <a:spcPct val="90000"/>
              </a:lnSpc>
              <a:defRPr/>
            </a:pPr>
            <a:r>
              <a:rPr lang="en-US" sz="2800" dirty="0"/>
              <a:t>Mum wanted to die, but convincing her to live gave us both a gift beyond measure...</a:t>
            </a:r>
            <a:br>
              <a:rPr lang="en-US" sz="2800" dirty="0"/>
            </a:br>
            <a:endParaRPr lang="en-US" sz="2800" dirty="0"/>
          </a:p>
          <a:p>
            <a:pPr>
              <a:lnSpc>
                <a:spcPct val="90000"/>
              </a:lnSpc>
              <a:buFont typeface="Monotype Sorts" pitchFamily="2" charset="2"/>
              <a:buNone/>
              <a:defRPr/>
            </a:pPr>
            <a:r>
              <a:rPr lang="en-US" sz="2800" dirty="0"/>
              <a:t>(Baroness </a:t>
            </a:r>
            <a:r>
              <a:rPr lang="en-US" sz="2800" dirty="0" err="1"/>
              <a:t>Ilora</a:t>
            </a:r>
            <a:r>
              <a:rPr lang="en-US" sz="2800" dirty="0"/>
              <a:t> Finlay; </a:t>
            </a:r>
            <a:r>
              <a:rPr lang="en-US" sz="2800" i="1" dirty="0"/>
              <a:t>Daily Mail</a:t>
            </a:r>
            <a:r>
              <a:rPr lang="en-US" sz="2800" dirty="0"/>
              <a:t> 19 March 2010) </a:t>
            </a:r>
          </a:p>
          <a:p>
            <a:pPr>
              <a:lnSpc>
                <a:spcPct val="90000"/>
              </a:lnSpc>
              <a:buFont typeface="Monotype Sorts" pitchFamily="2" charset="2"/>
              <a:buNone/>
              <a:defRPr/>
            </a:pPr>
            <a:endParaRPr lang="en-US" sz="2800" dirty="0"/>
          </a:p>
        </p:txBody>
      </p:sp>
      <p:pic>
        <p:nvPicPr>
          <p:cNvPr id="30724" name="Picture 6" descr="Baroness Ilora Finlay with her mother Tha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0825" y="1989139"/>
            <a:ext cx="3709988"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883484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1752600" y="457200"/>
            <a:ext cx="8915400" cy="914400"/>
          </a:xfrm>
        </p:spPr>
        <p:txBody>
          <a:bodyPr/>
          <a:lstStyle/>
          <a:p>
            <a:pPr>
              <a:defRPr/>
            </a:pPr>
            <a:r>
              <a:rPr lang="en-US" sz="4000" dirty="0"/>
              <a:t>Symptoms can be relieved </a:t>
            </a:r>
            <a:endParaRPr lang="en-US" dirty="0"/>
          </a:p>
        </p:txBody>
      </p:sp>
      <p:sp>
        <p:nvSpPr>
          <p:cNvPr id="411651" name="Rectangle 3"/>
          <p:cNvSpPr>
            <a:spLocks noGrp="1" noChangeArrowheads="1"/>
          </p:cNvSpPr>
          <p:nvPr>
            <p:ph type="body" idx="1"/>
          </p:nvPr>
        </p:nvSpPr>
        <p:spPr>
          <a:xfrm>
            <a:off x="335360" y="2132856"/>
            <a:ext cx="11593287" cy="3963145"/>
          </a:xfrm>
        </p:spPr>
        <p:txBody>
          <a:bodyPr/>
          <a:lstStyle/>
          <a:p>
            <a:pPr>
              <a:defRPr/>
            </a:pPr>
            <a:r>
              <a:rPr lang="en-GB" sz="2800" dirty="0">
                <a:effectLst>
                  <a:outerShdw blurRad="38100" dist="38100" dir="2700000" algn="tl">
                    <a:srgbClr val="000000">
                      <a:alpha val="43137"/>
                    </a:srgbClr>
                  </a:outerShdw>
                </a:effectLst>
              </a:rPr>
              <a:t>Pain, nausea and other distressing symptoms can be treated </a:t>
            </a:r>
          </a:p>
          <a:p>
            <a:pPr>
              <a:defRPr/>
            </a:pPr>
            <a:endParaRPr lang="en-GB" sz="2800" dirty="0">
              <a:effectLst>
                <a:outerShdw blurRad="38100" dist="38100" dir="2700000" algn="tl">
                  <a:srgbClr val="000000">
                    <a:alpha val="43137"/>
                  </a:srgbClr>
                </a:outerShdw>
              </a:effectLst>
            </a:endParaRPr>
          </a:p>
          <a:p>
            <a:pPr>
              <a:defRPr/>
            </a:pPr>
            <a:r>
              <a:rPr lang="en-GB" sz="2800" dirty="0">
                <a:effectLst>
                  <a:outerShdw blurRad="38100" dist="38100" dir="2700000" algn="tl">
                    <a:srgbClr val="000000">
                      <a:alpha val="43137"/>
                    </a:srgbClr>
                  </a:outerShdw>
                </a:effectLst>
              </a:rPr>
              <a:t>Less than ten in 20,000 dying patients have ongoing requests for ‘assisted dying’</a:t>
            </a:r>
          </a:p>
          <a:p>
            <a:pPr>
              <a:defRPr/>
            </a:pPr>
            <a:endParaRPr lang="en-GB" sz="2800" dirty="0">
              <a:effectLst>
                <a:outerShdw blurRad="38100" dist="38100" dir="2700000" algn="tl">
                  <a:srgbClr val="000000">
                    <a:alpha val="43137"/>
                  </a:srgbClr>
                </a:outerShdw>
              </a:effectLst>
            </a:endParaRPr>
          </a:p>
          <a:p>
            <a:pPr>
              <a:defRPr/>
            </a:pPr>
            <a:r>
              <a:rPr lang="en-GB" sz="2800" dirty="0">
                <a:effectLst>
                  <a:outerShdw blurRad="38100" dist="38100" dir="2700000" algn="tl">
                    <a:srgbClr val="000000">
                      <a:alpha val="43137"/>
                    </a:srgbClr>
                  </a:outerShdw>
                </a:effectLst>
              </a:rPr>
              <a:t>It’s about the person not the disease </a:t>
            </a:r>
          </a:p>
          <a:p>
            <a:pPr>
              <a:defRPr/>
            </a:pPr>
            <a:endParaRPr lang="en-GB" sz="2800" dirty="0">
              <a:effectLst>
                <a:outerShdw blurRad="38100" dist="38100" dir="2700000" algn="tl">
                  <a:srgbClr val="000000">
                    <a:alpha val="43137"/>
                  </a:srgbClr>
                </a:outerShdw>
              </a:effectLst>
            </a:endParaRPr>
          </a:p>
          <a:p>
            <a:pPr>
              <a:defRPr/>
            </a:pPr>
            <a:r>
              <a:rPr lang="en-GB" sz="2800" dirty="0">
                <a:effectLst>
                  <a:outerShdw blurRad="38100" dist="38100" dir="2700000" algn="tl">
                    <a:srgbClr val="000000">
                      <a:alpha val="43137"/>
                    </a:srgbClr>
                  </a:outerShdw>
                </a:effectLst>
              </a:rPr>
              <a:t>You can kill the pain without killing the patient </a:t>
            </a:r>
          </a:p>
          <a:p>
            <a:pPr marL="0" indent="0">
              <a:buNone/>
              <a:defRPr/>
            </a:pPr>
            <a:endParaRPr lang="en-GB" dirty="0">
              <a:effectLst>
                <a:outerShdw blurRad="38100" dist="38100" dir="2700000" algn="tl">
                  <a:srgbClr val="000000">
                    <a:alpha val="43137"/>
                  </a:srgbClr>
                </a:outerShdw>
              </a:effectLst>
            </a:endParaRPr>
          </a:p>
          <a:p>
            <a:pPr marL="0" indent="0">
              <a:buNone/>
              <a:defRPr/>
            </a:pPr>
            <a:endParaRPr lang="en-GB"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82194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1752600" y="457200"/>
            <a:ext cx="8915400" cy="914400"/>
          </a:xfrm>
        </p:spPr>
        <p:txBody>
          <a:bodyPr/>
          <a:lstStyle/>
          <a:p>
            <a:pPr>
              <a:defRPr/>
            </a:pPr>
            <a:r>
              <a:rPr lang="en-US" sz="4000" dirty="0"/>
              <a:t>The real reasons are not medical </a:t>
            </a:r>
            <a:endParaRPr lang="en-US" dirty="0"/>
          </a:p>
        </p:txBody>
      </p:sp>
      <p:sp>
        <p:nvSpPr>
          <p:cNvPr id="411651" name="Rectangle 3"/>
          <p:cNvSpPr>
            <a:spLocks noGrp="1" noChangeArrowheads="1"/>
          </p:cNvSpPr>
          <p:nvPr>
            <p:ph type="body" idx="1"/>
          </p:nvPr>
        </p:nvSpPr>
        <p:spPr>
          <a:xfrm>
            <a:off x="407368" y="1628800"/>
            <a:ext cx="11377263" cy="4896544"/>
          </a:xfrm>
        </p:spPr>
        <p:txBody>
          <a:bodyPr/>
          <a:lstStyle/>
          <a:p>
            <a:pPr>
              <a:defRPr/>
            </a:pPr>
            <a:r>
              <a:rPr lang="en-GB" sz="2800" dirty="0">
                <a:effectLst>
                  <a:outerShdw blurRad="38100" dist="38100" dir="2700000" algn="tl">
                    <a:srgbClr val="000000">
                      <a:alpha val="43137"/>
                    </a:srgbClr>
                  </a:outerShdw>
                </a:effectLst>
              </a:rPr>
              <a:t>In Oregon the most common reasons for wanting assisted suicide are:</a:t>
            </a:r>
          </a:p>
          <a:p>
            <a:pPr lvl="1">
              <a:defRPr/>
            </a:pPr>
            <a:r>
              <a:rPr lang="en-GB" dirty="0">
                <a:effectLst>
                  <a:outerShdw blurRad="38100" dist="38100" dir="2700000" algn="tl">
                    <a:srgbClr val="000000">
                      <a:alpha val="43137"/>
                    </a:srgbClr>
                  </a:outerShdw>
                </a:effectLst>
              </a:rPr>
              <a:t>decreasing enjoyment of life (90.1%)</a:t>
            </a:r>
          </a:p>
          <a:p>
            <a:pPr lvl="1">
              <a:defRPr/>
            </a:pPr>
            <a:r>
              <a:rPr lang="en-GB" dirty="0">
                <a:effectLst>
                  <a:outerShdw blurRad="38100" dist="38100" dir="2700000" algn="tl">
                    <a:srgbClr val="000000">
                      <a:alpha val="43137"/>
                    </a:srgbClr>
                  </a:outerShdw>
                </a:effectLst>
              </a:rPr>
              <a:t>loss of autonomy (88.7%)  </a:t>
            </a:r>
          </a:p>
          <a:p>
            <a:pPr lvl="1">
              <a:defRPr/>
            </a:pPr>
            <a:r>
              <a:rPr lang="en-GB" dirty="0">
                <a:effectLst>
                  <a:outerShdw blurRad="38100" dist="38100" dir="2700000" algn="tl">
                    <a:srgbClr val="000000">
                      <a:alpha val="43137"/>
                    </a:srgbClr>
                  </a:outerShdw>
                </a:effectLst>
              </a:rPr>
              <a:t>loss of dignity (74.6%)</a:t>
            </a:r>
          </a:p>
          <a:p>
            <a:pPr>
              <a:defRPr/>
            </a:pPr>
            <a:endParaRPr lang="en-GB" sz="2800" dirty="0">
              <a:effectLst>
                <a:outerShdw blurRad="38100" dist="38100" dir="2700000" algn="tl">
                  <a:srgbClr val="000000">
                    <a:alpha val="43137"/>
                  </a:srgbClr>
                </a:outerShdw>
              </a:effectLst>
            </a:endParaRPr>
          </a:p>
          <a:p>
            <a:pPr>
              <a:defRPr/>
            </a:pPr>
            <a:r>
              <a:rPr lang="en-GB" sz="2800" dirty="0">
                <a:effectLst>
                  <a:outerShdw blurRad="38100" dist="38100" dir="2700000" algn="tl">
                    <a:srgbClr val="000000">
                      <a:alpha val="43137"/>
                    </a:srgbClr>
                  </a:outerShdw>
                </a:effectLst>
              </a:rPr>
              <a:t>We should not be providing lethal injections for what are in reality spiritual problems! </a:t>
            </a:r>
          </a:p>
          <a:p>
            <a:pPr>
              <a:defRPr/>
            </a:pPr>
            <a:endParaRPr lang="en-GB" sz="2800" dirty="0">
              <a:effectLst>
                <a:outerShdw blurRad="38100" dist="38100" dir="2700000" algn="tl">
                  <a:srgbClr val="000000">
                    <a:alpha val="43137"/>
                  </a:srgbClr>
                </a:outerShdw>
              </a:effectLst>
            </a:endParaRPr>
          </a:p>
          <a:p>
            <a:pPr marL="0" indent="0">
              <a:buNone/>
              <a:defRPr/>
            </a:pPr>
            <a:endParaRPr lang="en-GB" dirty="0">
              <a:effectLst>
                <a:outerShdw blurRad="38100" dist="38100" dir="2700000" algn="tl">
                  <a:srgbClr val="000000">
                    <a:alpha val="43137"/>
                  </a:srgbClr>
                </a:outerShdw>
              </a:effectLst>
            </a:endParaRPr>
          </a:p>
          <a:p>
            <a:pPr marL="0" indent="0">
              <a:buNone/>
              <a:defRPr/>
            </a:pPr>
            <a:endParaRPr lang="en-GB"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0823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a:xfrm>
            <a:off x="2063750" y="457200"/>
            <a:ext cx="8135938" cy="1243608"/>
          </a:xfrm>
        </p:spPr>
        <p:txBody>
          <a:bodyPr/>
          <a:lstStyle/>
          <a:p>
            <a:pPr>
              <a:defRPr/>
            </a:pPr>
            <a:r>
              <a:rPr lang="en-US" sz="4000" dirty="0"/>
              <a:t>4. The law against assisted suicide works well</a:t>
            </a:r>
          </a:p>
        </p:txBody>
      </p:sp>
      <p:sp>
        <p:nvSpPr>
          <p:cNvPr id="588803" name="Rectangle 3"/>
          <p:cNvSpPr>
            <a:spLocks noGrp="1" noChangeArrowheads="1"/>
          </p:cNvSpPr>
          <p:nvPr>
            <p:ph type="body" idx="1"/>
          </p:nvPr>
        </p:nvSpPr>
        <p:spPr>
          <a:xfrm>
            <a:off x="335360" y="1989138"/>
            <a:ext cx="6121003" cy="4608512"/>
          </a:xfrm>
        </p:spPr>
        <p:txBody>
          <a:bodyPr/>
          <a:lstStyle/>
          <a:p>
            <a:pPr>
              <a:lnSpc>
                <a:spcPct val="80000"/>
              </a:lnSpc>
              <a:defRPr/>
            </a:pPr>
            <a:r>
              <a:rPr lang="en-GB" sz="2800" dirty="0"/>
              <a:t>Strong deterrent </a:t>
            </a:r>
          </a:p>
          <a:p>
            <a:pPr>
              <a:lnSpc>
                <a:spcPct val="80000"/>
              </a:lnSpc>
              <a:defRPr/>
            </a:pPr>
            <a:endParaRPr lang="en-GB" sz="2800" dirty="0"/>
          </a:p>
          <a:p>
            <a:pPr>
              <a:lnSpc>
                <a:spcPct val="80000"/>
              </a:lnSpc>
              <a:defRPr/>
            </a:pPr>
            <a:endParaRPr lang="en-GB" sz="2800" dirty="0"/>
          </a:p>
          <a:p>
            <a:pPr>
              <a:lnSpc>
                <a:spcPct val="80000"/>
              </a:lnSpc>
              <a:defRPr/>
            </a:pPr>
            <a:r>
              <a:rPr lang="en-GB" sz="2800" dirty="0"/>
              <a:t>Discretion in sentencing </a:t>
            </a:r>
          </a:p>
          <a:p>
            <a:pPr>
              <a:lnSpc>
                <a:spcPct val="80000"/>
              </a:lnSpc>
              <a:buFont typeface="Monotype Sorts" pitchFamily="2" charset="2"/>
              <a:buNone/>
              <a:defRPr/>
            </a:pPr>
            <a:endParaRPr lang="en-GB" sz="2800" dirty="0"/>
          </a:p>
          <a:p>
            <a:pPr>
              <a:lnSpc>
                <a:spcPct val="80000"/>
              </a:lnSpc>
              <a:buFont typeface="Monotype Sorts" pitchFamily="2" charset="2"/>
              <a:buNone/>
              <a:defRPr/>
            </a:pPr>
            <a:endParaRPr lang="en-GB" sz="2800" dirty="0"/>
          </a:p>
          <a:p>
            <a:pPr>
              <a:lnSpc>
                <a:spcPct val="80000"/>
              </a:lnSpc>
              <a:defRPr/>
            </a:pPr>
            <a:r>
              <a:rPr lang="en-GB" sz="2800" dirty="0"/>
              <a:t>Discretion in prosecuting </a:t>
            </a:r>
          </a:p>
          <a:p>
            <a:pPr>
              <a:lnSpc>
                <a:spcPct val="80000"/>
              </a:lnSpc>
              <a:buFont typeface="Monotype Sorts" pitchFamily="2" charset="2"/>
              <a:buNone/>
              <a:defRPr/>
            </a:pPr>
            <a:endParaRPr lang="en-GB" sz="2800" dirty="0"/>
          </a:p>
          <a:p>
            <a:pPr>
              <a:lnSpc>
                <a:spcPct val="80000"/>
              </a:lnSpc>
              <a:buFont typeface="Monotype Sorts" pitchFamily="2" charset="2"/>
              <a:buNone/>
              <a:defRPr/>
            </a:pPr>
            <a:endParaRPr lang="en-GB" sz="2800" dirty="0"/>
          </a:p>
          <a:p>
            <a:pPr>
              <a:lnSpc>
                <a:spcPct val="80000"/>
              </a:lnSpc>
              <a:defRPr/>
            </a:pPr>
            <a:r>
              <a:rPr lang="en-GB" sz="2800" dirty="0"/>
              <a:t>‘Stern face and kind heart’ </a:t>
            </a:r>
          </a:p>
          <a:p>
            <a:pPr>
              <a:lnSpc>
                <a:spcPct val="80000"/>
              </a:lnSpc>
              <a:buFont typeface="Monotype Sorts" pitchFamily="2" charset="2"/>
              <a:buNone/>
              <a:defRPr/>
            </a:pPr>
            <a:endParaRPr lang="en-GB" sz="2800" dirty="0"/>
          </a:p>
          <a:p>
            <a:pPr>
              <a:lnSpc>
                <a:spcPct val="80000"/>
              </a:lnSpc>
              <a:defRPr/>
            </a:pPr>
            <a:endParaRPr lang="en-GB" sz="2800" dirty="0"/>
          </a:p>
          <a:p>
            <a:pPr>
              <a:lnSpc>
                <a:spcPct val="80000"/>
              </a:lnSpc>
              <a:defRPr/>
            </a:pPr>
            <a:endParaRPr lang="en-GB" sz="2800" dirty="0"/>
          </a:p>
          <a:p>
            <a:pPr>
              <a:lnSpc>
                <a:spcPct val="80000"/>
              </a:lnSpc>
              <a:defRPr/>
            </a:pPr>
            <a:endParaRPr lang="en-US" sz="2800" dirty="0"/>
          </a:p>
        </p:txBody>
      </p:sp>
    </p:spTree>
    <p:extLst>
      <p:ext uri="{BB962C8B-B14F-4D97-AF65-F5344CB8AC3E}">
        <p14:creationId xmlns:p14="http://schemas.microsoft.com/office/powerpoint/2010/main" val="247053526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A3376F-C638-469E-BA58-2904103BADF2}"/>
              </a:ext>
            </a:extLst>
          </p:cNvPr>
          <p:cNvSpPr>
            <a:spLocks noGrp="1"/>
          </p:cNvSpPr>
          <p:nvPr>
            <p:ph type="title"/>
          </p:nvPr>
        </p:nvSpPr>
        <p:spPr/>
        <p:txBody>
          <a:bodyPr/>
          <a:lstStyle/>
          <a:p>
            <a:r>
              <a:rPr lang="en-GB" dirty="0" smtClean="0"/>
              <a:t>Elsewhere</a:t>
            </a:r>
            <a:endParaRPr lang="en-US" dirty="0"/>
          </a:p>
        </p:txBody>
      </p:sp>
      <p:sp>
        <p:nvSpPr>
          <p:cNvPr id="3" name="Content Placeholder 2">
            <a:extLst>
              <a:ext uri="{FF2B5EF4-FFF2-40B4-BE49-F238E27FC236}">
                <a16:creationId xmlns:a16="http://schemas.microsoft.com/office/drawing/2014/main" xmlns="" id="{C6CEBD96-3723-4083-9172-FFA5D0732BFA}"/>
              </a:ext>
            </a:extLst>
          </p:cNvPr>
          <p:cNvSpPr>
            <a:spLocks noGrp="1"/>
          </p:cNvSpPr>
          <p:nvPr>
            <p:ph idx="1"/>
          </p:nvPr>
        </p:nvSpPr>
        <p:spPr>
          <a:xfrm>
            <a:off x="914400" y="1772816"/>
            <a:ext cx="10363200" cy="4627984"/>
          </a:xfrm>
        </p:spPr>
        <p:txBody>
          <a:bodyPr/>
          <a:lstStyle/>
          <a:p>
            <a:pPr eaLnBrk="1" hangingPunct="1"/>
            <a:r>
              <a:rPr lang="en-GB" altLang="en-US" dirty="0" smtClean="0"/>
              <a:t>Scottish Parliament: first proposal in </a:t>
            </a:r>
            <a:r>
              <a:rPr lang="en-GB" altLang="en-US" dirty="0"/>
              <a:t>2006 </a:t>
            </a:r>
          </a:p>
          <a:p>
            <a:pPr eaLnBrk="1" hangingPunct="1"/>
            <a:r>
              <a:rPr lang="en-GB" altLang="en-US" dirty="0" smtClean="0"/>
              <a:t>MacDonald </a:t>
            </a:r>
            <a:r>
              <a:rPr lang="en-GB" altLang="en-US" dirty="0"/>
              <a:t>Bill in 2010 </a:t>
            </a:r>
            <a:r>
              <a:rPr lang="en-GB" altLang="en-US" dirty="0" smtClean="0"/>
              <a:t>- defeated </a:t>
            </a:r>
            <a:r>
              <a:rPr lang="en-GB" altLang="en-US" dirty="0"/>
              <a:t>by 85 votes to 16</a:t>
            </a:r>
          </a:p>
          <a:p>
            <a:pPr eaLnBrk="1" hangingPunct="1"/>
            <a:r>
              <a:rPr lang="en-GB" altLang="en-US" dirty="0" err="1" smtClean="0"/>
              <a:t>Harvie</a:t>
            </a:r>
            <a:r>
              <a:rPr lang="en-GB" altLang="en-US" dirty="0" smtClean="0"/>
              <a:t> Bill </a:t>
            </a:r>
            <a:r>
              <a:rPr lang="en-GB" altLang="en-US" dirty="0"/>
              <a:t>in 2014 </a:t>
            </a:r>
            <a:r>
              <a:rPr lang="en-GB" altLang="en-US" dirty="0" smtClean="0"/>
              <a:t>- defeated </a:t>
            </a:r>
            <a:r>
              <a:rPr lang="en-GB" altLang="en-US" dirty="0"/>
              <a:t>by 82 votes to </a:t>
            </a:r>
            <a:r>
              <a:rPr lang="en-GB" altLang="en-US" dirty="0" smtClean="0"/>
              <a:t>36 </a:t>
            </a:r>
            <a:endParaRPr lang="en-GB" altLang="en-US" dirty="0"/>
          </a:p>
          <a:p>
            <a:r>
              <a:rPr lang="en-US" dirty="0" smtClean="0"/>
              <a:t>Guernsey </a:t>
            </a:r>
            <a:r>
              <a:rPr lang="en-US" dirty="0" err="1" smtClean="0"/>
              <a:t>Requette</a:t>
            </a:r>
            <a:r>
              <a:rPr lang="en-US" dirty="0" smtClean="0"/>
              <a:t> in 2018 - defeated 24 votes to 14</a:t>
            </a:r>
          </a:p>
          <a:p>
            <a:r>
              <a:rPr lang="en-US" dirty="0" smtClean="0"/>
              <a:t>Falkland Islands Bill in 2018 - passed by 4 votes to 3.</a:t>
            </a:r>
          </a:p>
          <a:p>
            <a:r>
              <a:rPr lang="en-US" dirty="0" smtClean="0"/>
              <a:t>Extension of the law in Canada to include those not terminally ill</a:t>
            </a:r>
            <a:endParaRPr lang="en-US" dirty="0"/>
          </a:p>
        </p:txBody>
      </p:sp>
    </p:spTree>
    <p:extLst>
      <p:ext uri="{BB962C8B-B14F-4D97-AF65-F5344CB8AC3E}">
        <p14:creationId xmlns:p14="http://schemas.microsoft.com/office/powerpoint/2010/main" val="73801942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a:extLst>
              <a:ext uri="{FF2B5EF4-FFF2-40B4-BE49-F238E27FC236}">
                <a16:creationId xmlns:a16="http://schemas.microsoft.com/office/drawing/2014/main" xmlns="" id="{C81E712F-8698-411F-A47A-6A8D1620DAC6}"/>
              </a:ext>
            </a:extLst>
          </p:cNvPr>
          <p:cNvSpPr>
            <a:spLocks noGrp="1" noChangeArrowheads="1"/>
          </p:cNvSpPr>
          <p:nvPr>
            <p:ph type="title"/>
          </p:nvPr>
        </p:nvSpPr>
        <p:spPr>
          <a:xfrm>
            <a:off x="1752600" y="457200"/>
            <a:ext cx="8915400" cy="914400"/>
          </a:xfrm>
        </p:spPr>
        <p:txBody>
          <a:bodyPr/>
          <a:lstStyle/>
          <a:p>
            <a:pPr>
              <a:defRPr/>
            </a:pPr>
            <a:r>
              <a:rPr lang="en-US" sz="4000" dirty="0"/>
              <a:t>There is actually very little demand</a:t>
            </a:r>
            <a:endParaRPr lang="en-US" dirty="0"/>
          </a:p>
        </p:txBody>
      </p:sp>
      <p:sp>
        <p:nvSpPr>
          <p:cNvPr id="411651" name="Rectangle 3">
            <a:extLst>
              <a:ext uri="{FF2B5EF4-FFF2-40B4-BE49-F238E27FC236}">
                <a16:creationId xmlns:a16="http://schemas.microsoft.com/office/drawing/2014/main" xmlns="" id="{45183501-9076-4AAE-8BB9-1BC35A770657}"/>
              </a:ext>
            </a:extLst>
          </p:cNvPr>
          <p:cNvSpPr>
            <a:spLocks noGrp="1" noChangeArrowheads="1"/>
          </p:cNvSpPr>
          <p:nvPr>
            <p:ph type="body" idx="1"/>
          </p:nvPr>
        </p:nvSpPr>
        <p:spPr/>
        <p:txBody>
          <a:bodyPr/>
          <a:lstStyle/>
          <a:p>
            <a:pPr marL="0" indent="0">
              <a:buNone/>
              <a:defRPr/>
            </a:pPr>
            <a:endParaRPr lang="en-GB" sz="2800" dirty="0">
              <a:effectLst>
                <a:outerShdw blurRad="38100" dist="38100" dir="2700000" algn="tl">
                  <a:srgbClr val="000000">
                    <a:alpha val="43137"/>
                  </a:srgbClr>
                </a:outerShdw>
              </a:effectLst>
            </a:endParaRPr>
          </a:p>
          <a:p>
            <a:pPr marL="0" indent="0">
              <a:buNone/>
              <a:defRPr/>
            </a:pPr>
            <a:r>
              <a:rPr lang="en-GB" sz="2800" dirty="0">
                <a:effectLst>
                  <a:outerShdw blurRad="38100" dist="38100" dir="2700000" algn="tl">
                    <a:srgbClr val="000000">
                      <a:alpha val="43137"/>
                    </a:srgbClr>
                  </a:outerShdw>
                </a:effectLst>
              </a:rPr>
              <a:t>The number of British people travelling abroad to commit assisted suicide or euthanasia is very small (</a:t>
            </a:r>
            <a:r>
              <a:rPr lang="en-GB" sz="2800" dirty="0">
                <a:solidFill>
                  <a:srgbClr val="FFFF00"/>
                </a:solidFill>
                <a:effectLst>
                  <a:outerShdw blurRad="38100" dist="38100" dir="2700000" algn="tl">
                    <a:srgbClr val="000000">
                      <a:alpha val="43137"/>
                    </a:srgbClr>
                  </a:outerShdw>
                </a:effectLst>
              </a:rPr>
              <a:t>about 20-25 per year</a:t>
            </a:r>
            <a:r>
              <a:rPr lang="en-GB" sz="2800" dirty="0">
                <a:effectLst>
                  <a:outerShdw blurRad="38100" dist="38100" dir="2700000" algn="tl">
                    <a:srgbClr val="000000">
                      <a:alpha val="43137"/>
                    </a:srgbClr>
                  </a:outerShdw>
                </a:effectLst>
              </a:rPr>
              <a:t>) compared to numbers in countries that have legalised assisted suicide or euthanasia. With an ‘Oregon’ law we would have </a:t>
            </a:r>
            <a:r>
              <a:rPr lang="en-GB" sz="2800" dirty="0">
                <a:solidFill>
                  <a:srgbClr val="FFFF00"/>
                </a:solidFill>
                <a:effectLst>
                  <a:outerShdw blurRad="38100" dist="38100" dir="2700000" algn="tl">
                    <a:srgbClr val="000000">
                      <a:alpha val="43137"/>
                    </a:srgbClr>
                  </a:outerShdw>
                </a:effectLst>
              </a:rPr>
              <a:t>1,200</a:t>
            </a:r>
            <a:r>
              <a:rPr lang="en-GB" sz="2800" dirty="0">
                <a:effectLst>
                  <a:outerShdw blurRad="38100" dist="38100" dir="2700000" algn="tl">
                    <a:srgbClr val="000000">
                      <a:alpha val="43137"/>
                    </a:srgbClr>
                  </a:outerShdw>
                </a:effectLst>
              </a:rPr>
              <a:t> deaths a year and with a ‘Dutch’ law </a:t>
            </a:r>
            <a:r>
              <a:rPr lang="en-GB" sz="2800" dirty="0">
                <a:solidFill>
                  <a:srgbClr val="FFFF00"/>
                </a:solidFill>
                <a:effectLst>
                  <a:outerShdw blurRad="38100" dist="38100" dir="2700000" algn="tl">
                    <a:srgbClr val="000000">
                      <a:alpha val="43137"/>
                    </a:srgbClr>
                  </a:outerShdw>
                </a:effectLst>
              </a:rPr>
              <a:t>13,000</a:t>
            </a:r>
            <a:r>
              <a:rPr lang="en-GB" sz="28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5031514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a:extLst>
              <a:ext uri="{FF2B5EF4-FFF2-40B4-BE49-F238E27FC236}">
                <a16:creationId xmlns:a16="http://schemas.microsoft.com/office/drawing/2014/main" xmlns="" id="{D9CFC4C8-F5D1-49C8-A764-6045E6BA39F0}"/>
              </a:ext>
            </a:extLst>
          </p:cNvPr>
          <p:cNvSpPr>
            <a:spLocks noGrp="1" noChangeArrowheads="1"/>
          </p:cNvSpPr>
          <p:nvPr>
            <p:ph type="title"/>
          </p:nvPr>
        </p:nvSpPr>
        <p:spPr>
          <a:xfrm>
            <a:off x="1752600" y="457200"/>
            <a:ext cx="8915400" cy="914400"/>
          </a:xfrm>
        </p:spPr>
        <p:txBody>
          <a:bodyPr/>
          <a:lstStyle/>
          <a:p>
            <a:pPr>
              <a:defRPr/>
            </a:pPr>
            <a:r>
              <a:rPr lang="en-US" sz="4000" dirty="0"/>
              <a:t>There are limits to freedom </a:t>
            </a:r>
            <a:endParaRPr lang="en-US" dirty="0"/>
          </a:p>
        </p:txBody>
      </p:sp>
      <p:sp>
        <p:nvSpPr>
          <p:cNvPr id="411651" name="Rectangle 3">
            <a:extLst>
              <a:ext uri="{FF2B5EF4-FFF2-40B4-BE49-F238E27FC236}">
                <a16:creationId xmlns:a16="http://schemas.microsoft.com/office/drawing/2014/main" xmlns="" id="{F8E7E90E-1DA6-46BE-8C57-7E9D2316DBC2}"/>
              </a:ext>
            </a:extLst>
          </p:cNvPr>
          <p:cNvSpPr>
            <a:spLocks noGrp="1" noChangeArrowheads="1"/>
          </p:cNvSpPr>
          <p:nvPr>
            <p:ph type="body" idx="1"/>
          </p:nvPr>
        </p:nvSpPr>
        <p:spPr/>
        <p:txBody>
          <a:bodyPr/>
          <a:lstStyle/>
          <a:p>
            <a:pPr marL="0" indent="0">
              <a:buNone/>
              <a:defRPr/>
            </a:pPr>
            <a:endParaRPr lang="en-GB" sz="2800" dirty="0">
              <a:effectLst>
                <a:outerShdw blurRad="38100" dist="38100" dir="2700000" algn="tl">
                  <a:srgbClr val="000000">
                    <a:alpha val="43137"/>
                  </a:srgbClr>
                </a:outerShdw>
              </a:effectLst>
            </a:endParaRPr>
          </a:p>
          <a:p>
            <a:pPr>
              <a:defRPr/>
            </a:pPr>
            <a:r>
              <a:rPr lang="en-GB" sz="2800" dirty="0">
                <a:effectLst>
                  <a:outerShdw blurRad="38100" dist="38100" dir="2700000" algn="tl">
                    <a:srgbClr val="000000">
                      <a:alpha val="43137"/>
                    </a:srgbClr>
                  </a:outerShdw>
                </a:effectLst>
              </a:rPr>
              <a:t>In a free and democratic society there are limits to personal freedom. That is why we have laws!</a:t>
            </a:r>
          </a:p>
          <a:p>
            <a:pPr>
              <a:defRPr/>
            </a:pPr>
            <a:endParaRPr lang="en-GB" sz="2800" dirty="0">
              <a:effectLst>
                <a:outerShdw blurRad="38100" dist="38100" dir="2700000" algn="tl">
                  <a:srgbClr val="000000">
                    <a:alpha val="43137"/>
                  </a:srgbClr>
                </a:outerShdw>
              </a:effectLst>
            </a:endParaRPr>
          </a:p>
          <a:p>
            <a:pPr>
              <a:defRPr/>
            </a:pPr>
            <a:r>
              <a:rPr lang="en-GB" sz="2800" dirty="0">
                <a:effectLst>
                  <a:outerShdw blurRad="38100" dist="38100" dir="2700000" algn="tl">
                    <a:srgbClr val="000000">
                      <a:alpha val="43137"/>
                    </a:srgbClr>
                  </a:outerShdw>
                </a:effectLst>
              </a:rPr>
              <a:t>We are not entitled to freedoms which endanger the reasonable freedoms of others </a:t>
            </a:r>
          </a:p>
        </p:txBody>
      </p:sp>
    </p:spTree>
    <p:extLst>
      <p:ext uri="{BB962C8B-B14F-4D97-AF65-F5344CB8AC3E}">
        <p14:creationId xmlns:p14="http://schemas.microsoft.com/office/powerpoint/2010/main" val="591497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 Threats</a:t>
            </a:r>
            <a:endParaRPr lang="en-GB" dirty="0"/>
          </a:p>
        </p:txBody>
      </p:sp>
      <p:sp>
        <p:nvSpPr>
          <p:cNvPr id="3" name="Content Placeholder 2"/>
          <p:cNvSpPr>
            <a:spLocks noGrp="1"/>
          </p:cNvSpPr>
          <p:nvPr>
            <p:ph idx="1"/>
          </p:nvPr>
        </p:nvSpPr>
        <p:spPr>
          <a:xfrm>
            <a:off x="914400" y="1772816"/>
            <a:ext cx="10363200" cy="4896544"/>
          </a:xfrm>
        </p:spPr>
        <p:txBody>
          <a:bodyPr/>
          <a:lstStyle/>
          <a:p>
            <a:r>
              <a:rPr lang="en-GB" sz="3300" dirty="0" smtClean="0"/>
              <a:t>The withdrawal of CANH following the ‘Y’ judgement</a:t>
            </a:r>
          </a:p>
          <a:p>
            <a:r>
              <a:rPr lang="en-GB" sz="3300" dirty="0" smtClean="0"/>
              <a:t>The Government of Jersey’s inquiry into assisted suicide</a:t>
            </a:r>
          </a:p>
          <a:p>
            <a:r>
              <a:rPr lang="en-GB" sz="3300" dirty="0" smtClean="0"/>
              <a:t>A new Bill in the Scottish Parliament is planned for </a:t>
            </a:r>
            <a:r>
              <a:rPr lang="en-GB" altLang="en-US" sz="3300" dirty="0" smtClean="0"/>
              <a:t>2020/2021   </a:t>
            </a:r>
          </a:p>
          <a:p>
            <a:r>
              <a:rPr lang="en-GB" altLang="en-US" sz="3300" dirty="0" smtClean="0"/>
              <a:t>A probable Private Members Bill at Westminster in either 2019 or 2020.</a:t>
            </a:r>
          </a:p>
          <a:p>
            <a:r>
              <a:rPr lang="en-GB" altLang="en-US" sz="3300" dirty="0" smtClean="0"/>
              <a:t>Australia, New Zealand, Italy, Ireland</a:t>
            </a:r>
          </a:p>
          <a:p>
            <a:pPr marL="0" indent="0">
              <a:buNone/>
            </a:pPr>
            <a:endParaRPr lang="en-GB" altLang="en-US" dirty="0"/>
          </a:p>
          <a:p>
            <a:endParaRPr lang="en-GB" altLang="en-US" dirty="0" smtClean="0"/>
          </a:p>
          <a:p>
            <a:endParaRPr lang="en-US" altLang="en-US" dirty="0"/>
          </a:p>
          <a:p>
            <a:endParaRPr lang="en-GB" dirty="0" smtClean="0"/>
          </a:p>
          <a:p>
            <a:endParaRPr lang="en-GB" dirty="0"/>
          </a:p>
        </p:txBody>
      </p:sp>
    </p:spTree>
    <p:extLst>
      <p:ext uri="{BB962C8B-B14F-4D97-AF65-F5344CB8AC3E}">
        <p14:creationId xmlns:p14="http://schemas.microsoft.com/office/powerpoint/2010/main" val="379814231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9F8C8E-E984-476B-A3B4-E2495DCEA59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7E6DA23D-C6D1-4F5F-9F86-753C5B578BD4}"/>
              </a:ext>
            </a:extLst>
          </p:cNvPr>
          <p:cNvPicPr>
            <a:picLocks noGrp="1" noChangeAspect="1"/>
          </p:cNvPicPr>
          <p:nvPr>
            <p:ph idx="1"/>
          </p:nvPr>
        </p:nvPicPr>
        <p:blipFill>
          <a:blip r:embed="rId2"/>
          <a:stretch>
            <a:fillRect/>
          </a:stretch>
        </p:blipFill>
        <p:spPr>
          <a:xfrm>
            <a:off x="-4273152" y="-387424"/>
            <a:ext cx="18332328" cy="9995923"/>
          </a:xfrm>
          <a:prstGeom prst="rect">
            <a:avLst/>
          </a:prstGeom>
        </p:spPr>
      </p:pic>
    </p:spTree>
    <p:extLst>
      <p:ext uri="{BB962C8B-B14F-4D97-AF65-F5344CB8AC3E}">
        <p14:creationId xmlns:p14="http://schemas.microsoft.com/office/powerpoint/2010/main" val="168914516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DD0EE9-AC62-4ED2-82FB-3FEA6C748EE7}"/>
              </a:ext>
            </a:extLst>
          </p:cNvPr>
          <p:cNvSpPr>
            <a:spLocks noGrp="1"/>
          </p:cNvSpPr>
          <p:nvPr>
            <p:ph type="title"/>
          </p:nvPr>
        </p:nvSpPr>
        <p:spPr/>
        <p:txBody>
          <a:bodyPr/>
          <a:lstStyle/>
          <a:p>
            <a:r>
              <a:rPr lang="en-GB" dirty="0"/>
              <a:t>RCP Survey </a:t>
            </a:r>
            <a:endParaRPr lang="en-US" dirty="0"/>
          </a:p>
        </p:txBody>
      </p:sp>
      <p:sp>
        <p:nvSpPr>
          <p:cNvPr id="3" name="Content Placeholder 2">
            <a:extLst>
              <a:ext uri="{FF2B5EF4-FFF2-40B4-BE49-F238E27FC236}">
                <a16:creationId xmlns:a16="http://schemas.microsoft.com/office/drawing/2014/main" xmlns="" id="{CD17B165-C103-4BB6-82F0-F7FA9CAC1DF9}"/>
              </a:ext>
            </a:extLst>
          </p:cNvPr>
          <p:cNvSpPr>
            <a:spLocks noGrp="1"/>
          </p:cNvSpPr>
          <p:nvPr>
            <p:ph idx="1"/>
          </p:nvPr>
        </p:nvSpPr>
        <p:spPr>
          <a:xfrm>
            <a:off x="914400" y="1772816"/>
            <a:ext cx="10363200" cy="4968552"/>
          </a:xfrm>
        </p:spPr>
        <p:txBody>
          <a:bodyPr/>
          <a:lstStyle/>
          <a:p>
            <a:r>
              <a:rPr lang="en-GB" dirty="0"/>
              <a:t>36,000 members, 6,685 members responded</a:t>
            </a:r>
          </a:p>
          <a:p>
            <a:r>
              <a:rPr lang="en-GB" dirty="0"/>
              <a:t>Required a 60% supermajority to retain the </a:t>
            </a:r>
            <a:r>
              <a:rPr lang="en-GB" i="1" dirty="0"/>
              <a:t>status quo</a:t>
            </a:r>
            <a:r>
              <a:rPr lang="en-GB" dirty="0"/>
              <a:t> of opposition to legalising assisted suicide</a:t>
            </a:r>
          </a:p>
          <a:p>
            <a:r>
              <a:rPr lang="en-GB" dirty="0"/>
              <a:t>Potential court case under charity law and a forthcoming investigation of the RCP’s process by the Charity Commission.</a:t>
            </a:r>
          </a:p>
          <a:p>
            <a:r>
              <a:rPr lang="en-GB" dirty="0"/>
              <a:t>84.3% of palliative care doctors opposed legalising assisted suicide, 80.9% opposed a change in the RCP’s position. </a:t>
            </a:r>
          </a:p>
          <a:p>
            <a:pPr marL="0" indent="0">
              <a:buNone/>
            </a:pPr>
            <a:r>
              <a:rPr lang="en-GB" dirty="0"/>
              <a:t> </a:t>
            </a:r>
          </a:p>
          <a:p>
            <a:endParaRPr lang="en-US" dirty="0"/>
          </a:p>
        </p:txBody>
      </p:sp>
    </p:spTree>
    <p:extLst>
      <p:ext uri="{BB962C8B-B14F-4D97-AF65-F5344CB8AC3E}">
        <p14:creationId xmlns:p14="http://schemas.microsoft.com/office/powerpoint/2010/main" val="274959543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F78C39-D4EC-40EE-AD68-CE6C176B2CCB}"/>
              </a:ext>
            </a:extLst>
          </p:cNvPr>
          <p:cNvSpPr>
            <a:spLocks noGrp="1"/>
          </p:cNvSpPr>
          <p:nvPr>
            <p:ph type="title"/>
          </p:nvPr>
        </p:nvSpPr>
        <p:spPr/>
        <p:txBody>
          <a:bodyPr/>
          <a:lstStyle/>
          <a:p>
            <a:r>
              <a:rPr lang="en-GB" dirty="0"/>
              <a:t>RCP Survey</a:t>
            </a:r>
            <a:endParaRPr lang="en-US" dirty="0"/>
          </a:p>
        </p:txBody>
      </p:sp>
      <p:sp>
        <p:nvSpPr>
          <p:cNvPr id="3" name="Content Placeholder 2">
            <a:extLst>
              <a:ext uri="{FF2B5EF4-FFF2-40B4-BE49-F238E27FC236}">
                <a16:creationId xmlns:a16="http://schemas.microsoft.com/office/drawing/2014/main" xmlns="" id="{E3BCFE35-4A71-4582-A14A-CE69D7F54284}"/>
              </a:ext>
            </a:extLst>
          </p:cNvPr>
          <p:cNvSpPr>
            <a:spLocks noGrp="1"/>
          </p:cNvSpPr>
          <p:nvPr>
            <p:ph idx="1"/>
          </p:nvPr>
        </p:nvSpPr>
        <p:spPr>
          <a:xfrm>
            <a:off x="914400" y="1981200"/>
            <a:ext cx="10363200" cy="4328120"/>
          </a:xfrm>
        </p:spPr>
        <p:txBody>
          <a:bodyPr/>
          <a:lstStyle/>
          <a:p>
            <a:r>
              <a:rPr lang="en-GB" b="1" dirty="0">
                <a:effectLst/>
              </a:rPr>
              <a:t>What should the College’s position be on ‘assisted dying’?</a:t>
            </a:r>
            <a:endParaRPr lang="en-GB" dirty="0"/>
          </a:p>
          <a:p>
            <a:r>
              <a:rPr lang="en-GB" dirty="0"/>
              <a:t>                        </a:t>
            </a:r>
            <a:r>
              <a:rPr lang="en-GB" dirty="0" smtClean="0"/>
              <a:t>	</a:t>
            </a:r>
            <a:r>
              <a:rPr lang="en-GB" dirty="0"/>
              <a:t>		2014 		</a:t>
            </a:r>
            <a:r>
              <a:rPr lang="en-GB" b="1" dirty="0"/>
              <a:t>2019</a:t>
            </a:r>
          </a:p>
          <a:p>
            <a:pPr algn="r"/>
            <a:endParaRPr lang="en-GB" dirty="0"/>
          </a:p>
          <a:p>
            <a:r>
              <a:rPr lang="en-GB" dirty="0"/>
              <a:t>Opposed 	     			44.4% 		</a:t>
            </a:r>
            <a:r>
              <a:rPr lang="en-GB" b="1" dirty="0"/>
              <a:t>43.4%</a:t>
            </a:r>
          </a:p>
          <a:p>
            <a:r>
              <a:rPr lang="en-GB" dirty="0"/>
              <a:t>In Favour	     			24.6%		</a:t>
            </a:r>
            <a:r>
              <a:rPr lang="en-GB" b="1" dirty="0"/>
              <a:t>31.6%</a:t>
            </a:r>
          </a:p>
          <a:p>
            <a:r>
              <a:rPr lang="en-GB" dirty="0"/>
              <a:t>Neutral		     			31.0%		</a:t>
            </a:r>
            <a:r>
              <a:rPr lang="en-GB" b="1" dirty="0"/>
              <a:t>25%</a:t>
            </a:r>
            <a:r>
              <a:rPr lang="en-GB" dirty="0"/>
              <a:t> </a:t>
            </a:r>
          </a:p>
          <a:p>
            <a:endParaRPr lang="en-GB" dirty="0"/>
          </a:p>
          <a:p>
            <a:endParaRPr lang="en-US" dirty="0"/>
          </a:p>
        </p:txBody>
      </p:sp>
    </p:spTree>
    <p:extLst>
      <p:ext uri="{BB962C8B-B14F-4D97-AF65-F5344CB8AC3E}">
        <p14:creationId xmlns:p14="http://schemas.microsoft.com/office/powerpoint/2010/main" val="60891126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Whirlpool">
  <a:themeElements>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Designs\Whirlpool.pot</Template>
  <TotalTime>6508</TotalTime>
  <Words>1663</Words>
  <Application>Microsoft Office PowerPoint</Application>
  <PresentationFormat>Custom</PresentationFormat>
  <Paragraphs>267</Paragraphs>
  <Slides>51</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Whirlpool</vt:lpstr>
      <vt:lpstr>Photo Editor Photo</vt:lpstr>
      <vt:lpstr>      The Politics of Assisted Suicide in the Medical Community </vt:lpstr>
      <vt:lpstr>Background </vt:lpstr>
      <vt:lpstr>Dangers of Euthanasia and Assisted Suicide</vt:lpstr>
      <vt:lpstr>Westminster</vt:lpstr>
      <vt:lpstr>Elsewhere</vt:lpstr>
      <vt:lpstr>Current Threats</vt:lpstr>
      <vt:lpstr>PowerPoint Presentation</vt:lpstr>
      <vt:lpstr>RCP Survey </vt:lpstr>
      <vt:lpstr>RCP Survey</vt:lpstr>
      <vt:lpstr>RCP Survey</vt:lpstr>
      <vt:lpstr>RCP Survey</vt:lpstr>
      <vt:lpstr>PowerPoint Presentation</vt:lpstr>
      <vt:lpstr>RCGP Survey</vt:lpstr>
      <vt:lpstr>PowerPoint Presentation</vt:lpstr>
      <vt:lpstr>The BMA’s Policy Positions</vt:lpstr>
      <vt:lpstr>Key Developments/Dates </vt:lpstr>
      <vt:lpstr>Conclusions</vt:lpstr>
      <vt:lpstr>      Definitions – the battle for the language   </vt:lpstr>
      <vt:lpstr>Redefine the euphemisms</vt:lpstr>
      <vt:lpstr>Definitions</vt:lpstr>
      <vt:lpstr>Euthanasia does not include...</vt:lpstr>
      <vt:lpstr>Deconstructing arguments for legalising euthanasia and assisted suicide</vt:lpstr>
      <vt:lpstr>Arguments for PAS and euthanasia</vt:lpstr>
      <vt:lpstr>Compassion - death with dignity?</vt:lpstr>
      <vt:lpstr>Autonomy - a right to die?</vt:lpstr>
      <vt:lpstr>Economics - we can’t afford it</vt:lpstr>
      <vt:lpstr>The key arguments against euthanasia   </vt:lpstr>
      <vt:lpstr>PowerPoint Presentation</vt:lpstr>
      <vt:lpstr>1. Vulnerable people will feel pressure </vt:lpstr>
      <vt:lpstr>Select Committee Conclusion – 1994</vt:lpstr>
      <vt:lpstr>Economic pressure/elder abuse</vt:lpstr>
      <vt:lpstr>Barbara Wagner in Oregon  </vt:lpstr>
      <vt:lpstr>PowerPoint Presentation</vt:lpstr>
      <vt:lpstr>2. The slippery slope is inevitable</vt:lpstr>
      <vt:lpstr>Slippery Slope or Incremental Extension </vt:lpstr>
      <vt:lpstr>Oregon </vt:lpstr>
      <vt:lpstr>Oregon</vt:lpstr>
      <vt:lpstr>PowerPoint Presentation</vt:lpstr>
      <vt:lpstr>Belgium  </vt:lpstr>
      <vt:lpstr>Numbers – Belgium </vt:lpstr>
      <vt:lpstr>PowerPoint Presentation</vt:lpstr>
      <vt:lpstr>PowerPoint Presentation</vt:lpstr>
      <vt:lpstr>PowerPoint Presentation</vt:lpstr>
      <vt:lpstr>PowerPoint Presentation</vt:lpstr>
      <vt:lpstr>PowerPoint Presentation</vt:lpstr>
      <vt:lpstr>3. Good Palliative Care is better  </vt:lpstr>
      <vt:lpstr>Symptoms can be relieved </vt:lpstr>
      <vt:lpstr>The real reasons are not medical </vt:lpstr>
      <vt:lpstr>4. The law against assisted suicide works well</vt:lpstr>
      <vt:lpstr>There is actually very little demand</vt:lpstr>
      <vt:lpstr>There are limits to freedom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 Genies</dc:title>
  <dc:creator>Christopher Saunders</dc:creator>
  <cp:lastModifiedBy>Gordon.Macdonald</cp:lastModifiedBy>
  <cp:revision>690</cp:revision>
  <cp:lastPrinted>2013-04-30T10:13:02Z</cp:lastPrinted>
  <dcterms:created xsi:type="dcterms:W3CDTF">2001-04-04T20:23:33Z</dcterms:created>
  <dcterms:modified xsi:type="dcterms:W3CDTF">2019-10-09T17:50:53Z</dcterms:modified>
</cp:coreProperties>
</file>