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154548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3984260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5223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3550224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5301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4035639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1065419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343858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131935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67916F-1C95-4882-BD7A-331C2BE025E5}" type="datetimeFigureOut">
              <a:rPr lang="en-IE" smtClean="0"/>
              <a:t>16/09/2019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281340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67916F-1C95-4882-BD7A-331C2BE025E5}" type="datetimeFigureOut">
              <a:rPr lang="en-IE" smtClean="0"/>
              <a:t>16/09/2019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388862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67916F-1C95-4882-BD7A-331C2BE025E5}" type="datetimeFigureOut">
              <a:rPr lang="en-IE" smtClean="0"/>
              <a:t>16/09/2019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214112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67916F-1C95-4882-BD7A-331C2BE025E5}" type="datetimeFigureOut">
              <a:rPr lang="en-IE" smtClean="0"/>
              <a:t>16/09/2019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397970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7916F-1C95-4882-BD7A-331C2BE025E5}" type="datetimeFigureOut">
              <a:rPr lang="en-IE" smtClean="0"/>
              <a:t>16/09/2019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265744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67916F-1C95-4882-BD7A-331C2BE025E5}" type="datetimeFigureOut">
              <a:rPr lang="en-IE" smtClean="0"/>
              <a:t>16/09/2019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4133649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67916F-1C95-4882-BD7A-331C2BE025E5}" type="datetimeFigureOut">
              <a:rPr lang="en-IE" smtClean="0"/>
              <a:t>16/09/2019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9D6FFDA-E7BB-4402-B5B3-20F1EB856EA4}" type="slidenum">
              <a:rPr lang="en-IE" smtClean="0"/>
              <a:t>‹#›</a:t>
            </a:fld>
            <a:endParaRPr lang="en-IE"/>
          </a:p>
        </p:txBody>
      </p:sp>
    </p:spTree>
    <p:extLst>
      <p:ext uri="{BB962C8B-B14F-4D97-AF65-F5344CB8AC3E}">
        <p14:creationId xmlns:p14="http://schemas.microsoft.com/office/powerpoint/2010/main" val="288236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67916F-1C95-4882-BD7A-331C2BE025E5}" type="datetimeFigureOut">
              <a:rPr lang="en-IE" smtClean="0"/>
              <a:t>16/09/2019</a:t>
            </a:fld>
            <a:endParaRPr lang="en-I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D6FFDA-E7BB-4402-B5B3-20F1EB856EA4}" type="slidenum">
              <a:rPr lang="en-IE" smtClean="0"/>
              <a:t>‹#›</a:t>
            </a:fld>
            <a:endParaRPr lang="en-IE"/>
          </a:p>
        </p:txBody>
      </p:sp>
    </p:spTree>
    <p:extLst>
      <p:ext uri="{BB962C8B-B14F-4D97-AF65-F5344CB8AC3E}">
        <p14:creationId xmlns:p14="http://schemas.microsoft.com/office/powerpoint/2010/main" val="3979145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3D363-9FC6-4FFC-9FEE-2D263A034CBB}"/>
              </a:ext>
            </a:extLst>
          </p:cNvPr>
          <p:cNvSpPr>
            <a:spLocks noGrp="1"/>
          </p:cNvSpPr>
          <p:nvPr>
            <p:ph type="ctrTitle"/>
          </p:nvPr>
        </p:nvSpPr>
        <p:spPr/>
        <p:txBody>
          <a:bodyPr>
            <a:normAutofit/>
          </a:bodyPr>
          <a:lstStyle/>
          <a:p>
            <a:r>
              <a:rPr lang="en-IE" sz="3600" b="1" dirty="0">
                <a:latin typeface="Shonar Bangla" panose="020B0502040204020203" pitchFamily="18" charset="0"/>
                <a:cs typeface="Shonar Bangla" panose="020B0502040204020203" pitchFamily="18" charset="0"/>
              </a:rPr>
              <a:t>Cherishing Unborn Human Life in Ireland</a:t>
            </a:r>
          </a:p>
        </p:txBody>
      </p:sp>
      <p:sp>
        <p:nvSpPr>
          <p:cNvPr id="3" name="Subtitle 2">
            <a:extLst>
              <a:ext uri="{FF2B5EF4-FFF2-40B4-BE49-F238E27FC236}">
                <a16:creationId xmlns:a16="http://schemas.microsoft.com/office/drawing/2014/main" id="{B82B43B3-9D75-4B5B-AC0D-E58BA970D42F}"/>
              </a:ext>
            </a:extLst>
          </p:cNvPr>
          <p:cNvSpPr>
            <a:spLocks noGrp="1"/>
          </p:cNvSpPr>
          <p:nvPr>
            <p:ph type="subTitle" idx="1"/>
          </p:nvPr>
        </p:nvSpPr>
        <p:spPr/>
        <p:txBody>
          <a:bodyPr/>
          <a:lstStyle/>
          <a:p>
            <a:r>
              <a:rPr lang="en-IE" dirty="0"/>
              <a:t>Kevin Doran – Bishop of Elphin</a:t>
            </a:r>
          </a:p>
        </p:txBody>
      </p:sp>
    </p:spTree>
    <p:extLst>
      <p:ext uri="{BB962C8B-B14F-4D97-AF65-F5344CB8AC3E}">
        <p14:creationId xmlns:p14="http://schemas.microsoft.com/office/powerpoint/2010/main" val="3727141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D940-4C44-403C-868B-96CE5FFE5012}"/>
              </a:ext>
            </a:extLst>
          </p:cNvPr>
          <p:cNvSpPr>
            <a:spLocks noGrp="1"/>
          </p:cNvSpPr>
          <p:nvPr>
            <p:ph type="title"/>
          </p:nvPr>
        </p:nvSpPr>
        <p:spPr>
          <a:xfrm>
            <a:off x="677334" y="609600"/>
            <a:ext cx="8596668" cy="866775"/>
          </a:xfrm>
        </p:spPr>
        <p:txBody>
          <a:bodyPr>
            <a:normAutofit/>
          </a:bodyPr>
          <a:lstStyle/>
          <a:p>
            <a:r>
              <a:rPr lang="en-IE" dirty="0"/>
              <a:t>Legal and Constitutional Background</a:t>
            </a:r>
          </a:p>
        </p:txBody>
      </p:sp>
      <p:sp>
        <p:nvSpPr>
          <p:cNvPr id="4" name="TextBox 3">
            <a:extLst>
              <a:ext uri="{FF2B5EF4-FFF2-40B4-BE49-F238E27FC236}">
                <a16:creationId xmlns:a16="http://schemas.microsoft.com/office/drawing/2014/main" id="{58EE0D8E-6F7F-4490-8B65-40006850D3AB}"/>
              </a:ext>
            </a:extLst>
          </p:cNvPr>
          <p:cNvSpPr txBox="1"/>
          <p:nvPr/>
        </p:nvSpPr>
        <p:spPr>
          <a:xfrm>
            <a:off x="804907" y="1695634"/>
            <a:ext cx="7318161" cy="461196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dirty="0"/>
              <a:t>1861	Offences Against the Person Act</a:t>
            </a:r>
          </a:p>
          <a:p>
            <a:pPr marL="285750" indent="-285750">
              <a:lnSpc>
                <a:spcPct val="150000"/>
              </a:lnSpc>
              <a:buFont typeface="Arial" panose="020B0604020202020204" pitchFamily="34" charset="0"/>
              <a:buChar char="•"/>
            </a:pPr>
            <a:r>
              <a:rPr lang="en-IE" dirty="0"/>
              <a:t>1967 	Abortion Act (UK)</a:t>
            </a:r>
          </a:p>
          <a:p>
            <a:pPr marL="285750" indent="-285750">
              <a:lnSpc>
                <a:spcPct val="150000"/>
              </a:lnSpc>
              <a:buFont typeface="Arial" panose="020B0604020202020204" pitchFamily="34" charset="0"/>
              <a:buChar char="•"/>
            </a:pPr>
            <a:r>
              <a:rPr lang="en-IE" dirty="0"/>
              <a:t>1983 	Referendum on the Eighth Amendment to the Constitution 		(The Pro-Life Amendment)</a:t>
            </a:r>
          </a:p>
          <a:p>
            <a:pPr marL="285750" indent="-285750">
              <a:lnSpc>
                <a:spcPct val="150000"/>
              </a:lnSpc>
              <a:buFont typeface="Arial" panose="020B0604020202020204" pitchFamily="34" charset="0"/>
              <a:buChar char="•"/>
            </a:pPr>
            <a:r>
              <a:rPr lang="en-GB" dirty="0"/>
              <a:t>1992 	Judgements of the Supreme Court in the “X” case</a:t>
            </a:r>
          </a:p>
          <a:p>
            <a:pPr marL="285750" indent="-285750">
              <a:lnSpc>
                <a:spcPct val="150000"/>
              </a:lnSpc>
              <a:buFont typeface="Arial" panose="020B0604020202020204" pitchFamily="34" charset="0"/>
              <a:buChar char="•"/>
            </a:pPr>
            <a:r>
              <a:rPr lang="en-GB" dirty="0"/>
              <a:t>2013 	Protection of Life in Pregnancy Act</a:t>
            </a:r>
          </a:p>
          <a:p>
            <a:pPr marL="285750" indent="-285750">
              <a:lnSpc>
                <a:spcPct val="150000"/>
              </a:lnSpc>
              <a:buFont typeface="Arial" panose="020B0604020202020204" pitchFamily="34" charset="0"/>
              <a:buChar char="•"/>
            </a:pPr>
            <a:r>
              <a:rPr lang="en-GB" dirty="0"/>
              <a:t>2015 	Children and Family Relationships Act</a:t>
            </a:r>
          </a:p>
          <a:p>
            <a:pPr marL="285750" indent="-285750">
              <a:lnSpc>
                <a:spcPct val="150000"/>
              </a:lnSpc>
              <a:buFont typeface="Arial" panose="020B0604020202020204" pitchFamily="34" charset="0"/>
              <a:buChar char="•"/>
            </a:pPr>
            <a:r>
              <a:rPr lang="en-GB" dirty="0"/>
              <a:t>2018	Referendum on Removing Article 40.3.3 (the Eighth 				Amendment) from the Constitution</a:t>
            </a:r>
          </a:p>
          <a:p>
            <a:pPr marL="285750" indent="-285750">
              <a:lnSpc>
                <a:spcPct val="150000"/>
              </a:lnSpc>
              <a:buFont typeface="Arial" panose="020B0604020202020204" pitchFamily="34" charset="0"/>
              <a:buChar char="•"/>
            </a:pPr>
            <a:r>
              <a:rPr lang="en-GB" dirty="0"/>
              <a:t>2018	Health (Regulation of Termination of Pregnancy) Act</a:t>
            </a:r>
          </a:p>
          <a:p>
            <a:pPr marL="285750" indent="-285750">
              <a:lnSpc>
                <a:spcPct val="150000"/>
              </a:lnSpc>
              <a:buFont typeface="Arial" panose="020B0604020202020204" pitchFamily="34" charset="0"/>
              <a:buChar char="•"/>
            </a:pPr>
            <a:r>
              <a:rPr lang="en-GB" dirty="0"/>
              <a:t>2019	Northern Ireland (Executive Formation) Act</a:t>
            </a:r>
            <a:endParaRPr lang="en-IE" dirty="0"/>
          </a:p>
        </p:txBody>
      </p:sp>
    </p:spTree>
    <p:extLst>
      <p:ext uri="{BB962C8B-B14F-4D97-AF65-F5344CB8AC3E}">
        <p14:creationId xmlns:p14="http://schemas.microsoft.com/office/powerpoint/2010/main" val="1018390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D940-4C44-403C-868B-96CE5FFE5012}"/>
              </a:ext>
            </a:extLst>
          </p:cNvPr>
          <p:cNvSpPr>
            <a:spLocks noGrp="1"/>
          </p:cNvSpPr>
          <p:nvPr>
            <p:ph type="title"/>
          </p:nvPr>
        </p:nvSpPr>
        <p:spPr>
          <a:xfrm>
            <a:off x="677334" y="609600"/>
            <a:ext cx="8596668" cy="866775"/>
          </a:xfrm>
        </p:spPr>
        <p:txBody>
          <a:bodyPr>
            <a:normAutofit/>
          </a:bodyPr>
          <a:lstStyle/>
          <a:p>
            <a:r>
              <a:rPr lang="en-IE" dirty="0"/>
              <a:t>Fifty Years 1967-2017</a:t>
            </a:r>
          </a:p>
        </p:txBody>
      </p:sp>
      <p:sp>
        <p:nvSpPr>
          <p:cNvPr id="4" name="TextBox 3">
            <a:extLst>
              <a:ext uri="{FF2B5EF4-FFF2-40B4-BE49-F238E27FC236}">
                <a16:creationId xmlns:a16="http://schemas.microsoft.com/office/drawing/2014/main" id="{58EE0D8E-6F7F-4490-8B65-40006850D3AB}"/>
              </a:ext>
            </a:extLst>
          </p:cNvPr>
          <p:cNvSpPr txBox="1"/>
          <p:nvPr/>
        </p:nvSpPr>
        <p:spPr>
          <a:xfrm>
            <a:off x="825623" y="1476375"/>
            <a:ext cx="8691239" cy="4652492"/>
          </a:xfrm>
          <a:prstGeom prst="rect">
            <a:avLst/>
          </a:prstGeom>
          <a:noFill/>
        </p:spPr>
        <p:txBody>
          <a:bodyPr wrap="square" rtlCol="0">
            <a:spAutoFit/>
          </a:bodyPr>
          <a:lstStyle/>
          <a:p>
            <a:pPr marL="342900" indent="-342900">
              <a:lnSpc>
                <a:spcPct val="150000"/>
              </a:lnSpc>
              <a:buFont typeface="+mj-lt"/>
              <a:buAutoNum type="alphaLcParenR"/>
            </a:pPr>
            <a:r>
              <a:rPr lang="en-GB" sz="2000" dirty="0"/>
              <a:t>because of the protection afforded by Article 40.3.3 there are many people alive in Ireland today who would otherwise have been aborted </a:t>
            </a:r>
          </a:p>
          <a:p>
            <a:pPr marL="457200" indent="-457200">
              <a:lnSpc>
                <a:spcPct val="150000"/>
              </a:lnSpc>
              <a:buFont typeface="+mj-lt"/>
              <a:buAutoNum type="alphaLcParenR"/>
            </a:pPr>
            <a:r>
              <a:rPr lang="en-GB" sz="2000" dirty="0"/>
              <a:t>the maternal death rate in Ireland has remained consistently low and significantly lower than in many technologically advanced countries where abortion was readily available. </a:t>
            </a:r>
          </a:p>
          <a:p>
            <a:pPr marL="457200" indent="-457200">
              <a:lnSpc>
                <a:spcPct val="150000"/>
              </a:lnSpc>
              <a:buFont typeface="+mj-lt"/>
              <a:buAutoNum type="alphaLcParenR"/>
            </a:pPr>
            <a:r>
              <a:rPr lang="en-GB" sz="2000" dirty="0"/>
              <a:t>more than 150,000 Irish woman had abortions in the UK. Taking into account the number of people immediately affected by this the effect was to gradually “normalise” abortion in our society and ultimately to prepare the ground for the campaign to remove the right to life from our Constitution in 2018</a:t>
            </a:r>
          </a:p>
        </p:txBody>
      </p:sp>
    </p:spTree>
    <p:extLst>
      <p:ext uri="{BB962C8B-B14F-4D97-AF65-F5344CB8AC3E}">
        <p14:creationId xmlns:p14="http://schemas.microsoft.com/office/powerpoint/2010/main" val="359194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D940-4C44-403C-868B-96CE5FFE5012}"/>
              </a:ext>
            </a:extLst>
          </p:cNvPr>
          <p:cNvSpPr>
            <a:spLocks noGrp="1"/>
          </p:cNvSpPr>
          <p:nvPr>
            <p:ph type="title"/>
          </p:nvPr>
        </p:nvSpPr>
        <p:spPr>
          <a:xfrm>
            <a:off x="677334" y="609600"/>
            <a:ext cx="8596668" cy="866775"/>
          </a:xfrm>
        </p:spPr>
        <p:txBody>
          <a:bodyPr>
            <a:normAutofit fontScale="90000"/>
          </a:bodyPr>
          <a:lstStyle/>
          <a:p>
            <a:r>
              <a:rPr lang="en-GB" dirty="0"/>
              <a:t>Caring for Women and Protecting the Unborn </a:t>
            </a:r>
            <a:endParaRPr lang="en-IE" dirty="0"/>
          </a:p>
        </p:txBody>
      </p:sp>
      <p:sp>
        <p:nvSpPr>
          <p:cNvPr id="4" name="TextBox 3">
            <a:extLst>
              <a:ext uri="{FF2B5EF4-FFF2-40B4-BE49-F238E27FC236}">
                <a16:creationId xmlns:a16="http://schemas.microsoft.com/office/drawing/2014/main" id="{58EE0D8E-6F7F-4490-8B65-40006850D3AB}"/>
              </a:ext>
            </a:extLst>
          </p:cNvPr>
          <p:cNvSpPr txBox="1"/>
          <p:nvPr/>
        </p:nvSpPr>
        <p:spPr>
          <a:xfrm>
            <a:off x="804907" y="1476375"/>
            <a:ext cx="8469095" cy="511415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000" dirty="0"/>
              <a:t>Irish people have grown accustomed to the state funding many voluntary initiatives. In the past, agencies which offered care to women in crisis pregnancy received state funding through an umbrella organisation called the Crisis Pregnancy Agency. Since 2018, the state no longer sees itself as having any constitutional obligation to protect the life of the unborn. Pro-life crisis pregnancy agencies no longer receive any state-funding. </a:t>
            </a:r>
          </a:p>
          <a:p>
            <a:pPr>
              <a:lnSpc>
                <a:spcPct val="150000"/>
              </a:lnSpc>
            </a:pPr>
            <a:endParaRPr lang="en-GB" sz="2000" dirty="0"/>
          </a:p>
          <a:p>
            <a:pPr marL="285750" indent="-285750">
              <a:lnSpc>
                <a:spcPct val="150000"/>
              </a:lnSpc>
              <a:buFont typeface="Arial" panose="020B0604020202020204" pitchFamily="34" charset="0"/>
              <a:buChar char="•"/>
            </a:pPr>
            <a:r>
              <a:rPr lang="en-GB" sz="2000" dirty="0"/>
              <a:t>Some pro-life agencies in Ireland are now offering non-diagnostic ultrasound, so that women and their partners can actually see and begin to bond with their unborn child</a:t>
            </a:r>
            <a:endParaRPr lang="en-IE" sz="2000" dirty="0"/>
          </a:p>
        </p:txBody>
      </p:sp>
    </p:spTree>
    <p:extLst>
      <p:ext uri="{BB962C8B-B14F-4D97-AF65-F5344CB8AC3E}">
        <p14:creationId xmlns:p14="http://schemas.microsoft.com/office/powerpoint/2010/main" val="3289337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D940-4C44-403C-868B-96CE5FFE5012}"/>
              </a:ext>
            </a:extLst>
          </p:cNvPr>
          <p:cNvSpPr>
            <a:spLocks noGrp="1"/>
          </p:cNvSpPr>
          <p:nvPr>
            <p:ph type="title"/>
          </p:nvPr>
        </p:nvSpPr>
        <p:spPr>
          <a:xfrm>
            <a:off x="677334" y="609600"/>
            <a:ext cx="8596668" cy="866775"/>
          </a:xfrm>
        </p:spPr>
        <p:txBody>
          <a:bodyPr>
            <a:normAutofit fontScale="90000"/>
          </a:bodyPr>
          <a:lstStyle/>
          <a:p>
            <a:r>
              <a:rPr lang="en-GB" sz="2800" b="1" dirty="0"/>
              <a:t>Healthcare Professionals – Conscientious Objection </a:t>
            </a:r>
            <a:endParaRPr lang="en-IE" sz="2800" b="1" dirty="0"/>
          </a:p>
        </p:txBody>
      </p:sp>
      <p:sp>
        <p:nvSpPr>
          <p:cNvPr id="4" name="TextBox 3">
            <a:extLst>
              <a:ext uri="{FF2B5EF4-FFF2-40B4-BE49-F238E27FC236}">
                <a16:creationId xmlns:a16="http://schemas.microsoft.com/office/drawing/2014/main" id="{58EE0D8E-6F7F-4490-8B65-40006850D3AB}"/>
              </a:ext>
            </a:extLst>
          </p:cNvPr>
          <p:cNvSpPr txBox="1"/>
          <p:nvPr/>
        </p:nvSpPr>
        <p:spPr>
          <a:xfrm>
            <a:off x="804907" y="1476375"/>
            <a:ext cx="8469095" cy="465249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000" dirty="0"/>
              <a:t>Among those who led the campaign to legalise abortion were some of the most senior obstetricians in the country. </a:t>
            </a:r>
          </a:p>
          <a:p>
            <a:pPr marL="285750" indent="-285750">
              <a:lnSpc>
                <a:spcPct val="150000"/>
              </a:lnSpc>
              <a:buFont typeface="Arial" panose="020B0604020202020204" pitchFamily="34" charset="0"/>
              <a:buChar char="•"/>
            </a:pPr>
            <a:r>
              <a:rPr lang="en-GB" sz="2000" dirty="0"/>
              <a:t>Against this background, hospital doctors, family doctors, nurses and pharmacists came under significant pressure from the government to participate actively in the provision of abortion. </a:t>
            </a:r>
          </a:p>
          <a:p>
            <a:pPr marL="285750" indent="-285750">
              <a:lnSpc>
                <a:spcPct val="150000"/>
              </a:lnSpc>
              <a:buFont typeface="Arial" panose="020B0604020202020204" pitchFamily="34" charset="0"/>
              <a:buChar char="•"/>
            </a:pPr>
            <a:r>
              <a:rPr lang="en-GB" sz="2000" dirty="0"/>
              <a:t>Doctors in the public health system were also offered a significantly higher fee for their involvement in medical abortions than they would be offered for caring for a woman during her pregnancy.</a:t>
            </a:r>
          </a:p>
          <a:p>
            <a:pPr marL="285750" indent="-285750">
              <a:lnSpc>
                <a:spcPct val="150000"/>
              </a:lnSpc>
              <a:buFont typeface="Arial" panose="020B0604020202020204" pitchFamily="34" charset="0"/>
              <a:buChar char="•"/>
            </a:pPr>
            <a:r>
              <a:rPr lang="en-GB" sz="2000" dirty="0"/>
              <a:t>New Code of Ethical Standards for Healthcare – Bishops</a:t>
            </a:r>
          </a:p>
          <a:p>
            <a:pPr marL="285750" indent="-285750">
              <a:lnSpc>
                <a:spcPct val="150000"/>
              </a:lnSpc>
              <a:buFont typeface="Arial" panose="020B0604020202020204" pitchFamily="34" charset="0"/>
              <a:buChar char="•"/>
            </a:pPr>
            <a:r>
              <a:rPr lang="en-GB" sz="2000" dirty="0"/>
              <a:t>New Guide to Professional Conduct and Ethics – Medical Council</a:t>
            </a:r>
          </a:p>
        </p:txBody>
      </p:sp>
    </p:spTree>
    <p:extLst>
      <p:ext uri="{BB962C8B-B14F-4D97-AF65-F5344CB8AC3E}">
        <p14:creationId xmlns:p14="http://schemas.microsoft.com/office/powerpoint/2010/main" val="3151256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D940-4C44-403C-868B-96CE5FFE5012}"/>
              </a:ext>
            </a:extLst>
          </p:cNvPr>
          <p:cNvSpPr>
            <a:spLocks noGrp="1"/>
          </p:cNvSpPr>
          <p:nvPr>
            <p:ph type="title"/>
          </p:nvPr>
        </p:nvSpPr>
        <p:spPr>
          <a:xfrm>
            <a:off x="677334" y="609600"/>
            <a:ext cx="8596668" cy="866775"/>
          </a:xfrm>
        </p:spPr>
        <p:txBody>
          <a:bodyPr>
            <a:normAutofit/>
          </a:bodyPr>
          <a:lstStyle/>
          <a:p>
            <a:r>
              <a:rPr lang="en-GB" sz="2800" b="1" dirty="0"/>
              <a:t>The Church and the Referendum</a:t>
            </a:r>
            <a:endParaRPr lang="en-IE" sz="2800" b="1" dirty="0"/>
          </a:p>
        </p:txBody>
      </p:sp>
      <p:sp>
        <p:nvSpPr>
          <p:cNvPr id="4" name="TextBox 3">
            <a:extLst>
              <a:ext uri="{FF2B5EF4-FFF2-40B4-BE49-F238E27FC236}">
                <a16:creationId xmlns:a16="http://schemas.microsoft.com/office/drawing/2014/main" id="{58EE0D8E-6F7F-4490-8B65-40006850D3AB}"/>
              </a:ext>
            </a:extLst>
          </p:cNvPr>
          <p:cNvSpPr txBox="1"/>
          <p:nvPr/>
        </p:nvSpPr>
        <p:spPr>
          <a:xfrm>
            <a:off x="790113" y="1313895"/>
            <a:ext cx="8483889" cy="465249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000" dirty="0"/>
              <a:t>Irish bishops were clear that </a:t>
            </a:r>
          </a:p>
          <a:p>
            <a:pPr marL="800100" lvl="1" indent="-342900">
              <a:lnSpc>
                <a:spcPct val="150000"/>
              </a:lnSpc>
              <a:buFont typeface="Courier New" panose="02070309020205020404" pitchFamily="49" charset="0"/>
              <a:buChar char="o"/>
            </a:pPr>
            <a:r>
              <a:rPr lang="en-GB" sz="2000" dirty="0"/>
              <a:t>we had a responsibility to offer clear leadership by proclaiming unambiguously the Gospel of Life. </a:t>
            </a:r>
          </a:p>
          <a:p>
            <a:pPr marL="800100" lvl="1" indent="-342900">
              <a:lnSpc>
                <a:spcPct val="150000"/>
              </a:lnSpc>
              <a:buFont typeface="Courier New" panose="02070309020205020404" pitchFamily="49" charset="0"/>
              <a:buChar char="o"/>
            </a:pPr>
            <a:r>
              <a:rPr lang="en-GB" sz="2000" dirty="0"/>
              <a:t>it was the responsibility of pro-life citizens, including the lay faithful to lead the political campaign</a:t>
            </a:r>
          </a:p>
          <a:p>
            <a:pPr lvl="1">
              <a:lnSpc>
                <a:spcPct val="150000"/>
              </a:lnSpc>
            </a:pPr>
            <a:endParaRPr lang="en-GB" sz="2000" dirty="0"/>
          </a:p>
          <a:p>
            <a:pPr marL="285750" indent="-285750">
              <a:lnSpc>
                <a:spcPct val="150000"/>
              </a:lnSpc>
              <a:buFont typeface="Arial" panose="020B0604020202020204" pitchFamily="34" charset="0"/>
              <a:buChar char="•"/>
            </a:pPr>
            <a:r>
              <a:rPr lang="en-GB" sz="2000" dirty="0"/>
              <a:t>The Bishops Conference issued a number of very clear pastoral messages and statements during 2017 and 2018 </a:t>
            </a:r>
          </a:p>
          <a:p>
            <a:pPr>
              <a:lnSpc>
                <a:spcPct val="150000"/>
              </a:lnSpc>
            </a:pPr>
            <a:endParaRPr lang="en-GB" sz="2000" dirty="0"/>
          </a:p>
          <a:p>
            <a:pPr marL="285750" indent="-285750">
              <a:lnSpc>
                <a:spcPct val="150000"/>
              </a:lnSpc>
              <a:buFont typeface="Arial" panose="020B0604020202020204" pitchFamily="34" charset="0"/>
              <a:buChar char="•"/>
            </a:pPr>
            <a:r>
              <a:rPr lang="en-GB" sz="2000" dirty="0"/>
              <a:t>Most bishops also issued personal statements or pastoral messages. </a:t>
            </a:r>
          </a:p>
        </p:txBody>
      </p:sp>
    </p:spTree>
    <p:extLst>
      <p:ext uri="{BB962C8B-B14F-4D97-AF65-F5344CB8AC3E}">
        <p14:creationId xmlns:p14="http://schemas.microsoft.com/office/powerpoint/2010/main" val="47048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D940-4C44-403C-868B-96CE5FFE5012}"/>
              </a:ext>
            </a:extLst>
          </p:cNvPr>
          <p:cNvSpPr>
            <a:spLocks noGrp="1"/>
          </p:cNvSpPr>
          <p:nvPr>
            <p:ph type="title"/>
          </p:nvPr>
        </p:nvSpPr>
        <p:spPr>
          <a:xfrm>
            <a:off x="677334" y="609600"/>
            <a:ext cx="8596668" cy="866775"/>
          </a:xfrm>
        </p:spPr>
        <p:txBody>
          <a:bodyPr>
            <a:normAutofit/>
          </a:bodyPr>
          <a:lstStyle/>
          <a:p>
            <a:r>
              <a:rPr lang="en-GB" sz="2800" b="1" dirty="0"/>
              <a:t>Ecclesial Significance of the Constitutional Change</a:t>
            </a:r>
            <a:endParaRPr lang="en-IE" sz="2800" b="1" dirty="0"/>
          </a:p>
        </p:txBody>
      </p:sp>
      <p:sp>
        <p:nvSpPr>
          <p:cNvPr id="4" name="TextBox 3">
            <a:extLst>
              <a:ext uri="{FF2B5EF4-FFF2-40B4-BE49-F238E27FC236}">
                <a16:creationId xmlns:a16="http://schemas.microsoft.com/office/drawing/2014/main" id="{58EE0D8E-6F7F-4490-8B65-40006850D3AB}"/>
              </a:ext>
            </a:extLst>
          </p:cNvPr>
          <p:cNvSpPr txBox="1"/>
          <p:nvPr/>
        </p:nvSpPr>
        <p:spPr>
          <a:xfrm>
            <a:off x="790113" y="1313895"/>
            <a:ext cx="8842159" cy="5114157"/>
          </a:xfrm>
          <a:prstGeom prst="rect">
            <a:avLst/>
          </a:prstGeom>
          <a:noFill/>
        </p:spPr>
        <p:txBody>
          <a:bodyPr wrap="square" rtlCol="0">
            <a:spAutoFit/>
          </a:bodyPr>
          <a:lstStyle/>
          <a:p>
            <a:pPr>
              <a:lnSpc>
                <a:spcPct val="150000"/>
              </a:lnSpc>
            </a:pPr>
            <a:r>
              <a:rPr lang="en-GB" sz="2000" dirty="0"/>
              <a:t>Pastoral: </a:t>
            </a:r>
          </a:p>
          <a:p>
            <a:pPr marL="342900" indent="-342900">
              <a:lnSpc>
                <a:spcPct val="150000"/>
              </a:lnSpc>
              <a:buFont typeface="Arial" panose="020B0604020202020204" pitchFamily="34" charset="0"/>
              <a:buChar char="•"/>
            </a:pPr>
            <a:r>
              <a:rPr lang="en-GB" sz="2000" dirty="0"/>
              <a:t>The reality is that the majority if those who voted for the legalisation of abortion in Ireland, were – at least nominally – Catholics. How do we reach out to them and help them to embrace the Gospel of life? </a:t>
            </a:r>
          </a:p>
          <a:p>
            <a:pPr marL="800100" lvl="1" indent="-342900">
              <a:lnSpc>
                <a:spcPct val="150000"/>
              </a:lnSpc>
              <a:buFont typeface="Courier New" panose="02070309020205020404" pitchFamily="49" charset="0"/>
              <a:buChar char="o"/>
            </a:pPr>
            <a:r>
              <a:rPr lang="en-GB" sz="2000" dirty="0"/>
              <a:t>Prayer</a:t>
            </a:r>
          </a:p>
          <a:p>
            <a:pPr marL="800100" lvl="1" indent="-342900">
              <a:lnSpc>
                <a:spcPct val="150000"/>
              </a:lnSpc>
              <a:buFont typeface="Courier New" panose="02070309020205020404" pitchFamily="49" charset="0"/>
              <a:buChar char="o"/>
            </a:pPr>
            <a:r>
              <a:rPr lang="en-GB" sz="2000" dirty="0"/>
              <a:t>Prophetic Witness</a:t>
            </a:r>
          </a:p>
          <a:p>
            <a:pPr lvl="1">
              <a:lnSpc>
                <a:spcPct val="150000"/>
              </a:lnSpc>
            </a:pPr>
            <a:endParaRPr lang="en-GB" sz="2000" dirty="0"/>
          </a:p>
          <a:p>
            <a:pPr>
              <a:lnSpc>
                <a:spcPct val="150000"/>
              </a:lnSpc>
            </a:pPr>
            <a:r>
              <a:rPr lang="en-GB" sz="2000" dirty="0"/>
              <a:t>Educational: </a:t>
            </a:r>
          </a:p>
          <a:p>
            <a:pPr marL="342900" indent="-342900">
              <a:lnSpc>
                <a:spcPct val="150000"/>
              </a:lnSpc>
              <a:buFont typeface="Arial" panose="020B0604020202020204" pitchFamily="34" charset="0"/>
              <a:buChar char="•"/>
            </a:pPr>
            <a:r>
              <a:rPr lang="en-GB" sz="2000" dirty="0"/>
              <a:t>Most schools are an exercise of partnership between the state and the Church. In the changing cultural climate, teachers and school boards find it more difficult to promote a Catholic ethos.</a:t>
            </a:r>
          </a:p>
        </p:txBody>
      </p:sp>
    </p:spTree>
    <p:extLst>
      <p:ext uri="{BB962C8B-B14F-4D97-AF65-F5344CB8AC3E}">
        <p14:creationId xmlns:p14="http://schemas.microsoft.com/office/powerpoint/2010/main" val="306858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D940-4C44-403C-868B-96CE5FFE5012}"/>
              </a:ext>
            </a:extLst>
          </p:cNvPr>
          <p:cNvSpPr>
            <a:spLocks noGrp="1"/>
          </p:cNvSpPr>
          <p:nvPr>
            <p:ph type="title"/>
          </p:nvPr>
        </p:nvSpPr>
        <p:spPr>
          <a:xfrm>
            <a:off x="677334" y="609600"/>
            <a:ext cx="8596668" cy="866775"/>
          </a:xfrm>
        </p:spPr>
        <p:txBody>
          <a:bodyPr>
            <a:normAutofit/>
          </a:bodyPr>
          <a:lstStyle/>
          <a:p>
            <a:r>
              <a:rPr lang="en-GB" sz="2800" b="1" dirty="0"/>
              <a:t>The Council for Life</a:t>
            </a:r>
          </a:p>
        </p:txBody>
      </p:sp>
      <p:sp>
        <p:nvSpPr>
          <p:cNvPr id="4" name="TextBox 3">
            <a:extLst>
              <a:ext uri="{FF2B5EF4-FFF2-40B4-BE49-F238E27FC236}">
                <a16:creationId xmlns:a16="http://schemas.microsoft.com/office/drawing/2014/main" id="{58EE0D8E-6F7F-4490-8B65-40006850D3AB}"/>
              </a:ext>
            </a:extLst>
          </p:cNvPr>
          <p:cNvSpPr txBox="1"/>
          <p:nvPr/>
        </p:nvSpPr>
        <p:spPr>
          <a:xfrm>
            <a:off x="790113" y="1313895"/>
            <a:ext cx="8842159" cy="4708981"/>
          </a:xfrm>
          <a:prstGeom prst="rect">
            <a:avLst/>
          </a:prstGeom>
          <a:noFill/>
        </p:spPr>
        <p:txBody>
          <a:bodyPr wrap="square" rtlCol="0">
            <a:spAutoFit/>
          </a:bodyPr>
          <a:lstStyle/>
          <a:p>
            <a:r>
              <a:rPr lang="en-GB" sz="2000" dirty="0"/>
              <a:t>The Catholic Bishops Conference has just established a Council for Life, which held its first meeting this week. The Council is tasked, among other things, with:</a:t>
            </a:r>
          </a:p>
          <a:p>
            <a:endParaRPr lang="en-GB" sz="2000" dirty="0"/>
          </a:p>
          <a:p>
            <a:pPr marL="342900" indent="-342900">
              <a:buFont typeface="Arial" panose="020B0604020202020204" pitchFamily="34" charset="0"/>
              <a:buChar char="•"/>
            </a:pPr>
            <a:r>
              <a:rPr lang="en-GB" sz="2000" dirty="0"/>
              <a:t>the development of initiatives to offer support and care for women and protection for human life</a:t>
            </a:r>
          </a:p>
          <a:p>
            <a:pPr marL="342900" indent="-342900">
              <a:buFont typeface="Arial" panose="020B0604020202020204" pitchFamily="34" charset="0"/>
              <a:buChar char="•"/>
            </a:pPr>
            <a:r>
              <a:rPr lang="en-GB" sz="2000" dirty="0"/>
              <a:t>finding a way to bring spiritual and emotional healing to women who have had abortions</a:t>
            </a:r>
          </a:p>
          <a:p>
            <a:pPr marL="342900" indent="-342900">
              <a:buFont typeface="Arial" panose="020B0604020202020204" pitchFamily="34" charset="0"/>
              <a:buChar char="•"/>
            </a:pPr>
            <a:r>
              <a:rPr lang="en-GB" sz="2000" dirty="0"/>
              <a:t>the development of an educational and communications strategy to promote respect for human life at every stage, but especially in its origins and towards its natural end</a:t>
            </a:r>
          </a:p>
          <a:p>
            <a:pPr marL="342900" indent="-342900">
              <a:buFont typeface="Arial" panose="020B0604020202020204" pitchFamily="34" charset="0"/>
              <a:buChar char="•"/>
            </a:pPr>
            <a:r>
              <a:rPr lang="en-GB" sz="2000" dirty="0"/>
              <a:t>the development of links with other organisations and the universal Church</a:t>
            </a:r>
          </a:p>
          <a:p>
            <a:pPr marL="342900" indent="-342900">
              <a:buFont typeface="Arial" panose="020B0604020202020204" pitchFamily="34" charset="0"/>
              <a:buChar char="•"/>
            </a:pPr>
            <a:r>
              <a:rPr lang="en-GB" sz="2000" dirty="0"/>
              <a:t>finding ways to support healthcare professionals in becoming and remaining advocates for life</a:t>
            </a:r>
          </a:p>
        </p:txBody>
      </p:sp>
    </p:spTree>
    <p:extLst>
      <p:ext uri="{BB962C8B-B14F-4D97-AF65-F5344CB8AC3E}">
        <p14:creationId xmlns:p14="http://schemas.microsoft.com/office/powerpoint/2010/main" val="257839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D940-4C44-403C-868B-96CE5FFE5012}"/>
              </a:ext>
            </a:extLst>
          </p:cNvPr>
          <p:cNvSpPr>
            <a:spLocks noGrp="1"/>
          </p:cNvSpPr>
          <p:nvPr>
            <p:ph type="title"/>
          </p:nvPr>
        </p:nvSpPr>
        <p:spPr>
          <a:xfrm>
            <a:off x="677334" y="609600"/>
            <a:ext cx="8596668" cy="866775"/>
          </a:xfrm>
        </p:spPr>
        <p:txBody>
          <a:bodyPr>
            <a:normAutofit/>
          </a:bodyPr>
          <a:lstStyle/>
          <a:p>
            <a:r>
              <a:rPr lang="en-GB" sz="2800" b="1" dirty="0"/>
              <a:t>Where to Now</a:t>
            </a:r>
          </a:p>
        </p:txBody>
      </p:sp>
      <p:sp>
        <p:nvSpPr>
          <p:cNvPr id="4" name="TextBox 3">
            <a:extLst>
              <a:ext uri="{FF2B5EF4-FFF2-40B4-BE49-F238E27FC236}">
                <a16:creationId xmlns:a16="http://schemas.microsoft.com/office/drawing/2014/main" id="{58EE0D8E-6F7F-4490-8B65-40006850D3AB}"/>
              </a:ext>
            </a:extLst>
          </p:cNvPr>
          <p:cNvSpPr txBox="1"/>
          <p:nvPr/>
        </p:nvSpPr>
        <p:spPr>
          <a:xfrm>
            <a:off x="790113" y="1313895"/>
            <a:ext cx="8483889" cy="2246769"/>
          </a:xfrm>
          <a:prstGeom prst="rect">
            <a:avLst/>
          </a:prstGeom>
          <a:noFill/>
        </p:spPr>
        <p:txBody>
          <a:bodyPr wrap="square" rtlCol="0">
            <a:spAutoFit/>
          </a:bodyPr>
          <a:lstStyle/>
          <a:p>
            <a:r>
              <a:rPr lang="en-GB" sz="2000" dirty="0"/>
              <a:t>As a faith community we now find ourselves in the situation in which many of you have lived for two generations. </a:t>
            </a:r>
          </a:p>
          <a:p>
            <a:endParaRPr lang="en-GB" sz="2000" dirty="0"/>
          </a:p>
          <a:p>
            <a:r>
              <a:rPr lang="en-GB" sz="2000" dirty="0"/>
              <a:t>Just as some of you may have been inspired by our pro-life constitution in the past, I pray that we may draw inspiration in the years ahead from the good work that many of you have been doing in cultures which are hostile to the Gospel of Life.</a:t>
            </a:r>
          </a:p>
        </p:txBody>
      </p:sp>
    </p:spTree>
    <p:extLst>
      <p:ext uri="{BB962C8B-B14F-4D97-AF65-F5344CB8AC3E}">
        <p14:creationId xmlns:p14="http://schemas.microsoft.com/office/powerpoint/2010/main" val="27191131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44</TotalTime>
  <Words>686</Words>
  <Application>Microsoft Office PowerPoint</Application>
  <PresentationFormat>Widescreen</PresentationFormat>
  <Paragraphs>54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Courier New</vt:lpstr>
      <vt:lpstr>Shonar Bangla</vt:lpstr>
      <vt:lpstr>Trebuchet MS</vt:lpstr>
      <vt:lpstr>Wingdings 3</vt:lpstr>
      <vt:lpstr>Facet</vt:lpstr>
      <vt:lpstr>Cherishing Unborn Human Life in Ireland</vt:lpstr>
      <vt:lpstr>Legal and Constitutional Background</vt:lpstr>
      <vt:lpstr>Fifty Years 1967-2017</vt:lpstr>
      <vt:lpstr>Caring for Women and Protecting the Unborn </vt:lpstr>
      <vt:lpstr>Healthcare Professionals – Conscientious Objection </vt:lpstr>
      <vt:lpstr>The Church and the Referendum</vt:lpstr>
      <vt:lpstr>Ecclesial Significance of the Constitutional Change</vt:lpstr>
      <vt:lpstr>The Council for Life</vt:lpstr>
      <vt:lpstr>Where to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Cherishing Unborn Human Life in Ireland</dc:title>
  <dc:creator>Patricia Doran</dc:creator>
  <cp:lastModifiedBy>Patricia Doran</cp:lastModifiedBy>
  <cp:revision>5</cp:revision>
  <dcterms:created xsi:type="dcterms:W3CDTF">2019-09-16T11:57:36Z</dcterms:created>
  <dcterms:modified xsi:type="dcterms:W3CDTF">2019-09-16T12:42:21Z</dcterms:modified>
</cp:coreProperties>
</file>