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1" r:id="rId4"/>
    <p:sldId id="266" r:id="rId5"/>
    <p:sldId id="282" r:id="rId6"/>
    <p:sldId id="281" r:id="rId7"/>
    <p:sldId id="283" r:id="rId8"/>
    <p:sldId id="277" r:id="rId9"/>
    <p:sldId id="284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>
        <p:scale>
          <a:sx n="74" d="100"/>
          <a:sy n="74" d="100"/>
        </p:scale>
        <p:origin x="152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E648C-5FF4-43DC-955F-0A411C24CA2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12D6CC5-6EC8-4E76-ABC4-7E7D0A98D08B}">
      <dgm:prSet phldrT="[Text]"/>
      <dgm:spPr/>
      <dgm:t>
        <a:bodyPr/>
        <a:lstStyle/>
        <a:p>
          <a:r>
            <a:rPr lang="en-IE"/>
            <a:t>Regulatory </a:t>
          </a:r>
        </a:p>
        <a:p>
          <a:r>
            <a:rPr lang="en-IE"/>
            <a:t>Authorities </a:t>
          </a:r>
        </a:p>
      </dgm:t>
    </dgm:pt>
    <dgm:pt modelId="{3A1D6335-FBFF-4E60-9B34-D004A1D119C2}" type="parTrans" cxnId="{7E2D8887-0D80-468C-8F50-76BB8B12315D}">
      <dgm:prSet/>
      <dgm:spPr/>
      <dgm:t>
        <a:bodyPr/>
        <a:lstStyle/>
        <a:p>
          <a:endParaRPr lang="en-IE"/>
        </a:p>
      </dgm:t>
    </dgm:pt>
    <dgm:pt modelId="{300A01F0-8363-4A50-91CC-E9A5E9519359}" type="sibTrans" cxnId="{7E2D8887-0D80-468C-8F50-76BB8B12315D}">
      <dgm:prSet/>
      <dgm:spPr/>
      <dgm:t>
        <a:bodyPr/>
        <a:lstStyle/>
        <a:p>
          <a:endParaRPr lang="en-IE"/>
        </a:p>
      </dgm:t>
    </dgm:pt>
    <dgm:pt modelId="{C51B685E-93A0-494E-9024-18F5A06D3D51}">
      <dgm:prSet phldrT="[Text]"/>
      <dgm:spPr/>
      <dgm:t>
        <a:bodyPr/>
        <a:lstStyle/>
        <a:p>
          <a:r>
            <a:rPr lang="en-IE"/>
            <a:t>Catholic Associations </a:t>
          </a:r>
        </a:p>
      </dgm:t>
    </dgm:pt>
    <dgm:pt modelId="{7D92A4D7-5AFC-441C-878D-58292C54354B}" type="parTrans" cxnId="{1F7F4E91-D5C2-41FE-A829-585DE1EB2BB4}">
      <dgm:prSet/>
      <dgm:spPr/>
      <dgm:t>
        <a:bodyPr/>
        <a:lstStyle/>
        <a:p>
          <a:endParaRPr lang="en-IE"/>
        </a:p>
      </dgm:t>
    </dgm:pt>
    <dgm:pt modelId="{28D81EF4-2C54-42A2-BD05-F79EEF09C59E}" type="sibTrans" cxnId="{1F7F4E91-D5C2-41FE-A829-585DE1EB2BB4}">
      <dgm:prSet/>
      <dgm:spPr/>
      <dgm:t>
        <a:bodyPr/>
        <a:lstStyle/>
        <a:p>
          <a:endParaRPr lang="en-IE"/>
        </a:p>
      </dgm:t>
    </dgm:pt>
    <dgm:pt modelId="{EB68E542-502C-429A-9467-F498F58ECB3F}">
      <dgm:prSet phldrT="[Text]"/>
      <dgm:spPr/>
      <dgm:t>
        <a:bodyPr/>
        <a:lstStyle/>
        <a:p>
          <a:r>
            <a:rPr lang="en-IE"/>
            <a:t>The Church </a:t>
          </a:r>
        </a:p>
      </dgm:t>
    </dgm:pt>
    <dgm:pt modelId="{677D9CD8-AA5C-48FA-B207-352451C97B33}" type="parTrans" cxnId="{CAE4B822-E6F0-4E6D-AA24-284C9F95F923}">
      <dgm:prSet/>
      <dgm:spPr/>
      <dgm:t>
        <a:bodyPr/>
        <a:lstStyle/>
        <a:p>
          <a:endParaRPr lang="en-IE"/>
        </a:p>
      </dgm:t>
    </dgm:pt>
    <dgm:pt modelId="{DF8F4315-E534-4E06-AA66-C7116A17F20B}" type="sibTrans" cxnId="{CAE4B822-E6F0-4E6D-AA24-284C9F95F923}">
      <dgm:prSet/>
      <dgm:spPr/>
      <dgm:t>
        <a:bodyPr/>
        <a:lstStyle/>
        <a:p>
          <a:endParaRPr lang="en-IE"/>
        </a:p>
      </dgm:t>
    </dgm:pt>
    <dgm:pt modelId="{03FD36C7-DE03-44F4-8509-FCCC80489F76}" type="pres">
      <dgm:prSet presAssocID="{9F3E648C-5FF4-43DC-955F-0A411C24CA2D}" presName="Name0" presStyleCnt="0">
        <dgm:presLayoutVars>
          <dgm:dir/>
          <dgm:resizeHandles val="exact"/>
        </dgm:presLayoutVars>
      </dgm:prSet>
      <dgm:spPr/>
    </dgm:pt>
    <dgm:pt modelId="{1986BD0A-2D95-4E16-A7CC-2591A708B94E}" type="pres">
      <dgm:prSet presAssocID="{9F3E648C-5FF4-43DC-955F-0A411C24CA2D}" presName="fgShape" presStyleLbl="fgShp" presStyleIdx="0" presStyleCnt="1"/>
      <dgm:spPr/>
    </dgm:pt>
    <dgm:pt modelId="{83EFDDD4-BFA0-41E9-A551-A102FE1CA5D7}" type="pres">
      <dgm:prSet presAssocID="{9F3E648C-5FF4-43DC-955F-0A411C24CA2D}" presName="linComp" presStyleCnt="0"/>
      <dgm:spPr/>
    </dgm:pt>
    <dgm:pt modelId="{F2F121ED-2424-4424-9423-072B08606A87}" type="pres">
      <dgm:prSet presAssocID="{812D6CC5-6EC8-4E76-ABC4-7E7D0A98D08B}" presName="compNode" presStyleCnt="0"/>
      <dgm:spPr/>
    </dgm:pt>
    <dgm:pt modelId="{CB6B17ED-8366-4193-B2CB-2BB055C764E2}" type="pres">
      <dgm:prSet presAssocID="{812D6CC5-6EC8-4E76-ABC4-7E7D0A98D08B}" presName="bkgdShape" presStyleLbl="node1" presStyleIdx="0" presStyleCnt="3"/>
      <dgm:spPr/>
      <dgm:t>
        <a:bodyPr/>
        <a:lstStyle/>
        <a:p>
          <a:endParaRPr lang="en-IE"/>
        </a:p>
      </dgm:t>
    </dgm:pt>
    <dgm:pt modelId="{36592867-7CC4-49D1-B617-E4D58518B2E8}" type="pres">
      <dgm:prSet presAssocID="{812D6CC5-6EC8-4E76-ABC4-7E7D0A98D08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85F3F02-5AD5-406E-82A4-2A03E776B726}" type="pres">
      <dgm:prSet presAssocID="{812D6CC5-6EC8-4E76-ABC4-7E7D0A98D08B}" presName="invisiNode" presStyleLbl="node1" presStyleIdx="0" presStyleCnt="3"/>
      <dgm:spPr/>
    </dgm:pt>
    <dgm:pt modelId="{E579A80D-AD46-40C0-A419-DFC39519B9A3}" type="pres">
      <dgm:prSet presAssocID="{812D6CC5-6EC8-4E76-ABC4-7E7D0A98D08B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1000" r="-51000"/>
          </a:stretch>
        </a:blipFill>
      </dgm:spPr>
    </dgm:pt>
    <dgm:pt modelId="{B99294AE-D99E-4EC5-9485-9B9ACF34D6B4}" type="pres">
      <dgm:prSet presAssocID="{300A01F0-8363-4A50-91CC-E9A5E9519359}" presName="sibTrans" presStyleLbl="sibTrans2D1" presStyleIdx="0" presStyleCnt="0"/>
      <dgm:spPr/>
      <dgm:t>
        <a:bodyPr/>
        <a:lstStyle/>
        <a:p>
          <a:endParaRPr lang="en-IE"/>
        </a:p>
      </dgm:t>
    </dgm:pt>
    <dgm:pt modelId="{C1C8A026-F5A2-465B-8385-DEE160B4E449}" type="pres">
      <dgm:prSet presAssocID="{C51B685E-93A0-494E-9024-18F5A06D3D51}" presName="compNode" presStyleCnt="0"/>
      <dgm:spPr/>
    </dgm:pt>
    <dgm:pt modelId="{9C1D267D-1A10-410C-AB68-9013F13C8E21}" type="pres">
      <dgm:prSet presAssocID="{C51B685E-93A0-494E-9024-18F5A06D3D51}" presName="bkgdShape" presStyleLbl="node1" presStyleIdx="1" presStyleCnt="3"/>
      <dgm:spPr/>
      <dgm:t>
        <a:bodyPr/>
        <a:lstStyle/>
        <a:p>
          <a:endParaRPr lang="en-IE"/>
        </a:p>
      </dgm:t>
    </dgm:pt>
    <dgm:pt modelId="{791C9840-32CF-4881-A2F5-F4ED349E40ED}" type="pres">
      <dgm:prSet presAssocID="{C51B685E-93A0-494E-9024-18F5A06D3D5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D043469-D9A7-4950-9057-839F09014A4B}" type="pres">
      <dgm:prSet presAssocID="{C51B685E-93A0-494E-9024-18F5A06D3D51}" presName="invisiNode" presStyleLbl="node1" presStyleIdx="1" presStyleCnt="3"/>
      <dgm:spPr/>
    </dgm:pt>
    <dgm:pt modelId="{EE7EAE82-2331-4EC9-81B4-5180CB92304C}" type="pres">
      <dgm:prSet presAssocID="{C51B685E-93A0-494E-9024-18F5A06D3D51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36DE2E54-69E1-4362-98D5-B9C72FBF78CE}" type="pres">
      <dgm:prSet presAssocID="{28D81EF4-2C54-42A2-BD05-F79EEF09C59E}" presName="sibTrans" presStyleLbl="sibTrans2D1" presStyleIdx="0" presStyleCnt="0"/>
      <dgm:spPr/>
      <dgm:t>
        <a:bodyPr/>
        <a:lstStyle/>
        <a:p>
          <a:endParaRPr lang="en-IE"/>
        </a:p>
      </dgm:t>
    </dgm:pt>
    <dgm:pt modelId="{319A5F06-B439-47B0-879D-431680DBAACE}" type="pres">
      <dgm:prSet presAssocID="{EB68E542-502C-429A-9467-F498F58ECB3F}" presName="compNode" presStyleCnt="0"/>
      <dgm:spPr/>
    </dgm:pt>
    <dgm:pt modelId="{E1A1800A-7688-42DF-8E26-EC3752613260}" type="pres">
      <dgm:prSet presAssocID="{EB68E542-502C-429A-9467-F498F58ECB3F}" presName="bkgdShape" presStyleLbl="node1" presStyleIdx="2" presStyleCnt="3"/>
      <dgm:spPr/>
      <dgm:t>
        <a:bodyPr/>
        <a:lstStyle/>
        <a:p>
          <a:endParaRPr lang="en-IE"/>
        </a:p>
      </dgm:t>
    </dgm:pt>
    <dgm:pt modelId="{35C454ED-5260-4676-9CEB-A41D9947CB23}" type="pres">
      <dgm:prSet presAssocID="{EB68E542-502C-429A-9467-F498F58ECB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106E829-D743-452D-BAE2-BCEA4B1C38A5}" type="pres">
      <dgm:prSet presAssocID="{EB68E542-502C-429A-9467-F498F58ECB3F}" presName="invisiNode" presStyleLbl="node1" presStyleIdx="2" presStyleCnt="3"/>
      <dgm:spPr/>
    </dgm:pt>
    <dgm:pt modelId="{2C026600-D823-43C4-A851-F9A0607B9CAA}" type="pres">
      <dgm:prSet presAssocID="{EB68E542-502C-429A-9467-F498F58ECB3F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</dgm:ptLst>
  <dgm:cxnLst>
    <dgm:cxn modelId="{4AB305EE-18AD-A248-B48C-E5FBAA6DF0E3}" type="presOf" srcId="{9F3E648C-5FF4-43DC-955F-0A411C24CA2D}" destId="{03FD36C7-DE03-44F4-8509-FCCC80489F76}" srcOrd="0" destOrd="0" presId="urn:microsoft.com/office/officeart/2005/8/layout/hList7"/>
    <dgm:cxn modelId="{2253C731-1AB0-644D-8D1E-1068E4535917}" type="presOf" srcId="{812D6CC5-6EC8-4E76-ABC4-7E7D0A98D08B}" destId="{CB6B17ED-8366-4193-B2CB-2BB055C764E2}" srcOrd="0" destOrd="0" presId="urn:microsoft.com/office/officeart/2005/8/layout/hList7"/>
    <dgm:cxn modelId="{D752D6A6-87F4-1643-94A9-A42C48A08567}" type="presOf" srcId="{28D81EF4-2C54-42A2-BD05-F79EEF09C59E}" destId="{36DE2E54-69E1-4362-98D5-B9C72FBF78CE}" srcOrd="0" destOrd="0" presId="urn:microsoft.com/office/officeart/2005/8/layout/hList7"/>
    <dgm:cxn modelId="{7E2D8887-0D80-468C-8F50-76BB8B12315D}" srcId="{9F3E648C-5FF4-43DC-955F-0A411C24CA2D}" destId="{812D6CC5-6EC8-4E76-ABC4-7E7D0A98D08B}" srcOrd="0" destOrd="0" parTransId="{3A1D6335-FBFF-4E60-9B34-D004A1D119C2}" sibTransId="{300A01F0-8363-4A50-91CC-E9A5E9519359}"/>
    <dgm:cxn modelId="{C6BB42DB-60B5-4D49-902C-74DC0E9B5E71}" type="presOf" srcId="{EB68E542-502C-429A-9467-F498F58ECB3F}" destId="{35C454ED-5260-4676-9CEB-A41D9947CB23}" srcOrd="1" destOrd="0" presId="urn:microsoft.com/office/officeart/2005/8/layout/hList7"/>
    <dgm:cxn modelId="{154D3854-FD1C-2647-B4F5-736095B58956}" type="presOf" srcId="{812D6CC5-6EC8-4E76-ABC4-7E7D0A98D08B}" destId="{36592867-7CC4-49D1-B617-E4D58518B2E8}" srcOrd="1" destOrd="0" presId="urn:microsoft.com/office/officeart/2005/8/layout/hList7"/>
    <dgm:cxn modelId="{929A6181-5BC1-8649-8F66-858CEAF28E52}" type="presOf" srcId="{EB68E542-502C-429A-9467-F498F58ECB3F}" destId="{E1A1800A-7688-42DF-8E26-EC3752613260}" srcOrd="0" destOrd="0" presId="urn:microsoft.com/office/officeart/2005/8/layout/hList7"/>
    <dgm:cxn modelId="{1F7F4E91-D5C2-41FE-A829-585DE1EB2BB4}" srcId="{9F3E648C-5FF4-43DC-955F-0A411C24CA2D}" destId="{C51B685E-93A0-494E-9024-18F5A06D3D51}" srcOrd="1" destOrd="0" parTransId="{7D92A4D7-5AFC-441C-878D-58292C54354B}" sibTransId="{28D81EF4-2C54-42A2-BD05-F79EEF09C59E}"/>
    <dgm:cxn modelId="{D8FAB07F-4E1B-F044-B630-D0639FA3C443}" type="presOf" srcId="{300A01F0-8363-4A50-91CC-E9A5E9519359}" destId="{B99294AE-D99E-4EC5-9485-9B9ACF34D6B4}" srcOrd="0" destOrd="0" presId="urn:microsoft.com/office/officeart/2005/8/layout/hList7"/>
    <dgm:cxn modelId="{F0A56651-F1ED-F648-8D8D-A9E7ACA3A5CF}" type="presOf" srcId="{C51B685E-93A0-494E-9024-18F5A06D3D51}" destId="{791C9840-32CF-4881-A2F5-F4ED349E40ED}" srcOrd="1" destOrd="0" presId="urn:microsoft.com/office/officeart/2005/8/layout/hList7"/>
    <dgm:cxn modelId="{CAE4B822-E6F0-4E6D-AA24-284C9F95F923}" srcId="{9F3E648C-5FF4-43DC-955F-0A411C24CA2D}" destId="{EB68E542-502C-429A-9467-F498F58ECB3F}" srcOrd="2" destOrd="0" parTransId="{677D9CD8-AA5C-48FA-B207-352451C97B33}" sibTransId="{DF8F4315-E534-4E06-AA66-C7116A17F20B}"/>
    <dgm:cxn modelId="{D408676A-C36E-F945-8CFA-AC5EF8060D47}" type="presOf" srcId="{C51B685E-93A0-494E-9024-18F5A06D3D51}" destId="{9C1D267D-1A10-410C-AB68-9013F13C8E21}" srcOrd="0" destOrd="0" presId="urn:microsoft.com/office/officeart/2005/8/layout/hList7"/>
    <dgm:cxn modelId="{F2DA8410-D15E-CA48-AF5F-6181EFDC9551}" type="presParOf" srcId="{03FD36C7-DE03-44F4-8509-FCCC80489F76}" destId="{1986BD0A-2D95-4E16-A7CC-2591A708B94E}" srcOrd="0" destOrd="0" presId="urn:microsoft.com/office/officeart/2005/8/layout/hList7"/>
    <dgm:cxn modelId="{6EE1500E-3470-9B40-87AC-99926BB3ABA6}" type="presParOf" srcId="{03FD36C7-DE03-44F4-8509-FCCC80489F76}" destId="{83EFDDD4-BFA0-41E9-A551-A102FE1CA5D7}" srcOrd="1" destOrd="0" presId="urn:microsoft.com/office/officeart/2005/8/layout/hList7"/>
    <dgm:cxn modelId="{DCC4EE21-7867-4448-9454-51AC1EC6AB8D}" type="presParOf" srcId="{83EFDDD4-BFA0-41E9-A551-A102FE1CA5D7}" destId="{F2F121ED-2424-4424-9423-072B08606A87}" srcOrd="0" destOrd="0" presId="urn:microsoft.com/office/officeart/2005/8/layout/hList7"/>
    <dgm:cxn modelId="{6D272EF5-1629-B346-A2CC-52365DB0ACC2}" type="presParOf" srcId="{F2F121ED-2424-4424-9423-072B08606A87}" destId="{CB6B17ED-8366-4193-B2CB-2BB055C764E2}" srcOrd="0" destOrd="0" presId="urn:microsoft.com/office/officeart/2005/8/layout/hList7"/>
    <dgm:cxn modelId="{F23E6AD7-FBEF-9F49-87F9-CBAF6AF3F662}" type="presParOf" srcId="{F2F121ED-2424-4424-9423-072B08606A87}" destId="{36592867-7CC4-49D1-B617-E4D58518B2E8}" srcOrd="1" destOrd="0" presId="urn:microsoft.com/office/officeart/2005/8/layout/hList7"/>
    <dgm:cxn modelId="{E00847B9-AFE0-B249-B585-B2542EA24137}" type="presParOf" srcId="{F2F121ED-2424-4424-9423-072B08606A87}" destId="{A85F3F02-5AD5-406E-82A4-2A03E776B726}" srcOrd="2" destOrd="0" presId="urn:microsoft.com/office/officeart/2005/8/layout/hList7"/>
    <dgm:cxn modelId="{415A36ED-56FE-1D4B-B612-EE8798270BF8}" type="presParOf" srcId="{F2F121ED-2424-4424-9423-072B08606A87}" destId="{E579A80D-AD46-40C0-A419-DFC39519B9A3}" srcOrd="3" destOrd="0" presId="urn:microsoft.com/office/officeart/2005/8/layout/hList7"/>
    <dgm:cxn modelId="{F41D3F53-DE63-8245-8DF9-5F0E53930AE4}" type="presParOf" srcId="{83EFDDD4-BFA0-41E9-A551-A102FE1CA5D7}" destId="{B99294AE-D99E-4EC5-9485-9B9ACF34D6B4}" srcOrd="1" destOrd="0" presId="urn:microsoft.com/office/officeart/2005/8/layout/hList7"/>
    <dgm:cxn modelId="{35B98EDE-4DC0-384C-A641-D6CDE2659787}" type="presParOf" srcId="{83EFDDD4-BFA0-41E9-A551-A102FE1CA5D7}" destId="{C1C8A026-F5A2-465B-8385-DEE160B4E449}" srcOrd="2" destOrd="0" presId="urn:microsoft.com/office/officeart/2005/8/layout/hList7"/>
    <dgm:cxn modelId="{61D06693-38BB-FF4D-B21D-B4450F2A1178}" type="presParOf" srcId="{C1C8A026-F5A2-465B-8385-DEE160B4E449}" destId="{9C1D267D-1A10-410C-AB68-9013F13C8E21}" srcOrd="0" destOrd="0" presId="urn:microsoft.com/office/officeart/2005/8/layout/hList7"/>
    <dgm:cxn modelId="{EAB3057B-CF08-C241-A479-3C7194C7F0D7}" type="presParOf" srcId="{C1C8A026-F5A2-465B-8385-DEE160B4E449}" destId="{791C9840-32CF-4881-A2F5-F4ED349E40ED}" srcOrd="1" destOrd="0" presId="urn:microsoft.com/office/officeart/2005/8/layout/hList7"/>
    <dgm:cxn modelId="{AC92E6E2-0B15-0145-9C40-BDC21719C307}" type="presParOf" srcId="{C1C8A026-F5A2-465B-8385-DEE160B4E449}" destId="{0D043469-D9A7-4950-9057-839F09014A4B}" srcOrd="2" destOrd="0" presId="urn:microsoft.com/office/officeart/2005/8/layout/hList7"/>
    <dgm:cxn modelId="{D98F4AA9-1410-C443-947A-1F43D0CFF8F4}" type="presParOf" srcId="{C1C8A026-F5A2-465B-8385-DEE160B4E449}" destId="{EE7EAE82-2331-4EC9-81B4-5180CB92304C}" srcOrd="3" destOrd="0" presId="urn:microsoft.com/office/officeart/2005/8/layout/hList7"/>
    <dgm:cxn modelId="{640CD4CB-DAC2-9145-88D8-22EBF611151E}" type="presParOf" srcId="{83EFDDD4-BFA0-41E9-A551-A102FE1CA5D7}" destId="{36DE2E54-69E1-4362-98D5-B9C72FBF78CE}" srcOrd="3" destOrd="0" presId="urn:microsoft.com/office/officeart/2005/8/layout/hList7"/>
    <dgm:cxn modelId="{BC778D4D-9D14-7548-9DA9-AE9741DBC2B9}" type="presParOf" srcId="{83EFDDD4-BFA0-41E9-A551-A102FE1CA5D7}" destId="{319A5F06-B439-47B0-879D-431680DBAACE}" srcOrd="4" destOrd="0" presId="urn:microsoft.com/office/officeart/2005/8/layout/hList7"/>
    <dgm:cxn modelId="{7549EF34-70EF-C84F-AE4F-460DEE345DB1}" type="presParOf" srcId="{319A5F06-B439-47B0-879D-431680DBAACE}" destId="{E1A1800A-7688-42DF-8E26-EC3752613260}" srcOrd="0" destOrd="0" presId="urn:microsoft.com/office/officeart/2005/8/layout/hList7"/>
    <dgm:cxn modelId="{B302BF54-9BCD-9942-9BDC-492AAFCD04BF}" type="presParOf" srcId="{319A5F06-B439-47B0-879D-431680DBAACE}" destId="{35C454ED-5260-4676-9CEB-A41D9947CB23}" srcOrd="1" destOrd="0" presId="urn:microsoft.com/office/officeart/2005/8/layout/hList7"/>
    <dgm:cxn modelId="{93F8979A-E88C-0540-811C-1BD1153664C8}" type="presParOf" srcId="{319A5F06-B439-47B0-879D-431680DBAACE}" destId="{E106E829-D743-452D-BAE2-BCEA4B1C38A5}" srcOrd="2" destOrd="0" presId="urn:microsoft.com/office/officeart/2005/8/layout/hList7"/>
    <dgm:cxn modelId="{B24F5FA3-38B2-B34C-85C8-1EED49A5C5BF}" type="presParOf" srcId="{319A5F06-B439-47B0-879D-431680DBAACE}" destId="{2C026600-D823-43C4-A851-F9A0607B9CA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B17ED-8366-4193-B2CB-2BB055C764E2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/>
            <a:t>Regulatory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/>
            <a:t>Authorities </a:t>
          </a:r>
        </a:p>
      </dsp:txBody>
      <dsp:txXfrm>
        <a:off x="2207" y="1740535"/>
        <a:ext cx="3435027" cy="1740535"/>
      </dsp:txXfrm>
    </dsp:sp>
    <dsp:sp modelId="{E579A80D-AD46-40C0-A419-DFC39519B9A3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D267D-1A10-410C-AB68-9013F13C8E21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/>
            <a:t>Catholic Associations </a:t>
          </a:r>
        </a:p>
      </dsp:txBody>
      <dsp:txXfrm>
        <a:off x="3540286" y="1740535"/>
        <a:ext cx="3435027" cy="1740535"/>
      </dsp:txXfrm>
    </dsp:sp>
    <dsp:sp modelId="{EE7EAE82-2331-4EC9-81B4-5180CB92304C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1800A-7688-42DF-8E26-EC3752613260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/>
            <a:t>The Church </a:t>
          </a:r>
        </a:p>
      </dsp:txBody>
      <dsp:txXfrm>
        <a:off x="7078364" y="1740535"/>
        <a:ext cx="3435027" cy="1740535"/>
      </dsp:txXfrm>
    </dsp:sp>
    <dsp:sp modelId="{2C026600-D823-43C4-A851-F9A0607B9CAA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6BD0A-2D95-4E16-A7CC-2591A708B94E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15C49-02B4-40F1-A684-45FD4F9E0292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F4027-20B6-4B52-BD60-CFB6F2D029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19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F4027-20B6-4B52-BD60-CFB6F2D029D8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421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F4027-20B6-4B52-BD60-CFB6F2D029D8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926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F4027-20B6-4B52-BD60-CFB6F2D029D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4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705EE-87D3-496C-AA55-04CFAFDC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A005BC-1569-4584-9C7D-9A2289D8E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C0C962-E28F-4BB5-A3BD-16187FAA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144DD-D05F-4170-B411-BC241505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F7CD4-26F7-4CC8-A69C-1C15A8A0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257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FD058-1B61-4C7C-A6C1-F624D0B7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00B8CD-52A8-404E-925F-A12BCD9A1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5E4EBC-149C-498B-AD63-99E38649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1B77FE-D284-4796-A646-EA8863EE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0C61F-F5A6-40C8-A71D-AC3CC8AA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992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59F77A-FF26-45D6-89E0-CABA12DFF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C0FD10-29A2-45C9-9B6C-51F8C57D6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594722-2EBA-4340-8B27-540C631C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24566-6163-43D2-B618-A686BEC4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D8353F-1898-4D39-BCD3-0BE5C65D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6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9AF3B-8E89-4116-BF1F-75386FCC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C9DC9-1DCC-4595-918D-3767523F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38928-AB75-472B-B5A1-8AE41838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0CFA81-47DF-43DD-B4D2-3FF47924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BBA98F-5F96-4A86-B2FE-3F6924E7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791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95D7B-C15A-4A98-8029-3360D47D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BE5E3-A984-48BB-8A57-9C0582E60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5CFC2-468A-41C0-BBA1-C8CB7A8E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B652A0-5410-48CC-9FFF-53C6EE8C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731C4-B600-45D6-B390-702302E5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90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683B5-A379-4101-82D8-BEDCFF7D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669C3-B9E2-4374-95E9-33B96173F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3EA48A-4599-407A-BA43-53D00CA2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ADA378-D0BC-48BD-9E30-392A284F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DD3E9B-DF1F-471B-A7BF-F8D921BA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814528-B386-4FD3-9B5D-4EF4F5D3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492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F378E-3C1E-475C-AEA8-0050ED6C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7517E-4A1A-4B4B-A023-2A3C84B8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2A6B22-8810-49D4-A7E2-E1DC206BB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40FE49-2A21-478A-A4C9-45C9C3EAC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4B370-971A-4E9B-B14C-05E37C47C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59BE95-CE0F-4895-9F91-8BC3387E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70C3F-AE64-4229-B993-9A2DF137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DC1151-CA23-47BB-9703-0D786E7F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84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55F21-1EA7-4394-B9FB-B6FD495C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00DE47-36EF-466D-B5DF-72177D4C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5ED6DD-8BCA-4ADC-8B9F-6EB2BC4B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FBE66D-8754-4D7F-B947-F70CF8BD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544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0DE471-E1A1-4179-BC34-AFE4DC6B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954217-469E-4F48-8CEF-B38618C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3D9496-4DA9-44C1-A44E-2AE32C7E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545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46F18-DA5B-44FB-88C3-F7199F62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BD897D-B27D-4149-89A5-D606CF425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FC69CB-68D3-4A66-9A51-FCEA84D64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3B8EF3-856B-4764-934A-D23B8C0C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16230B-7E21-4FD0-9AA2-5747B1C9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5455F2-CFD1-4D49-8010-6BC2E2AA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602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A8295-A352-45B2-B00B-72FD7C7C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136FE9-02F1-4EA8-B43E-29460D8DD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A968DE-F35A-4140-BE97-C64F45167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48991A-4F86-402C-84A4-6E7B79D4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F8EA7D-8A4A-4D2F-BF9D-315D4057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F9167-8E5B-4985-A2E2-F580CD23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92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895740-B8B2-4C8A-8243-5CAAEA08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C1658B-0A42-406E-9747-1FD9D3C49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1D99E-E8CF-4577-8F92-FA150A80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9480-7947-4EAC-9A46-09B06D16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MaterCare - 10th Biennial Conference in Rome 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2E42F4-09F8-4902-840F-7AD4AD55A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319D-14FB-4A1B-8C9B-CDA332C5FE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936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xmlns="" id="{7905BA41-EE6E-4F80-8636-447F22DD7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DE01A-58E8-46DA-BC8A-DC9020E44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 Facing Nurses &amp; Midwives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AE8BC8-357A-4345-9775-4274879BE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Geraldine </a:t>
            </a:r>
            <a:r>
              <a:rPr lang="en-US" dirty="0" smtClean="0">
                <a:solidFill>
                  <a:srgbClr val="FFFFFF"/>
                </a:solidFill>
              </a:rPr>
              <a:t>McSweeney  DNT, DHHSA, MEd, FFFNRSCI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International President CICIAMS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xmlns="" id="{CD7549B2-EE05-4558-8C64-AC46755F2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16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C:\Users\Owner\Pictures\CICIAMS Logo BLUE.gif">
            <a:extLst>
              <a:ext uri="{FF2B5EF4-FFF2-40B4-BE49-F238E27FC236}">
                <a16:creationId xmlns:a16="http://schemas.microsoft.com/office/drawing/2014/main" xmlns="" id="{F053EEC3-823B-4379-A7C8-067CCE34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264" y="1371601"/>
            <a:ext cx="1175474" cy="11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8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0442CD2-773D-42C5-A278-EC1A024C6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</a:blip>
          <a:srcRect l="13424" r="16354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C9C4AB-0455-4D4B-9595-3987668B1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1701" y="738619"/>
            <a:ext cx="6814833" cy="5322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0" algn="ctr">
              <a:buNone/>
            </a:pP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  <a:cs typeface="Aharoni" panose="020B0604020202020204" pitchFamily="2" charset="-79"/>
              </a:rPr>
              <a:t>Catholic Health Care:  Will it Wither or Whither can it go?  </a:t>
            </a:r>
            <a:endParaRPr lang="en-US" sz="2400" i="1" dirty="0" smtClean="0">
              <a:solidFill>
                <a:srgbClr val="000000"/>
              </a:solidFill>
              <a:cs typeface="Aharoni" panose="020B0604020202020204" pitchFamily="2" charset="-79"/>
            </a:endParaRPr>
          </a:p>
          <a:p>
            <a:pPr indent="0" algn="ctr">
              <a:buNone/>
            </a:pPr>
            <a:endParaRPr lang="en-US" sz="2400" i="1" dirty="0">
              <a:solidFill>
                <a:srgbClr val="000000"/>
              </a:solidFill>
              <a:cs typeface="Aharoni" panose="020B0604020202020204" pitchFamily="2" charset="-79"/>
            </a:endParaRPr>
          </a:p>
          <a:p>
            <a:pPr marL="685800" indent="-457200"/>
            <a:r>
              <a:rPr lang="en-US" sz="2400" dirty="0">
                <a:solidFill>
                  <a:srgbClr val="000000"/>
                </a:solidFill>
                <a:cs typeface="Aharoni" panose="020B0604020202020204" pitchFamily="2" charset="-79"/>
              </a:rPr>
              <a:t> A Time of Transition &amp; Hope</a:t>
            </a:r>
          </a:p>
          <a:p>
            <a:pPr marL="685800" indent="-457200"/>
            <a:r>
              <a:rPr lang="en-US" sz="2400" dirty="0">
                <a:solidFill>
                  <a:srgbClr val="000000"/>
                </a:solidFill>
                <a:cs typeface="Aharoni" panose="020B0604020202020204" pitchFamily="2" charset="-79"/>
              </a:rPr>
              <a:t> Must Not</a:t>
            </a:r>
          </a:p>
          <a:p>
            <a:pPr marL="1143000" lvl="1" indent="-457200"/>
            <a:r>
              <a:rPr lang="en-US" dirty="0">
                <a:solidFill>
                  <a:srgbClr val="000000"/>
                </a:solidFill>
                <a:cs typeface="Aharoni" panose="020B0604020202020204" pitchFamily="2" charset="-79"/>
              </a:rPr>
              <a:t>Become complacent</a:t>
            </a:r>
          </a:p>
          <a:p>
            <a:pPr marL="1143000" lvl="1" indent="-457200"/>
            <a:r>
              <a:rPr lang="en-US" dirty="0">
                <a:solidFill>
                  <a:srgbClr val="000000"/>
                </a:solidFill>
                <a:cs typeface="Aharoni" panose="020B0604020202020204" pitchFamily="2" charset="-79"/>
              </a:rPr>
              <a:t>Give in to helplessness</a:t>
            </a:r>
          </a:p>
          <a:p>
            <a:pPr lvl="1" indent="-457200"/>
            <a:endParaRPr lang="en-US" b="1" i="1" dirty="0">
              <a:solidFill>
                <a:srgbClr val="000000"/>
              </a:solidFill>
              <a:cs typeface="Aharoni" panose="020B0604020202020204" pitchFamily="2" charset="-79"/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- 10th Biennial Conference in Rome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866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B5258-4378-4D54-9F9C-D6B82C43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887" y="802955"/>
            <a:ext cx="5974194" cy="2024912"/>
          </a:xfrm>
        </p:spPr>
        <p:txBody>
          <a:bodyPr>
            <a:normAutofit/>
          </a:bodyPr>
          <a:lstStyle/>
          <a:p>
            <a:pPr algn="ctr"/>
            <a:r>
              <a:rPr lang="en-IE">
                <a:solidFill>
                  <a:srgbClr val="000000"/>
                </a:solidFill>
              </a:rPr>
              <a:t>A Thought for the Day</a:t>
            </a:r>
          </a:p>
        </p:txBody>
      </p:sp>
      <p:sp>
        <p:nvSpPr>
          <p:cNvPr id="7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religion in hospital pictures">
            <a:extLst>
              <a:ext uri="{FF2B5EF4-FFF2-40B4-BE49-F238E27FC236}">
                <a16:creationId xmlns:a16="http://schemas.microsoft.com/office/drawing/2014/main" xmlns="" id="{EF7161ED-1BA7-4136-AC3D-2EC7BFAE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r="11865" b="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E9183C-28F7-43AC-9820-F83C63522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399" y="2286000"/>
            <a:ext cx="6773333" cy="28786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i="1" dirty="0"/>
              <a:t>The Lord gives us a vocation,</a:t>
            </a:r>
            <a:endParaRPr lang="en-US" sz="2000" dirty="0"/>
          </a:p>
          <a:p>
            <a:pPr marL="0" indent="0" algn="ctr">
              <a:buNone/>
            </a:pPr>
            <a:r>
              <a:rPr lang="en-GB" sz="2000" i="1" dirty="0"/>
              <a:t>A challenge to discover the talents and abilities we possess</a:t>
            </a:r>
            <a:endParaRPr lang="en-US" sz="2000" dirty="0"/>
          </a:p>
          <a:p>
            <a:pPr marL="0" indent="0" algn="ctr">
              <a:buNone/>
            </a:pPr>
            <a:r>
              <a:rPr lang="en-GB" sz="2000" i="1" dirty="0"/>
              <a:t>And to put them to the service of others.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GB" sz="2000" dirty="0"/>
              <a:t>(Pope Francis @ </a:t>
            </a:r>
            <a:r>
              <a:rPr lang="en-GB" sz="2000" dirty="0" smtClean="0"/>
              <a:t>Pontifex, 29 July 2019)</a:t>
            </a:r>
            <a:endParaRPr lang="en-US" sz="2000" dirty="0"/>
          </a:p>
          <a:p>
            <a:pPr marL="0" indent="0">
              <a:buNone/>
            </a:pPr>
            <a:endParaRPr lang="en-IE" sz="2000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 10th Biennial Conference in Rome </a:t>
            </a:r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4130068" y="3260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911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F1021-3C49-4521-BFCE-5FD38167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33" y="802956"/>
            <a:ext cx="5924348" cy="6763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Facts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91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Image result for picture of the world">
            <a:extLst>
              <a:ext uri="{FF2B5EF4-FFF2-40B4-BE49-F238E27FC236}">
                <a16:creationId xmlns:a16="http://schemas.microsoft.com/office/drawing/2014/main" xmlns="" id="{E7886096-9928-454E-8C4D-550800656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r="21491" b="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7487BF2-2051-432A-8415-B22F2C88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1557868"/>
            <a:ext cx="6289256" cy="450310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90% healthcare provided by nurses and midwives   </a:t>
            </a:r>
            <a:r>
              <a:rPr lang="en-US" sz="2400" dirty="0" smtClean="0">
                <a:solidFill>
                  <a:srgbClr val="000000"/>
                </a:solidFill>
              </a:rPr>
              <a:t>(WHO,2017)             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Nearly 50% of healthcare workforce and almost </a:t>
            </a:r>
            <a:r>
              <a:rPr lang="en-US" sz="2400" dirty="0">
                <a:solidFill>
                  <a:srgbClr val="000000"/>
                </a:solidFill>
              </a:rPr>
              <a:t>80% of professionals working in healthcare </a:t>
            </a:r>
            <a:r>
              <a:rPr lang="en-US" sz="2400" dirty="0" smtClean="0">
                <a:solidFill>
                  <a:srgbClr val="000000"/>
                </a:solidFill>
              </a:rPr>
              <a:t>(WHO, 2017)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Provide </a:t>
            </a:r>
            <a:r>
              <a:rPr lang="en-US" sz="2400" dirty="0">
                <a:solidFill>
                  <a:srgbClr val="000000"/>
                </a:solidFill>
              </a:rPr>
              <a:t>care for individuals, sick or well, throughout their lifespan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Includes health promotion, disease prevention, care of the ill, intellectually disabled, pre-natal &amp; end of life care</a:t>
            </a:r>
          </a:p>
          <a:p>
            <a:pPr marL="0" indent="0">
              <a:buNone/>
            </a:pPr>
            <a:endParaRPr lang="en-IE" sz="1700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 smtClean="0"/>
              <a:t>19/09/2019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MaterCare  10th Biennial Conference in Rome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787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7" name="Picture 7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EBB2E-9FB2-4CE2-85C6-672D9BB2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041" y="802955"/>
            <a:ext cx="6608892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Catholic Nurses &amp; Midwives</a:t>
            </a:r>
          </a:p>
        </p:txBody>
      </p:sp>
      <p:sp>
        <p:nvSpPr>
          <p:cNvPr id="512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xmlns="" id="{51683AA9-E1C4-4750-876A-03AAE05574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22949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33662B-7E5E-444B-9414-D1FF01F2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186" y="2016212"/>
            <a:ext cx="6163614" cy="4340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Compassion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Dignity irrespective of state of health, age, social status, race, religious belief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Mutual respect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Services to the sick, poor and </a:t>
            </a:r>
            <a:r>
              <a:rPr lang="en-US" dirty="0" err="1">
                <a:solidFill>
                  <a:srgbClr val="000000"/>
                </a:solidFill>
              </a:rPr>
              <a:t>marginalised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 Honesty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Responsible stewardship of resources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Appropriate confidentiality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Social &amp; spiritual responsibilities as well as physical &amp; technical dimensions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 10th Biennial Conference in Rome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237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5D5EC-EB78-4D20-A5B4-2D2D01A4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9" y="365125"/>
            <a:ext cx="5949731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Advances in Nursing &amp; Midwifery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B63A3-B9E6-4CC0-B525-785391375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269" y="2316479"/>
            <a:ext cx="6085198" cy="417638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en-US" sz="2400" dirty="0"/>
          </a:p>
          <a:p>
            <a:r>
              <a:rPr lang="en-US" dirty="0" smtClean="0"/>
              <a:t>Move from apprentice </a:t>
            </a:r>
            <a:r>
              <a:rPr lang="en-US" dirty="0"/>
              <a:t>type training based on medical models of care</a:t>
            </a:r>
          </a:p>
          <a:p>
            <a:r>
              <a:rPr lang="en-US" dirty="0"/>
              <a:t>Third level education – holistic evidence-based standards of care</a:t>
            </a:r>
          </a:p>
          <a:p>
            <a:r>
              <a:rPr lang="en-US" dirty="0"/>
              <a:t>Scope of practice expanded and extended</a:t>
            </a:r>
          </a:p>
          <a:p>
            <a:r>
              <a:rPr lang="en-US" dirty="0"/>
              <a:t>Developments in career options and progressions in </a:t>
            </a:r>
            <a:r>
              <a:rPr lang="en-US" dirty="0" smtClean="0"/>
              <a:t>specialist clinical</a:t>
            </a:r>
            <a:r>
              <a:rPr lang="en-US" dirty="0"/>
              <a:t>, management, education and </a:t>
            </a:r>
            <a:r>
              <a:rPr lang="en-US" dirty="0" smtClean="0"/>
              <a:t>research areas</a:t>
            </a:r>
            <a:endParaRPr lang="en-US" dirty="0"/>
          </a:p>
          <a:p>
            <a:endParaRPr lang="en-US" sz="1800" dirty="0"/>
          </a:p>
        </p:txBody>
      </p:sp>
      <p:pic>
        <p:nvPicPr>
          <p:cNvPr id="1026" name="Picture 2" descr="Image result for picture of a nurse in hospital">
            <a:extLst>
              <a:ext uri="{FF2B5EF4-FFF2-40B4-BE49-F238E27FC236}">
                <a16:creationId xmlns:a16="http://schemas.microsoft.com/office/drawing/2014/main" xmlns="" id="{C7E5FB60-0340-4140-A6B6-9063A071C9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28296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10th Biennial Conference in Rome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521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Concerns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6" descr="Person with Idea">
            <a:extLst>
              <a:ext uri="{FF2B5EF4-FFF2-40B4-BE49-F238E27FC236}">
                <a16:creationId xmlns:a16="http://schemas.microsoft.com/office/drawing/2014/main" xmlns="" id="{6FB53CFC-D832-4F75-81CC-BD1B01C83D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407859" cy="34078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7611" y="1725770"/>
            <a:ext cx="5710541" cy="43352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2400">
                <a:solidFill>
                  <a:srgbClr val="000000"/>
                </a:solidFill>
              </a:rPr>
              <a:t>Spiralling disregard for the sacredness of life</a:t>
            </a:r>
          </a:p>
          <a:p>
            <a:r>
              <a:rPr lang="en-IE" sz="2400">
                <a:solidFill>
                  <a:srgbClr val="000000"/>
                </a:solidFill>
              </a:rPr>
              <a:t>Issues with exercising conscientious objections</a:t>
            </a:r>
          </a:p>
          <a:p>
            <a:r>
              <a:rPr lang="en-IE" sz="2400">
                <a:solidFill>
                  <a:srgbClr val="000000"/>
                </a:solidFill>
              </a:rPr>
              <a:t>Efforts to create genetically engineered babies, surrogacy, IVF… </a:t>
            </a:r>
          </a:p>
          <a:p>
            <a:r>
              <a:rPr lang="en-IE" sz="2400">
                <a:solidFill>
                  <a:srgbClr val="000000"/>
                </a:solidFill>
              </a:rPr>
              <a:t>Inequities in accessing healthcare – finance, rural areas, famine, war, migrants &amp; refugees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10th Biennial Conference in Rome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584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92C6562-A24B-4636-B13B-203EAF75D9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</a:blip>
          <a:srcRect t="3381" r="-2" b="17120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46BDD8-2A8D-48B4-8266-DE70062A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0" r="8271" b="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5B457-17BA-4696-80A1-9E581D3E2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01" y="575733"/>
            <a:ext cx="6807200" cy="548524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IE" sz="4000" dirty="0" smtClean="0">
                <a:solidFill>
                  <a:srgbClr val="000000"/>
                </a:solidFill>
              </a:rPr>
              <a:t>MAIN CHALLENGES</a:t>
            </a:r>
          </a:p>
          <a:p>
            <a:pPr>
              <a:lnSpc>
                <a:spcPct val="120000"/>
              </a:lnSpc>
            </a:pPr>
            <a:r>
              <a:rPr lang="en-IE" sz="2600" dirty="0" smtClean="0">
                <a:solidFill>
                  <a:srgbClr val="000000"/>
                </a:solidFill>
              </a:rPr>
              <a:t>Increasing </a:t>
            </a:r>
            <a:r>
              <a:rPr lang="en-IE" sz="2600" dirty="0">
                <a:solidFill>
                  <a:srgbClr val="000000"/>
                </a:solidFill>
              </a:rPr>
              <a:t>secular society</a:t>
            </a:r>
          </a:p>
          <a:p>
            <a:pPr>
              <a:lnSpc>
                <a:spcPct val="120000"/>
              </a:lnSpc>
            </a:pPr>
            <a:r>
              <a:rPr lang="en-IE" sz="2600" dirty="0">
                <a:solidFill>
                  <a:srgbClr val="000000"/>
                </a:solidFill>
              </a:rPr>
              <a:t>Decrease in spiritual care</a:t>
            </a:r>
          </a:p>
          <a:p>
            <a:pPr>
              <a:lnSpc>
                <a:spcPct val="120000"/>
              </a:lnSpc>
            </a:pPr>
            <a:r>
              <a:rPr lang="en-IE" sz="2600" dirty="0">
                <a:solidFill>
                  <a:srgbClr val="000000"/>
                </a:solidFill>
              </a:rPr>
              <a:t>Omission from organisational decision-making processes</a:t>
            </a:r>
          </a:p>
          <a:p>
            <a:pPr>
              <a:lnSpc>
                <a:spcPct val="120000"/>
              </a:lnSpc>
            </a:pPr>
            <a:r>
              <a:rPr lang="en-IE" sz="2600" dirty="0">
                <a:solidFill>
                  <a:srgbClr val="000000"/>
                </a:solidFill>
              </a:rPr>
              <a:t>Human Right of Conscientious Objection:</a:t>
            </a:r>
          </a:p>
          <a:p>
            <a:pPr lvl="1">
              <a:lnSpc>
                <a:spcPct val="120000"/>
              </a:lnSpc>
            </a:pPr>
            <a:r>
              <a:rPr lang="en-IE" sz="2600" dirty="0">
                <a:solidFill>
                  <a:srgbClr val="000000"/>
                </a:solidFill>
              </a:rPr>
              <a:t>Abortion</a:t>
            </a:r>
          </a:p>
          <a:p>
            <a:pPr lvl="1">
              <a:lnSpc>
                <a:spcPct val="120000"/>
              </a:lnSpc>
            </a:pPr>
            <a:r>
              <a:rPr lang="en-IE" sz="2600" dirty="0" smtClean="0">
                <a:solidFill>
                  <a:srgbClr val="000000"/>
                </a:solidFill>
              </a:rPr>
              <a:t>Euthanasia, Physician Assisted Suicide, Medical Assistance in Dying</a:t>
            </a:r>
            <a:endParaRPr lang="en-IE" sz="2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IE" sz="2600" dirty="0">
                <a:solidFill>
                  <a:srgbClr val="000000"/>
                </a:solidFill>
              </a:rPr>
              <a:t>Restricted career choices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MaterCare  10th Biennial Conference in Rome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56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CE5FB-E48C-40E4-9EC4-D8974CDF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/>
              <a:t>Supports for Nurses and Midwives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C1E6C8FF-C291-43A6-907D-3162FDC235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10th Biennial Conference in Rome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292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4A3BD-04F0-40C7-99BD-EFE7573A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3" y="338667"/>
            <a:ext cx="7823200" cy="108709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Confronting the</a:t>
            </a:r>
            <a:r>
              <a:rPr lang="en-IE">
                <a:solidFill>
                  <a:srgbClr val="000000"/>
                </a:solidFill>
              </a:rPr>
              <a:t> Challenges</a:t>
            </a:r>
          </a:p>
        </p:txBody>
      </p:sp>
      <p:sp>
        <p:nvSpPr>
          <p:cNvPr id="31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F7B102-D28B-40CF-8A06-DB41D0A35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3045" r="23213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0F17A9-5C4B-45CD-BFE2-DEBC9A95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42" y="1425765"/>
            <a:ext cx="6744358" cy="5295709"/>
          </a:xfrm>
        </p:spPr>
        <p:txBody>
          <a:bodyPr anchor="ctr">
            <a:normAutofit/>
          </a:bodyPr>
          <a:lstStyle/>
          <a:p>
            <a:r>
              <a:rPr lang="en-IE" sz="2400" dirty="0">
                <a:solidFill>
                  <a:srgbClr val="000000"/>
                </a:solidFill>
              </a:rPr>
              <a:t>R</a:t>
            </a:r>
            <a:r>
              <a:rPr lang="en-IE" sz="2400" dirty="0" smtClean="0">
                <a:solidFill>
                  <a:srgbClr val="000000"/>
                </a:solidFill>
              </a:rPr>
              <a:t>emain </a:t>
            </a:r>
            <a:r>
              <a:rPr lang="en-IE" sz="2400" dirty="0">
                <a:solidFill>
                  <a:srgbClr val="000000"/>
                </a:solidFill>
              </a:rPr>
              <a:t>faithful to the Gospel values of life</a:t>
            </a:r>
          </a:p>
          <a:p>
            <a:r>
              <a:rPr lang="en-IE" sz="2400" dirty="0">
                <a:solidFill>
                  <a:srgbClr val="000000"/>
                </a:solidFill>
              </a:rPr>
              <a:t>Be resolute when tempted to become manipulators of life </a:t>
            </a:r>
            <a:r>
              <a:rPr lang="en-IE" sz="2400" dirty="0" smtClean="0">
                <a:solidFill>
                  <a:srgbClr val="000000"/>
                </a:solidFill>
              </a:rPr>
              <a:t>or agents of </a:t>
            </a:r>
            <a:r>
              <a:rPr lang="en-IE" sz="2400" dirty="0">
                <a:solidFill>
                  <a:srgbClr val="000000"/>
                </a:solidFill>
              </a:rPr>
              <a:t>death</a:t>
            </a:r>
          </a:p>
          <a:p>
            <a:r>
              <a:rPr lang="en-IE" sz="2400" dirty="0">
                <a:solidFill>
                  <a:srgbClr val="000000"/>
                </a:solidFill>
              </a:rPr>
              <a:t>Strengthen faith both in personal relationship with God &amp; educate themselves regarding the doctrines &amp; moral teachings of the Church</a:t>
            </a:r>
          </a:p>
          <a:p>
            <a:r>
              <a:rPr lang="en-IE" sz="2400" dirty="0">
                <a:solidFill>
                  <a:srgbClr val="000000"/>
                </a:solidFill>
              </a:rPr>
              <a:t>Recover professions as vocations</a:t>
            </a:r>
          </a:p>
          <a:p>
            <a:r>
              <a:rPr lang="en-IE" sz="2400" dirty="0">
                <a:solidFill>
                  <a:srgbClr val="000000"/>
                </a:solidFill>
              </a:rPr>
              <a:t>Support each other in faith, prayer, life, education, mentoring &amp; mission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Keep abreast with new procedures, treatments &amp; relevant teachings of the Church</a:t>
            </a:r>
          </a:p>
          <a:p>
            <a:endParaRPr lang="en-IE" sz="1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19/09/2019</a:t>
            </a:r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MaterCare 10th Biennial Conference in Rome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81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34982-279E-447D-806B-0FB9A344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9" y="587000"/>
            <a:ext cx="11149274" cy="3202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 dirty="0">
                <a:solidFill>
                  <a:srgbClr val="000000"/>
                </a:solidFill>
              </a:rPr>
              <a:t>.</a:t>
            </a:r>
            <a:br>
              <a:rPr lang="en-US" sz="3700" dirty="0">
                <a:solidFill>
                  <a:srgbClr val="000000"/>
                </a:solidFill>
              </a:rPr>
            </a:br>
            <a:r>
              <a:rPr lang="en-US" sz="37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5485222-32EE-4C86-B402-FE560C62A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</a:blip>
          <a:srcRect r="29537" b="-1"/>
          <a:stretch/>
        </p:blipFill>
        <p:spPr>
          <a:xfrm>
            <a:off x="237067" y="907231"/>
            <a:ext cx="4572000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30E080-5A6D-4E76-8DF1-9D85AF5EC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4875" y="423333"/>
            <a:ext cx="6577124" cy="6434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A53010"/>
              </a:buClr>
            </a:pPr>
            <a:r>
              <a:rPr lang="en-IE" sz="2400" dirty="0">
                <a:solidFill>
                  <a:srgbClr val="000000"/>
                </a:solidFill>
              </a:rPr>
              <a:t>Network &amp; collaborate with other Catholic healthcare groups 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Awareness </a:t>
            </a:r>
            <a:r>
              <a:rPr lang="en-US" sz="2400" dirty="0">
                <a:solidFill>
                  <a:srgbClr val="000000"/>
                </a:solidFill>
              </a:rPr>
              <a:t>of the UN Declaration of Human Rights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srgbClr val="000000"/>
                </a:solidFill>
              </a:rPr>
              <a:t>Right to freedom to express conscientious  </a:t>
            </a:r>
            <a:r>
              <a:rPr lang="en-US" sz="2400" dirty="0" smtClean="0">
                <a:solidFill>
                  <a:srgbClr val="000000"/>
                </a:solidFill>
              </a:rPr>
              <a:t>objection</a:t>
            </a:r>
          </a:p>
          <a:p>
            <a:pPr lvl="0">
              <a:buClr>
                <a:srgbClr val="A5301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Out-reach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1000"/>
              </a:spcBef>
              <a:buClr>
                <a:srgbClr val="A53010"/>
              </a:buClr>
            </a:pPr>
            <a:r>
              <a:rPr lang="en-US" dirty="0">
                <a:solidFill>
                  <a:srgbClr val="000000"/>
                </a:solidFill>
              </a:rPr>
              <a:t>Speak out on moral &amp; social issues</a:t>
            </a:r>
          </a:p>
          <a:p>
            <a:pPr lvl="1">
              <a:spcBef>
                <a:spcPts val="1000"/>
              </a:spcBef>
              <a:buClr>
                <a:srgbClr val="A53010"/>
              </a:buClr>
            </a:pPr>
            <a:r>
              <a:rPr lang="en-US" dirty="0">
                <a:solidFill>
                  <a:srgbClr val="000000"/>
                </a:solidFill>
              </a:rPr>
              <a:t>Provision of programs aimed at the wider </a:t>
            </a:r>
            <a:r>
              <a:rPr lang="en-US" dirty="0" smtClean="0">
                <a:solidFill>
                  <a:srgbClr val="000000"/>
                </a:solidFill>
              </a:rPr>
              <a:t>community</a:t>
            </a:r>
          </a:p>
          <a:p>
            <a:pPr lvl="1">
              <a:spcBef>
                <a:spcPts val="1000"/>
              </a:spcBef>
              <a:buClr>
                <a:srgbClr val="A53010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228600" lvl="1" indent="0" algn="ctr">
              <a:buNone/>
            </a:pPr>
            <a:r>
              <a:rPr lang="en-US" b="1" i="1" dirty="0">
                <a:solidFill>
                  <a:srgbClr val="000000"/>
                </a:solidFill>
                <a:cs typeface="Aharoni" panose="020B0604020202020204" pitchFamily="2" charset="-79"/>
              </a:rPr>
              <a:t>See Christ in every person, in every person see Christ</a:t>
            </a:r>
          </a:p>
          <a:p>
            <a:pPr marL="228600" lvl="1" indent="0">
              <a:buNone/>
            </a:pPr>
            <a:r>
              <a:rPr lang="en-US" dirty="0">
                <a:solidFill>
                  <a:srgbClr val="000000"/>
                </a:solidFill>
                <a:cs typeface="Aharoni" panose="020B0604020202020204" pitchFamily="2" charset="-79"/>
              </a:rPr>
              <a:t>       			</a:t>
            </a:r>
            <a:r>
              <a:rPr lang="en-US" sz="1600" dirty="0">
                <a:solidFill>
                  <a:srgbClr val="000000"/>
                </a:solidFill>
                <a:cs typeface="Aharoni" panose="020B0604020202020204" pitchFamily="2" charset="-79"/>
              </a:rPr>
              <a:t>(Motto of Eswatini Catholic Nurses Guild</a:t>
            </a:r>
            <a:r>
              <a:rPr lang="en-US" sz="1600" dirty="0" smtClean="0">
                <a:solidFill>
                  <a:srgbClr val="000000"/>
                </a:solidFill>
                <a:cs typeface="Aharoni" panose="020B0604020202020204" pitchFamily="2" charset="-79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2A1AB-DB1B-4E47-9945-ECB86F0B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Aft>
                <a:spcPts val="600"/>
              </a:spcAft>
              <a:defRPr/>
            </a:pPr>
            <a:endParaRPr lang="en-IE" sz="1100" dirty="0" smtClean="0">
              <a:solidFill>
                <a:srgbClr val="898989"/>
              </a:solidFill>
              <a:latin typeface="Calibri" panose="020F0502020204030204"/>
            </a:endParaRPr>
          </a:p>
          <a:p>
            <a:pPr>
              <a:spcAft>
                <a:spcPts val="600"/>
              </a:spcAft>
              <a:defRPr/>
            </a:pPr>
            <a:r>
              <a:rPr lang="en-IE" sz="1100" dirty="0" smtClean="0">
                <a:solidFill>
                  <a:srgbClr val="898989"/>
                </a:solidFill>
                <a:latin typeface="Calibri" panose="020F0502020204030204"/>
              </a:rPr>
              <a:t>19/09/2019</a:t>
            </a:r>
            <a:endParaRPr lang="en-US" sz="1100" dirty="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994309-853D-401D-B33C-1C739316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537768"/>
            <a:ext cx="5289562" cy="320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 smtClean="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MaterCare </a:t>
            </a:r>
            <a:r>
              <a:rPr lang="en-US" sz="1100">
                <a:solidFill>
                  <a:srgbClr val="898989"/>
                </a:solidFill>
                <a:latin typeface="Calibri" panose="020F0502020204030204"/>
              </a:rPr>
              <a:t> </a:t>
            </a:r>
            <a:r>
              <a:rPr lang="en-US" sz="1100" kern="1200" smtClean="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10th Biennial Conference in Rome </a:t>
            </a:r>
            <a:endParaRPr lang="en-US" sz="1100" kern="1200">
              <a:solidFill>
                <a:srgbClr val="898989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6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487</Words>
  <Application>Microsoft Macintosh PowerPoint</Application>
  <PresentationFormat>Widescreen</PresentationFormat>
  <Paragraphs>94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Calibri</vt:lpstr>
      <vt:lpstr>Calibri Light</vt:lpstr>
      <vt:lpstr>Arial</vt:lpstr>
      <vt:lpstr>Office Theme</vt:lpstr>
      <vt:lpstr>Challenges Facing Nurses &amp; Midwives</vt:lpstr>
      <vt:lpstr>Facts</vt:lpstr>
      <vt:lpstr>Catholic Nurses &amp; Midwives</vt:lpstr>
      <vt:lpstr>Advances in Nursing &amp; Midwifery</vt:lpstr>
      <vt:lpstr>Concerns</vt:lpstr>
      <vt:lpstr>PowerPoint Presentation</vt:lpstr>
      <vt:lpstr>Supports for Nurses and Midwives</vt:lpstr>
      <vt:lpstr>Confronting the Challenges</vt:lpstr>
      <vt:lpstr>.  </vt:lpstr>
      <vt:lpstr>PowerPoint Presentation</vt:lpstr>
      <vt:lpstr>A Thought for the Day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Facing Nurses &amp; Midwives</dc:title>
  <dc:creator>Regina Joye</dc:creator>
  <cp:lastModifiedBy>Microsoft Office User</cp:lastModifiedBy>
  <cp:revision>17</cp:revision>
  <dcterms:created xsi:type="dcterms:W3CDTF">2019-09-06T12:53:13Z</dcterms:created>
  <dcterms:modified xsi:type="dcterms:W3CDTF">2019-09-16T11:37:12Z</dcterms:modified>
</cp:coreProperties>
</file>