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5"/>
  </p:notesMasterIdLst>
  <p:sldIdLst>
    <p:sldId id="256" r:id="rId2"/>
    <p:sldId id="279" r:id="rId3"/>
    <p:sldId id="257" r:id="rId4"/>
    <p:sldId id="286" r:id="rId5"/>
    <p:sldId id="276" r:id="rId6"/>
    <p:sldId id="275" r:id="rId7"/>
    <p:sldId id="258" r:id="rId8"/>
    <p:sldId id="259" r:id="rId9"/>
    <p:sldId id="273" r:id="rId10"/>
    <p:sldId id="260" r:id="rId11"/>
    <p:sldId id="261" r:id="rId12"/>
    <p:sldId id="262" r:id="rId13"/>
    <p:sldId id="263" r:id="rId14"/>
    <p:sldId id="264" r:id="rId15"/>
    <p:sldId id="280" r:id="rId16"/>
    <p:sldId id="281" r:id="rId17"/>
    <p:sldId id="265" r:id="rId18"/>
    <p:sldId id="282" r:id="rId19"/>
    <p:sldId id="283" r:id="rId20"/>
    <p:sldId id="284" r:id="rId21"/>
    <p:sldId id="285" r:id="rId22"/>
    <p:sldId id="288" r:id="rId23"/>
    <p:sldId id="287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 clrMode="bw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708"/>
  </p:normalViewPr>
  <p:slideViewPr>
    <p:cSldViewPr snapToGrid="0" snapToObjects="1">
      <p:cViewPr varScale="1">
        <p:scale>
          <a:sx n="88" d="100"/>
          <a:sy n="88" d="100"/>
        </p:scale>
        <p:origin x="1672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A7BA6E-F723-CC42-8BE6-A340263E2DA7}" type="datetimeFigureOut">
              <a:rPr lang="en-US" smtClean="0"/>
              <a:t>9/15/19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CA"/>
              <a:t>Click to edit Master text styles</a:t>
            </a:r>
          </a:p>
          <a:p>
            <a:pPr lvl="1"/>
            <a:r>
              <a:rPr lang="fr-CA"/>
              <a:t>Second level</a:t>
            </a:r>
          </a:p>
          <a:p>
            <a:pPr lvl="2"/>
            <a:r>
              <a:rPr lang="fr-CA"/>
              <a:t>Third level</a:t>
            </a:r>
          </a:p>
          <a:p>
            <a:pPr lvl="3"/>
            <a:r>
              <a:rPr lang="fr-CA"/>
              <a:t>Fourth level</a:t>
            </a:r>
          </a:p>
          <a:p>
            <a:pPr lvl="4"/>
            <a:r>
              <a:rPr lang="fr-CA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2C2F96-46BA-8841-AEF8-4521916B6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0226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2C2F96-46BA-8841-AEF8-4521916B6BA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95540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Suicide prevention for all</a:t>
            </a:r>
          </a:p>
          <a:p>
            <a:r>
              <a:rPr lang="en-US" dirty="0"/>
              <a:t>False autonomy</a:t>
            </a:r>
            <a:r>
              <a:rPr lang="en-US" baseline="0" dirty="0"/>
              <a:t> argument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2C2F96-46BA-8841-AEF8-4521916B6BA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9439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Slippery Slope: look at speed limits.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2C2F96-46BA-8841-AEF8-4521916B6BA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19704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Slippage already in Canada, sentencing in assisted suicide case in Ontario</a:t>
            </a:r>
            <a:r>
              <a:rPr lang="en-US" baseline="0" dirty="0"/>
              <a:t> -- </a:t>
            </a:r>
            <a:r>
              <a:rPr lang="en-US" dirty="0"/>
              <a:t>Who</a:t>
            </a:r>
            <a:r>
              <a:rPr lang="en-US" baseline="0" dirty="0"/>
              <a:t> is eligible by law, who is actually killed. European examples</a:t>
            </a:r>
          </a:p>
          <a:p>
            <a:r>
              <a:rPr lang="en-US" baseline="0" dirty="0"/>
              <a:t>It’s about the money. </a:t>
            </a:r>
            <a:r>
              <a:rPr lang="en-US" baseline="0"/>
              <a:t>–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2C2F96-46BA-8841-AEF8-4521916B6BA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80525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Division in the</a:t>
            </a:r>
            <a:r>
              <a:rPr lang="en-US" baseline="0" dirty="0"/>
              <a:t> </a:t>
            </a:r>
            <a:r>
              <a:rPr lang="en-US" baseline="0"/>
              <a:t>disability community.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2C2F96-46BA-8841-AEF8-4521916B6BA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33256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Division in the</a:t>
            </a:r>
            <a:r>
              <a:rPr lang="en-US" baseline="0" dirty="0"/>
              <a:t> </a:t>
            </a:r>
            <a:r>
              <a:rPr lang="en-US" baseline="0"/>
              <a:t>disability community.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2C2F96-46BA-8841-AEF8-4521916B6BAB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90078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Division in the</a:t>
            </a:r>
            <a:r>
              <a:rPr lang="en-US" baseline="0" dirty="0"/>
              <a:t> </a:t>
            </a:r>
            <a:r>
              <a:rPr lang="en-US" baseline="0"/>
              <a:t>disability community.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2C2F96-46BA-8841-AEF8-4521916B6BAB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08664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2C2F96-46BA-8841-AEF8-4521916B6BAB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59501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2C2F96-46BA-8841-AEF8-4521916B6BAB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88551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2C2F96-46BA-8841-AEF8-4521916B6BAB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66683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2C2F96-46BA-8841-AEF8-4521916B6BAB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7478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2C2F96-46BA-8841-AEF8-4521916B6BA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14217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2C2F96-46BA-8841-AEF8-4521916B6BAB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31050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2C2F96-46BA-8841-AEF8-4521916B6BAB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5641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2C2F96-46BA-8841-AEF8-4521916B6BAB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028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2C2F96-46BA-8841-AEF8-4521916B6BA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5779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2C2F96-46BA-8841-AEF8-4521916B6BA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723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2C2F96-46BA-8841-AEF8-4521916B6BA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8158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2C2F96-46BA-8841-AEF8-4521916B6BA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051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2C2F96-46BA-8841-AEF8-4521916B6BA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3923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2C2F96-46BA-8841-AEF8-4521916B6BA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8114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2C2F96-46BA-8841-AEF8-4521916B6BA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4438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CA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A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BCED2-ECDB-B248-B0BF-5974EDF4DD2C}" type="datetimeFigureOut">
              <a:rPr lang="en-US" smtClean="0"/>
              <a:t>9/15/19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9ADD6-7146-3947-8F3D-E9AEC8D15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383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A"/>
              <a:t>Click to edit Master text styles</a:t>
            </a:r>
          </a:p>
          <a:p>
            <a:pPr lvl="1"/>
            <a:r>
              <a:rPr lang="fr-CA"/>
              <a:t>Second level</a:t>
            </a:r>
          </a:p>
          <a:p>
            <a:pPr lvl="2"/>
            <a:r>
              <a:rPr lang="fr-CA"/>
              <a:t>Third level</a:t>
            </a:r>
          </a:p>
          <a:p>
            <a:pPr lvl="3"/>
            <a:r>
              <a:rPr lang="fr-CA"/>
              <a:t>Fourth level</a:t>
            </a:r>
          </a:p>
          <a:p>
            <a:pPr lvl="4"/>
            <a:r>
              <a:rPr lang="fr-CA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BCED2-ECDB-B248-B0BF-5974EDF4DD2C}" type="datetimeFigureOut">
              <a:rPr lang="en-US" smtClean="0"/>
              <a:t>9/15/19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9ADD6-7146-3947-8F3D-E9AEC8D15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689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CA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CA"/>
              <a:t>Click to edit Master text styles</a:t>
            </a:r>
          </a:p>
          <a:p>
            <a:pPr lvl="1"/>
            <a:r>
              <a:rPr lang="fr-CA"/>
              <a:t>Second level</a:t>
            </a:r>
          </a:p>
          <a:p>
            <a:pPr lvl="2"/>
            <a:r>
              <a:rPr lang="fr-CA"/>
              <a:t>Third level</a:t>
            </a:r>
          </a:p>
          <a:p>
            <a:pPr lvl="3"/>
            <a:r>
              <a:rPr lang="fr-CA"/>
              <a:t>Fourth level</a:t>
            </a:r>
          </a:p>
          <a:p>
            <a:pPr lvl="4"/>
            <a:r>
              <a:rPr lang="fr-CA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BCED2-ECDB-B248-B0BF-5974EDF4DD2C}" type="datetimeFigureOut">
              <a:rPr lang="en-US" smtClean="0"/>
              <a:t>9/15/19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9ADD6-7146-3947-8F3D-E9AEC8D15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95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A"/>
              <a:t>Click to edit Master text styles</a:t>
            </a:r>
          </a:p>
          <a:p>
            <a:pPr lvl="1"/>
            <a:r>
              <a:rPr lang="fr-CA"/>
              <a:t>Second level</a:t>
            </a:r>
          </a:p>
          <a:p>
            <a:pPr lvl="2"/>
            <a:r>
              <a:rPr lang="fr-CA"/>
              <a:t>Third level</a:t>
            </a:r>
          </a:p>
          <a:p>
            <a:pPr lvl="3"/>
            <a:r>
              <a:rPr lang="fr-CA"/>
              <a:t>Fourth level</a:t>
            </a:r>
          </a:p>
          <a:p>
            <a:pPr lvl="4"/>
            <a:r>
              <a:rPr lang="fr-CA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BCED2-ECDB-B248-B0BF-5974EDF4DD2C}" type="datetimeFigureOut">
              <a:rPr lang="en-US" smtClean="0"/>
              <a:t>9/15/19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9ADD6-7146-3947-8F3D-E9AEC8D15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065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CA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BCED2-ECDB-B248-B0BF-5974EDF4DD2C}" type="datetimeFigureOut">
              <a:rPr lang="en-US" smtClean="0"/>
              <a:t>9/15/19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9ADD6-7146-3947-8F3D-E9AEC8D15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243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/>
              <a:t>Click to edit Master text styles</a:t>
            </a:r>
          </a:p>
          <a:p>
            <a:pPr lvl="1"/>
            <a:r>
              <a:rPr lang="fr-CA"/>
              <a:t>Second level</a:t>
            </a:r>
          </a:p>
          <a:p>
            <a:pPr lvl="2"/>
            <a:r>
              <a:rPr lang="fr-CA"/>
              <a:t>Third level</a:t>
            </a:r>
          </a:p>
          <a:p>
            <a:pPr lvl="3"/>
            <a:r>
              <a:rPr lang="fr-CA"/>
              <a:t>Fourth level</a:t>
            </a:r>
          </a:p>
          <a:p>
            <a:pPr lvl="4"/>
            <a:r>
              <a:rPr lang="fr-CA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/>
              <a:t>Click to edit Master text styles</a:t>
            </a:r>
          </a:p>
          <a:p>
            <a:pPr lvl="1"/>
            <a:r>
              <a:rPr lang="fr-CA"/>
              <a:t>Second level</a:t>
            </a:r>
          </a:p>
          <a:p>
            <a:pPr lvl="2"/>
            <a:r>
              <a:rPr lang="fr-CA"/>
              <a:t>Third level</a:t>
            </a:r>
          </a:p>
          <a:p>
            <a:pPr lvl="3"/>
            <a:r>
              <a:rPr lang="fr-CA"/>
              <a:t>Fourth level</a:t>
            </a:r>
          </a:p>
          <a:p>
            <a:pPr lvl="4"/>
            <a:r>
              <a:rPr lang="fr-CA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BCED2-ECDB-B248-B0BF-5974EDF4DD2C}" type="datetimeFigureOut">
              <a:rPr lang="en-US" smtClean="0"/>
              <a:t>9/15/19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9ADD6-7146-3947-8F3D-E9AEC8D15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624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A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/>
              <a:t>Click to edit Master text styles</a:t>
            </a:r>
          </a:p>
          <a:p>
            <a:pPr lvl="1"/>
            <a:r>
              <a:rPr lang="fr-CA"/>
              <a:t>Second level</a:t>
            </a:r>
          </a:p>
          <a:p>
            <a:pPr lvl="2"/>
            <a:r>
              <a:rPr lang="fr-CA"/>
              <a:t>Third level</a:t>
            </a:r>
          </a:p>
          <a:p>
            <a:pPr lvl="3"/>
            <a:r>
              <a:rPr lang="fr-CA"/>
              <a:t>Fourth level</a:t>
            </a:r>
          </a:p>
          <a:p>
            <a:pPr lvl="4"/>
            <a:r>
              <a:rPr lang="fr-CA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/>
              <a:t>Click to edit Master text styles</a:t>
            </a:r>
          </a:p>
          <a:p>
            <a:pPr lvl="1"/>
            <a:r>
              <a:rPr lang="fr-CA"/>
              <a:t>Second level</a:t>
            </a:r>
          </a:p>
          <a:p>
            <a:pPr lvl="2"/>
            <a:r>
              <a:rPr lang="fr-CA"/>
              <a:t>Third level</a:t>
            </a:r>
          </a:p>
          <a:p>
            <a:pPr lvl="3"/>
            <a:r>
              <a:rPr lang="fr-CA"/>
              <a:t>Fourth level</a:t>
            </a:r>
          </a:p>
          <a:p>
            <a:pPr lvl="4"/>
            <a:r>
              <a:rPr lang="fr-CA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BCED2-ECDB-B248-B0BF-5974EDF4DD2C}" type="datetimeFigureOut">
              <a:rPr lang="en-US" smtClean="0"/>
              <a:t>9/15/19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9ADD6-7146-3947-8F3D-E9AEC8D15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460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BCED2-ECDB-B248-B0BF-5974EDF4DD2C}" type="datetimeFigureOut">
              <a:rPr lang="en-US" smtClean="0"/>
              <a:t>9/15/19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9ADD6-7146-3947-8F3D-E9AEC8D15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936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BCED2-ECDB-B248-B0BF-5974EDF4DD2C}" type="datetimeFigureOut">
              <a:rPr lang="en-US" smtClean="0"/>
              <a:t>9/15/19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9ADD6-7146-3947-8F3D-E9AEC8D15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947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CA"/>
              <a:t>Click to edit Master text styles</a:t>
            </a:r>
          </a:p>
          <a:p>
            <a:pPr lvl="1"/>
            <a:r>
              <a:rPr lang="fr-CA"/>
              <a:t>Second level</a:t>
            </a:r>
          </a:p>
          <a:p>
            <a:pPr lvl="2"/>
            <a:r>
              <a:rPr lang="fr-CA"/>
              <a:t>Third level</a:t>
            </a:r>
          </a:p>
          <a:p>
            <a:pPr lvl="3"/>
            <a:r>
              <a:rPr lang="fr-CA"/>
              <a:t>Fourth level</a:t>
            </a:r>
          </a:p>
          <a:p>
            <a:pPr lvl="4"/>
            <a:r>
              <a:rPr lang="fr-CA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BCED2-ECDB-B248-B0BF-5974EDF4DD2C}" type="datetimeFigureOut">
              <a:rPr lang="en-US" smtClean="0"/>
              <a:t>9/15/19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9ADD6-7146-3947-8F3D-E9AEC8D15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975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A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CA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BCED2-ECDB-B248-B0BF-5974EDF4DD2C}" type="datetimeFigureOut">
              <a:rPr lang="en-US" smtClean="0"/>
              <a:t>9/15/19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9ADD6-7146-3947-8F3D-E9AEC8D15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784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CA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A"/>
              <a:t>Click to edit Master text styles</a:t>
            </a:r>
          </a:p>
          <a:p>
            <a:pPr lvl="1"/>
            <a:r>
              <a:rPr lang="fr-CA"/>
              <a:t>Second level</a:t>
            </a:r>
          </a:p>
          <a:p>
            <a:pPr lvl="2"/>
            <a:r>
              <a:rPr lang="fr-CA"/>
              <a:t>Third level</a:t>
            </a:r>
          </a:p>
          <a:p>
            <a:pPr lvl="3"/>
            <a:r>
              <a:rPr lang="fr-CA"/>
              <a:t>Fourth level</a:t>
            </a:r>
          </a:p>
          <a:p>
            <a:pPr lvl="4"/>
            <a:r>
              <a:rPr lang="fr-CA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BCED2-ECDB-B248-B0BF-5974EDF4DD2C}" type="datetimeFigureOut">
              <a:rPr lang="en-US" smtClean="0"/>
              <a:t>9/15/19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89ADD6-7146-3947-8F3D-E9AEC8D15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23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tvndy.ca/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g"/><Relationship Id="rId4" Type="http://schemas.openxmlformats.org/officeDocument/2006/relationships/hyperlink" Target="mailto:info@tv-ndy.ca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250" y="2224087"/>
            <a:ext cx="7772400" cy="1470025"/>
          </a:xfrm>
        </p:spPr>
        <p:txBody>
          <a:bodyPr/>
          <a:lstStyle/>
          <a:p>
            <a:r>
              <a:rPr lang="en-US" dirty="0"/>
              <a:t>Euthanasia and People with Disabilities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Amy E. Hasbrouck</a:t>
            </a:r>
          </a:p>
          <a:p>
            <a:r>
              <a:rPr lang="en-US" b="1" dirty="0">
                <a:solidFill>
                  <a:srgbClr val="000090"/>
                </a:solidFill>
              </a:rPr>
              <a:t>Toujours Vivant</a:t>
            </a:r>
            <a:r>
              <a:rPr lang="en-US" b="1" dirty="0">
                <a:solidFill>
                  <a:schemeClr val="tx1"/>
                </a:solidFill>
              </a:rPr>
              <a:t> – </a:t>
            </a:r>
            <a:r>
              <a:rPr lang="en-US" b="1" dirty="0">
                <a:solidFill>
                  <a:srgbClr val="800000"/>
                </a:solidFill>
              </a:rPr>
              <a:t>Not Dead Yet</a:t>
            </a:r>
          </a:p>
          <a:p>
            <a:r>
              <a:rPr lang="en-US" b="1" dirty="0">
                <a:solidFill>
                  <a:srgbClr val="800000"/>
                </a:solidFill>
              </a:rPr>
              <a:t>September </a:t>
            </a:r>
            <a:r>
              <a:rPr lang="en-US" b="1" dirty="0">
                <a:solidFill>
                  <a:srgbClr val="000090"/>
                </a:solidFill>
              </a:rPr>
              <a:t>20, 2019</a:t>
            </a:r>
            <a:endParaRPr lang="en-US" b="1" dirty="0">
              <a:solidFill>
                <a:srgbClr val="800000"/>
              </a:solidFill>
            </a:endParaRPr>
          </a:p>
        </p:txBody>
      </p:sp>
      <p:pic>
        <p:nvPicPr>
          <p:cNvPr id="5" name="Picture 4" descr="tv-ndy-logo-letterhead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6477" y="644708"/>
            <a:ext cx="3943324" cy="1450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97246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/>
              <a:t>Disagreement among PWDs?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03913"/>
          </a:xfrm>
        </p:spPr>
        <p:txBody>
          <a:bodyPr>
            <a:normAutofit/>
          </a:bodyPr>
          <a:lstStyle/>
          <a:p>
            <a:pPr lvl="0"/>
            <a:r>
              <a:rPr lang="en-CA" dirty="0"/>
              <a:t>All major disability groups oppose AS/E.</a:t>
            </a:r>
          </a:p>
          <a:p>
            <a:pPr lvl="1"/>
            <a:r>
              <a:rPr lang="en-CA" dirty="0"/>
              <a:t>Run by disabled people</a:t>
            </a:r>
          </a:p>
          <a:p>
            <a:pPr lvl="1"/>
            <a:r>
              <a:rPr lang="en-CA" dirty="0"/>
              <a:t>Research plus personal experience</a:t>
            </a:r>
          </a:p>
          <a:p>
            <a:pPr lvl="1"/>
            <a:r>
              <a:rPr lang="en-CA" dirty="0"/>
              <a:t>Links between different kinds of discrimination</a:t>
            </a:r>
          </a:p>
          <a:p>
            <a:r>
              <a:rPr lang="en-CA" dirty="0"/>
              <a:t>The Autonomy argument: attractive but illusory.</a:t>
            </a:r>
          </a:p>
          <a:p>
            <a:r>
              <a:rPr lang="en-CA" dirty="0"/>
              <a:t>Political analysis is needed.</a:t>
            </a:r>
          </a:p>
        </p:txBody>
      </p:sp>
      <p:pic>
        <p:nvPicPr>
          <p:cNvPr id="5" name="Picture 4" descr="TV-NDY - small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0346" y="5850996"/>
            <a:ext cx="2257776" cy="550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43218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/>
              <a:t>Key Disability Rights Arguments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4029"/>
            <a:ext cx="8229600" cy="3233056"/>
          </a:xfrm>
        </p:spPr>
        <p:txBody>
          <a:bodyPr>
            <a:normAutofit/>
          </a:bodyPr>
          <a:lstStyle/>
          <a:p>
            <a:pPr lvl="0" algn="ctr"/>
            <a:r>
              <a:rPr lang="en-CA" sz="4000" b="1" dirty="0"/>
              <a:t>Assisted suicide is discriminatory</a:t>
            </a:r>
            <a:r>
              <a:rPr lang="en-CA" sz="4000" dirty="0"/>
              <a:t>.</a:t>
            </a:r>
          </a:p>
          <a:p>
            <a:pPr lvl="0" algn="ctr"/>
            <a:r>
              <a:rPr lang="en-CA" sz="4000" b="1" dirty="0"/>
              <a:t>Legalization is unnecessary</a:t>
            </a:r>
          </a:p>
          <a:p>
            <a:pPr lvl="0" algn="ctr"/>
            <a:r>
              <a:rPr lang="en-CA" sz="4000" b="1" dirty="0"/>
              <a:t>Choice is an slogan, not a reality</a:t>
            </a:r>
          </a:p>
          <a:p>
            <a:pPr lvl="0" algn="ctr"/>
            <a:r>
              <a:rPr lang="en-CA" sz="4000" b="1" dirty="0"/>
              <a:t>Safeguards don’t work</a:t>
            </a:r>
            <a:endParaRPr lang="en-US" sz="4000" dirty="0"/>
          </a:p>
        </p:txBody>
      </p:sp>
      <p:pic>
        <p:nvPicPr>
          <p:cNvPr id="4" name="Picture 3" descr="TV-NDY - small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0346" y="5867708"/>
            <a:ext cx="2257776" cy="550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38871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4798"/>
            <a:ext cx="8229600" cy="842962"/>
          </a:xfrm>
        </p:spPr>
        <p:txBody>
          <a:bodyPr>
            <a:normAutofit/>
          </a:bodyPr>
          <a:lstStyle/>
          <a:p>
            <a:r>
              <a:rPr lang="en-CA" dirty="0"/>
              <a:t>AS/E are discriminatory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66520"/>
            <a:ext cx="8229600" cy="5034809"/>
          </a:xfrm>
        </p:spPr>
        <p:txBody>
          <a:bodyPr>
            <a:normAutofit/>
          </a:bodyPr>
          <a:lstStyle/>
          <a:p>
            <a:pPr lvl="0"/>
            <a:r>
              <a:rPr lang="en-CA" sz="3600" dirty="0"/>
              <a:t>The movement is motivated by fear and devaluation of disability.</a:t>
            </a:r>
          </a:p>
          <a:p>
            <a:pPr lvl="0"/>
            <a:r>
              <a:rPr lang="en-CA" sz="3600" dirty="0"/>
              <a:t>Suicide Prevention Double Standard:</a:t>
            </a:r>
          </a:p>
          <a:p>
            <a:pPr lvl="1"/>
            <a:r>
              <a:rPr lang="en-CA" dirty="0"/>
              <a:t>Non-disabled people get suicide prevention</a:t>
            </a:r>
          </a:p>
          <a:p>
            <a:pPr lvl="1"/>
            <a:r>
              <a:rPr lang="en-CA" dirty="0"/>
              <a:t>Disabled people get help to kill themselves</a:t>
            </a:r>
          </a:p>
          <a:p>
            <a:pPr lvl="1"/>
            <a:r>
              <a:rPr lang="en-CA" dirty="0"/>
              <a:t>Non-discrimination laws should require equal access to suicide prevention for all.</a:t>
            </a:r>
          </a:p>
          <a:p>
            <a:r>
              <a:rPr lang="en-CA" sz="3600" dirty="0"/>
              <a:t>If you’re disabled, the wish to die is seen as “rational.”</a:t>
            </a:r>
          </a:p>
          <a:p>
            <a:pPr marL="457200" lvl="1" indent="0">
              <a:buNone/>
            </a:pPr>
            <a:endParaRPr lang="en-CA" sz="2000" dirty="0"/>
          </a:p>
          <a:p>
            <a:endParaRPr lang="en-US" dirty="0"/>
          </a:p>
        </p:txBody>
      </p:sp>
      <p:pic>
        <p:nvPicPr>
          <p:cNvPr id="6" name="Picture 5" descr="TV-NDY - small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0346" y="5850996"/>
            <a:ext cx="2257776" cy="550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58504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/>
              <a:t>Legalization is unnecessary</a:t>
            </a:r>
            <a:r>
              <a:rPr lang="en-CA" sz="3600" dirty="0"/>
              <a:t>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CA" sz="3600" dirty="0"/>
              <a:t>Suicide, as a solitary act, is already legal</a:t>
            </a:r>
          </a:p>
          <a:p>
            <a:pPr lvl="1"/>
            <a:r>
              <a:rPr lang="en-CA" dirty="0"/>
              <a:t>There is no “right” to suicide</a:t>
            </a:r>
          </a:p>
          <a:p>
            <a:pPr lvl="1"/>
            <a:r>
              <a:rPr lang="en-CA" dirty="0"/>
              <a:t>Those who ask for AS/E could commit suicide.</a:t>
            </a:r>
          </a:p>
          <a:p>
            <a:pPr lvl="1"/>
            <a:r>
              <a:rPr lang="en-CA" dirty="0"/>
              <a:t>Those who can’t commit suicide can have CPS.</a:t>
            </a:r>
          </a:p>
          <a:p>
            <a:pPr lvl="0"/>
            <a:r>
              <a:rPr lang="en-CA" sz="3600" dirty="0"/>
              <a:t>Legalization protects doctors from prosecution.</a:t>
            </a:r>
          </a:p>
          <a:p>
            <a:r>
              <a:rPr lang="en-CA" sz="3600" dirty="0"/>
              <a:t>We don’t need to die to have dignity!</a:t>
            </a:r>
          </a:p>
          <a:p>
            <a:pPr lvl="0"/>
            <a:endParaRPr lang="en-CA" sz="3600" dirty="0"/>
          </a:p>
        </p:txBody>
      </p:sp>
      <p:pic>
        <p:nvPicPr>
          <p:cNvPr id="5" name="Picture 4" descr="TV-NDY - small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0346" y="5867708"/>
            <a:ext cx="2257776" cy="550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38641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/>
              <a:t>Choice is a slogan, not a reality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640942"/>
          </a:xfrm>
        </p:spPr>
        <p:txBody>
          <a:bodyPr>
            <a:normAutofit lnSpcReduction="10000"/>
          </a:bodyPr>
          <a:lstStyle/>
          <a:p>
            <a:r>
              <a:rPr lang="en-CA" sz="3600" dirty="0"/>
              <a:t>There can be no free choice to die while disabled people don’t have a free choice in where and how they live.</a:t>
            </a:r>
          </a:p>
          <a:p>
            <a:pPr lvl="1"/>
            <a:r>
              <a:rPr lang="en-CA" dirty="0"/>
              <a:t>Inadequate palliative care;</a:t>
            </a:r>
            <a:endParaRPr lang="en-CA" sz="3200" dirty="0"/>
          </a:p>
          <a:p>
            <a:pPr lvl="1"/>
            <a:r>
              <a:rPr lang="en-CA" dirty="0"/>
              <a:t>Self-directed home-based personal care versus institutional care;</a:t>
            </a:r>
            <a:endParaRPr lang="en-CA" sz="3200" dirty="0"/>
          </a:p>
          <a:p>
            <a:pPr lvl="1"/>
            <a:r>
              <a:rPr lang="en-CA" dirty="0"/>
              <a:t>Mental health care and peer counseling;</a:t>
            </a:r>
            <a:endParaRPr lang="en-CA" sz="3200" dirty="0"/>
          </a:p>
          <a:p>
            <a:pPr lvl="1"/>
            <a:r>
              <a:rPr lang="en-CA" dirty="0"/>
              <a:t>Poverty, unemployment;</a:t>
            </a:r>
            <a:endParaRPr lang="en-CA" sz="3200" dirty="0"/>
          </a:p>
          <a:p>
            <a:pPr lvl="1"/>
            <a:r>
              <a:rPr lang="en-CA" dirty="0"/>
              <a:t>Architectural barriers and lack of transportation.</a:t>
            </a:r>
            <a:endParaRPr lang="en-CA" sz="3200" dirty="0"/>
          </a:p>
        </p:txBody>
      </p:sp>
      <p:pic>
        <p:nvPicPr>
          <p:cNvPr id="5" name="Picture 4" descr="TV-NDY - small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0346" y="5867708"/>
            <a:ext cx="2257776" cy="550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62358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/>
              <a:t>Choice is not a reality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640942"/>
          </a:xfrm>
        </p:spPr>
        <p:txBody>
          <a:bodyPr>
            <a:normAutofit/>
          </a:bodyPr>
          <a:lstStyle/>
          <a:p>
            <a:r>
              <a:rPr lang="en-CA" sz="3600" dirty="0"/>
              <a:t>Cost-driven health care systems</a:t>
            </a:r>
          </a:p>
          <a:p>
            <a:pPr lvl="1"/>
            <a:r>
              <a:rPr lang="en-CA" dirty="0"/>
              <a:t>Barriers to diagnostic services &amp; treatment</a:t>
            </a:r>
            <a:endParaRPr lang="en-CA" sz="3200" dirty="0"/>
          </a:p>
          <a:p>
            <a:pPr lvl="1"/>
            <a:r>
              <a:rPr lang="en-CA" dirty="0"/>
              <a:t>Denial of coverage for treatment </a:t>
            </a:r>
          </a:p>
          <a:p>
            <a:pPr lvl="1"/>
            <a:r>
              <a:rPr lang="en-CA" dirty="0"/>
              <a:t>futility policies</a:t>
            </a:r>
            <a:endParaRPr lang="en-CA" sz="3200" dirty="0"/>
          </a:p>
          <a:p>
            <a:pPr lvl="1"/>
            <a:r>
              <a:rPr lang="en-CA" dirty="0"/>
              <a:t>Managed care requirements for “recovery,”</a:t>
            </a:r>
            <a:endParaRPr lang="en-CA" sz="3200" dirty="0"/>
          </a:p>
          <a:p>
            <a:pPr lvl="1"/>
            <a:r>
              <a:rPr lang="en-CA" dirty="0"/>
              <a:t>Assisted suicide is always the cheapest option. </a:t>
            </a:r>
          </a:p>
          <a:p>
            <a:r>
              <a:rPr lang="en-CA" sz="3600" dirty="0"/>
              <a:t>Carrie-Ann Lucas and Bill Peace.</a:t>
            </a:r>
          </a:p>
        </p:txBody>
      </p:sp>
      <p:pic>
        <p:nvPicPr>
          <p:cNvPr id="5" name="Picture 4" descr="TV-NDY - small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0346" y="5867708"/>
            <a:ext cx="2257776" cy="550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76538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/>
              <a:t>Choice is not a reality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640942"/>
          </a:xfrm>
        </p:spPr>
        <p:txBody>
          <a:bodyPr>
            <a:normAutofit/>
          </a:bodyPr>
          <a:lstStyle/>
          <a:p>
            <a:r>
              <a:rPr lang="en-CA" sz="3600" dirty="0"/>
              <a:t>Conditions in institutions:</a:t>
            </a:r>
          </a:p>
          <a:p>
            <a:pPr lvl="1"/>
            <a:r>
              <a:rPr lang="en-CA" sz="3200" dirty="0"/>
              <a:t>Regimentation;</a:t>
            </a:r>
          </a:p>
          <a:p>
            <a:pPr lvl="1"/>
            <a:r>
              <a:rPr lang="en-CA" sz="3200" dirty="0"/>
              <a:t>Lack of privacy;</a:t>
            </a:r>
          </a:p>
          <a:p>
            <a:pPr lvl="1"/>
            <a:r>
              <a:rPr lang="en-CA" sz="3200" dirty="0"/>
              <a:t>Inadequate staffing;</a:t>
            </a:r>
          </a:p>
          <a:p>
            <a:pPr lvl="1"/>
            <a:r>
              <a:rPr lang="en-CA" sz="3200" dirty="0"/>
              <a:t>poorly-maintained facilities;</a:t>
            </a:r>
          </a:p>
          <a:p>
            <a:pPr lvl="1"/>
            <a:r>
              <a:rPr lang="en-CA" sz="3200" dirty="0"/>
              <a:t>Violence and abuse.</a:t>
            </a:r>
          </a:p>
          <a:p>
            <a:r>
              <a:rPr lang="en-CA" sz="3600" dirty="0"/>
              <a:t>Abuse and exploitation by family, carers.</a:t>
            </a:r>
          </a:p>
        </p:txBody>
      </p:sp>
      <p:pic>
        <p:nvPicPr>
          <p:cNvPr id="5" name="Picture 4" descr="TV-NDY - small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0346" y="5867708"/>
            <a:ext cx="2257776" cy="550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97538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Safeguards </a:t>
            </a:r>
            <a:r>
              <a:rPr lang="en-CA"/>
              <a:t>don’t work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1129"/>
          </a:xfrm>
        </p:spPr>
        <p:txBody>
          <a:bodyPr/>
          <a:lstStyle/>
          <a:p>
            <a:pPr lvl="0"/>
            <a:r>
              <a:rPr lang="en-CA" sz="3600" dirty="0"/>
              <a:t>Prognosis of six months are often wrong.</a:t>
            </a:r>
          </a:p>
          <a:p>
            <a:pPr lvl="0"/>
            <a:r>
              <a:rPr lang="en-CA" sz="3600" dirty="0"/>
              <a:t>Capacity assessments:</a:t>
            </a:r>
          </a:p>
          <a:p>
            <a:pPr lvl="1"/>
            <a:r>
              <a:rPr lang="en-CA" dirty="0"/>
              <a:t>Tools not used or applied uniformly;</a:t>
            </a:r>
          </a:p>
          <a:p>
            <a:pPr lvl="1"/>
            <a:r>
              <a:rPr lang="en-CA" dirty="0"/>
              <a:t>Don’t measure external pressure, social factors</a:t>
            </a:r>
          </a:p>
          <a:p>
            <a:pPr lvl="0"/>
            <a:r>
              <a:rPr lang="en-CA" sz="3600" dirty="0"/>
              <a:t>Psychological Evaluations:</a:t>
            </a:r>
          </a:p>
          <a:p>
            <a:pPr lvl="1"/>
            <a:r>
              <a:rPr lang="en-CA" dirty="0"/>
              <a:t>Not mandatory;</a:t>
            </a:r>
          </a:p>
          <a:p>
            <a:pPr lvl="1"/>
            <a:r>
              <a:rPr lang="en-CA" dirty="0"/>
              <a:t>Don’t screen out requests caused by treatable mental illness.</a:t>
            </a:r>
          </a:p>
        </p:txBody>
      </p:sp>
      <p:pic>
        <p:nvPicPr>
          <p:cNvPr id="5" name="Picture 4" descr="TV-NDY - small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0346" y="5850996"/>
            <a:ext cx="2257776" cy="550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90545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Safeguards don’t work (Cont.)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dirty="0"/>
              <a:t>“Good Faith” standard lower than negligence.</a:t>
            </a:r>
            <a:endParaRPr lang="en-CA" sz="2400" dirty="0"/>
          </a:p>
          <a:p>
            <a:pPr lvl="0"/>
            <a:r>
              <a:rPr lang="en-CA" dirty="0"/>
              <a:t>No impartial witness to assisted suicide:</a:t>
            </a:r>
          </a:p>
          <a:p>
            <a:pPr lvl="1"/>
            <a:r>
              <a:rPr lang="en-CA" dirty="0"/>
              <a:t>If the person struggled, who would know?</a:t>
            </a:r>
          </a:p>
          <a:p>
            <a:pPr lvl="0"/>
            <a:r>
              <a:rPr lang="en-CA" dirty="0"/>
              <a:t>Minimal reporting and oversight.</a:t>
            </a:r>
          </a:p>
          <a:p>
            <a:pPr lvl="1"/>
            <a:r>
              <a:rPr lang="en-CA" dirty="0"/>
              <a:t>No way to ensure safeguards were complied with</a:t>
            </a:r>
          </a:p>
          <a:p>
            <a:pPr lvl="1"/>
            <a:r>
              <a:rPr lang="en-CA" dirty="0"/>
              <a:t>No way to ensure eligibility criteria were met</a:t>
            </a:r>
          </a:p>
          <a:p>
            <a:pPr lvl="0"/>
            <a:r>
              <a:rPr lang="en-CA" dirty="0"/>
              <a:t>Disabled lives are treated as ”acceptable” losses.</a:t>
            </a:r>
          </a:p>
        </p:txBody>
      </p:sp>
      <p:pic>
        <p:nvPicPr>
          <p:cNvPr id="5" name="Picture 4" descr="TV-NDY - small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0346" y="5850996"/>
            <a:ext cx="2257776" cy="550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57860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759253"/>
          </a:xfrm>
        </p:spPr>
        <p:txBody>
          <a:bodyPr>
            <a:normAutofit/>
          </a:bodyPr>
          <a:lstStyle/>
          <a:p>
            <a:r>
              <a:rPr lang="en-CA" dirty="0"/>
              <a:t>Working in coalition:</a:t>
            </a:r>
            <a:br>
              <a:rPr lang="en-CA" dirty="0"/>
            </a:br>
            <a:r>
              <a:rPr lang="en-CA" dirty="0"/>
              <a:t>All roads lead to Rome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80343"/>
            <a:ext cx="8229600" cy="3370943"/>
          </a:xfrm>
        </p:spPr>
        <p:txBody>
          <a:bodyPr>
            <a:noAutofit/>
          </a:bodyPr>
          <a:lstStyle/>
          <a:p>
            <a:r>
              <a:rPr lang="en-CA" sz="3600" dirty="0"/>
              <a:t>The disability rights arguments are most effective at reaching the most people;</a:t>
            </a:r>
          </a:p>
          <a:p>
            <a:r>
              <a:rPr lang="en-CA" sz="3600" dirty="0"/>
              <a:t>Focus on the common goal(s);</a:t>
            </a:r>
          </a:p>
          <a:p>
            <a:r>
              <a:rPr lang="en-CA" sz="3600" dirty="0"/>
              <a:t>Agree to disagree on other issues; leave baggage at the door.</a:t>
            </a:r>
          </a:p>
        </p:txBody>
      </p:sp>
      <p:pic>
        <p:nvPicPr>
          <p:cNvPr id="5" name="Picture 4" descr="TV-NDY - small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0346" y="5850996"/>
            <a:ext cx="2257776" cy="550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70802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34295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People with disabilities are most affected by hastened death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98819"/>
            <a:ext cx="8229600" cy="4182667"/>
          </a:xfrm>
        </p:spPr>
        <p:txBody>
          <a:bodyPr>
            <a:normAutofit/>
          </a:bodyPr>
          <a:lstStyle/>
          <a:p>
            <a:r>
              <a:rPr lang="en-US" sz="3000" dirty="0"/>
              <a:t>Everyone with a terminal illness has a disability.</a:t>
            </a:r>
          </a:p>
          <a:p>
            <a:r>
              <a:rPr lang="en-CA" sz="3000" dirty="0"/>
              <a:t>Disability is an eligibility criterion</a:t>
            </a:r>
          </a:p>
          <a:p>
            <a:r>
              <a:rPr lang="en-US" sz="3000" dirty="0"/>
              <a:t>Reasons cited for life-ending requests relate to disability</a:t>
            </a:r>
          </a:p>
          <a:p>
            <a:pPr lvl="1"/>
            <a:r>
              <a:rPr lang="en-CA" dirty="0"/>
              <a:t>Loss of autonomy</a:t>
            </a:r>
          </a:p>
          <a:p>
            <a:pPr lvl="1"/>
            <a:r>
              <a:rPr lang="en-CA" dirty="0"/>
              <a:t>No longer able to do things they enjoy</a:t>
            </a:r>
          </a:p>
          <a:p>
            <a:pPr lvl="1"/>
            <a:r>
              <a:rPr lang="en-CA" dirty="0"/>
              <a:t>Perceived loss of dignity</a:t>
            </a:r>
          </a:p>
          <a:p>
            <a:pPr lvl="1"/>
            <a:r>
              <a:rPr lang="en-CA" dirty="0"/>
              <a:t>Feeling like a burden</a:t>
            </a:r>
          </a:p>
        </p:txBody>
      </p:sp>
      <p:pic>
        <p:nvPicPr>
          <p:cNvPr id="5" name="Picture 4" descr="TV-NDY - small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9024" y="5901132"/>
            <a:ext cx="2257776" cy="550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5982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8522" y="400762"/>
            <a:ext cx="8229600" cy="1128493"/>
          </a:xfrm>
        </p:spPr>
        <p:txBody>
          <a:bodyPr>
            <a:normAutofit/>
          </a:bodyPr>
          <a:lstStyle/>
          <a:p>
            <a:r>
              <a:rPr lang="en-CA" dirty="0"/>
              <a:t>Barriers to coalition: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8522" y="1678297"/>
            <a:ext cx="8229600" cy="4447865"/>
          </a:xfrm>
        </p:spPr>
        <p:txBody>
          <a:bodyPr>
            <a:normAutofit/>
          </a:bodyPr>
          <a:lstStyle/>
          <a:p>
            <a:pPr lvl="0"/>
            <a:r>
              <a:rPr lang="en-CA" sz="3600" dirty="0"/>
              <a:t>Affiliating with religious orgs can be harmful to disability groups:</a:t>
            </a:r>
          </a:p>
          <a:p>
            <a:pPr lvl="1"/>
            <a:r>
              <a:rPr lang="en-CA" sz="3200" dirty="0"/>
              <a:t>PWDs are perceived as passive pawns;</a:t>
            </a:r>
          </a:p>
          <a:p>
            <a:pPr lvl="1"/>
            <a:r>
              <a:rPr lang="en-CA" sz="3200" dirty="0"/>
              <a:t>Reduces our credibility with progressive allies;</a:t>
            </a:r>
          </a:p>
          <a:p>
            <a:pPr lvl="1"/>
            <a:r>
              <a:rPr lang="en-CA" sz="3200" dirty="0"/>
              <a:t>The religious/moral model of disability continues to have negative impact.</a:t>
            </a:r>
          </a:p>
        </p:txBody>
      </p:sp>
      <p:pic>
        <p:nvPicPr>
          <p:cNvPr id="5" name="Picture 4" descr="TV-NDY - small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0346" y="5850996"/>
            <a:ext cx="2257776" cy="550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23474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68776"/>
            <a:ext cx="8229600" cy="765886"/>
          </a:xfrm>
        </p:spPr>
        <p:txBody>
          <a:bodyPr>
            <a:normAutofit/>
          </a:bodyPr>
          <a:lstStyle/>
          <a:p>
            <a:r>
              <a:rPr lang="en-CA" dirty="0"/>
              <a:t>Barriers to coalition (Cont.):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19900"/>
            <a:ext cx="8229600" cy="4045857"/>
          </a:xfrm>
        </p:spPr>
        <p:txBody>
          <a:bodyPr>
            <a:noAutofit/>
          </a:bodyPr>
          <a:lstStyle/>
          <a:p>
            <a:r>
              <a:rPr lang="en-CA" sz="3600" dirty="0"/>
              <a:t>Disabled activists lack economic clout.</a:t>
            </a:r>
          </a:p>
          <a:p>
            <a:pPr lvl="0"/>
            <a:r>
              <a:rPr lang="en-CA" sz="3600" dirty="0"/>
              <a:t>Policy and strategy decisions have been made without disabled people.</a:t>
            </a:r>
          </a:p>
          <a:p>
            <a:pPr lvl="0"/>
            <a:r>
              <a:rPr lang="en-CA" sz="3600" dirty="0"/>
              <a:t>Our expertise has been disregarded.</a:t>
            </a:r>
          </a:p>
          <a:p>
            <a:pPr lvl="0"/>
            <a:r>
              <a:rPr lang="en-CA" sz="3600" dirty="0"/>
              <a:t>We have been excluded from leadership.</a:t>
            </a:r>
          </a:p>
          <a:p>
            <a:pPr lvl="0"/>
            <a:r>
              <a:rPr lang="en-CA" sz="3600" dirty="0"/>
              <a:t>We have been used as tokens.</a:t>
            </a:r>
          </a:p>
        </p:txBody>
      </p:sp>
      <p:pic>
        <p:nvPicPr>
          <p:cNvPr id="5" name="Picture 4" descr="TV-NDY - small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0346" y="5850996"/>
            <a:ext cx="2257776" cy="550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95057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90190"/>
          </a:xfrm>
        </p:spPr>
        <p:txBody>
          <a:bodyPr>
            <a:normAutofit/>
          </a:bodyPr>
          <a:lstStyle/>
          <a:p>
            <a:r>
              <a:rPr lang="en-CA" dirty="0"/>
              <a:t>The remedy is</a:t>
            </a:r>
            <a:br>
              <a:rPr lang="en-CA" dirty="0"/>
            </a:br>
            <a:r>
              <a:rPr lang="en-CA" dirty="0"/>
              <a:t>R-E-S-P-E-C-T</a:t>
            </a:r>
            <a:endParaRPr lang="en-US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4FAFCDE2-93D3-4E44-957C-ECD7CD7E405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276177" y="2238375"/>
            <a:ext cx="6591645" cy="4046538"/>
          </a:xfrm>
        </p:spPr>
      </p:pic>
    </p:spTree>
    <p:extLst>
      <p:ext uri="{BB962C8B-B14F-4D97-AF65-F5344CB8AC3E}">
        <p14:creationId xmlns:p14="http://schemas.microsoft.com/office/powerpoint/2010/main" val="9104975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42197"/>
            <a:ext cx="8229600" cy="1002370"/>
          </a:xfrm>
        </p:spPr>
        <p:txBody>
          <a:bodyPr>
            <a:normAutofit/>
          </a:bodyPr>
          <a:lstStyle/>
          <a:p>
            <a:r>
              <a:rPr lang="en-CA" b="1" dirty="0"/>
              <a:t>For more information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38829"/>
            <a:ext cx="8229600" cy="4045857"/>
          </a:xfrm>
        </p:spPr>
        <p:txBody>
          <a:bodyPr>
            <a:noAutofit/>
          </a:bodyPr>
          <a:lstStyle/>
          <a:p>
            <a:pPr marL="0" lvl="0" indent="0" algn="ctr">
              <a:buNone/>
            </a:pPr>
            <a:r>
              <a:rPr lang="en-CA" sz="3600" dirty="0" err="1"/>
              <a:t>Facebook.com</a:t>
            </a:r>
            <a:r>
              <a:rPr lang="en-CA" sz="3600" dirty="0"/>
              <a:t>/</a:t>
            </a:r>
            <a:r>
              <a:rPr lang="en-CA" sz="3600" dirty="0" err="1"/>
              <a:t>ToujoursVivantNotDeadYet</a:t>
            </a:r>
            <a:endParaRPr lang="en-CA" sz="3600" dirty="0"/>
          </a:p>
          <a:p>
            <a:pPr marL="0" lvl="0" indent="0" algn="ctr">
              <a:buNone/>
            </a:pPr>
            <a:r>
              <a:rPr lang="en-CA" sz="3600" dirty="0">
                <a:hlinkClick r:id="rId3"/>
              </a:rPr>
              <a:t>https://tvndy.ca</a:t>
            </a:r>
            <a:endParaRPr lang="en-CA" sz="3600" dirty="0"/>
          </a:p>
          <a:p>
            <a:pPr marL="0" lvl="0" indent="0" algn="ctr">
              <a:buNone/>
            </a:pPr>
            <a:r>
              <a:rPr lang="en-CA" sz="3600" dirty="0">
                <a:hlinkClick r:id="rId4"/>
              </a:rPr>
              <a:t>info@tv-ndy.ca</a:t>
            </a:r>
            <a:endParaRPr lang="en-CA" sz="3600" dirty="0"/>
          </a:p>
          <a:p>
            <a:pPr marL="0" lvl="0" indent="0" algn="ctr">
              <a:buNone/>
            </a:pPr>
            <a:r>
              <a:rPr lang="en-CA" sz="3600" dirty="0"/>
              <a:t>1-450-921-3057</a:t>
            </a:r>
          </a:p>
          <a:p>
            <a:pPr marL="0" lvl="0" indent="0" algn="ctr">
              <a:buNone/>
            </a:pPr>
            <a:r>
              <a:rPr lang="en-CA" sz="3600" dirty="0"/>
              <a:t>Thank you – Merci – </a:t>
            </a:r>
            <a:r>
              <a:rPr lang="en-CA" sz="3600" dirty="0" err="1"/>
              <a:t>Grazie</a:t>
            </a:r>
            <a:endParaRPr lang="en-CA" sz="3600" dirty="0"/>
          </a:p>
        </p:txBody>
      </p:sp>
      <p:pic>
        <p:nvPicPr>
          <p:cNvPr id="5" name="Picture 4" descr="TV-NDY - small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0346" y="5850996"/>
            <a:ext cx="2257776" cy="550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61032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34295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Models of disability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98819"/>
            <a:ext cx="8229600" cy="4002313"/>
          </a:xfrm>
        </p:spPr>
        <p:txBody>
          <a:bodyPr numCol="1">
            <a:normAutofit/>
          </a:bodyPr>
          <a:lstStyle/>
          <a:p>
            <a:pPr marL="0" indent="0">
              <a:buNone/>
            </a:pPr>
            <a:r>
              <a:rPr lang="en-CA" sz="3600" dirty="0"/>
              <a:t>Answer the questions</a:t>
            </a:r>
          </a:p>
          <a:p>
            <a:r>
              <a:rPr lang="en-CA" sz="3600" dirty="0"/>
              <a:t>What is disability?</a:t>
            </a:r>
          </a:p>
          <a:p>
            <a:r>
              <a:rPr lang="en-CA" sz="3600" dirty="0"/>
              <a:t>Where does it come from? </a:t>
            </a:r>
          </a:p>
          <a:p>
            <a:r>
              <a:rPr lang="en-CA" sz="3600" dirty="0"/>
              <a:t>What and where is the “problem”?</a:t>
            </a:r>
          </a:p>
          <a:p>
            <a:r>
              <a:rPr lang="en-CA" sz="3600" dirty="0"/>
              <a:t>What is the “remedy” for the “problem”?</a:t>
            </a:r>
          </a:p>
        </p:txBody>
      </p:sp>
      <p:pic>
        <p:nvPicPr>
          <p:cNvPr id="5" name="Picture 4" descr="TV-NDY - small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9024" y="5901132"/>
            <a:ext cx="2257776" cy="550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60194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34295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Models of disability</a:t>
            </a:r>
            <a:br>
              <a:rPr lang="en-US" dirty="0"/>
            </a:br>
            <a:r>
              <a:rPr lang="en-US" dirty="0"/>
              <a:t>“Moral” or ”Religious Model”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98819"/>
            <a:ext cx="8229600" cy="4002313"/>
          </a:xfrm>
        </p:spPr>
        <p:txBody>
          <a:bodyPr numCol="1">
            <a:normAutofit/>
          </a:bodyPr>
          <a:lstStyle/>
          <a:p>
            <a:r>
              <a:rPr lang="en-CA" sz="4000" dirty="0"/>
              <a:t>Disability is the </a:t>
            </a:r>
            <a:r>
              <a:rPr lang="en-CA" sz="4000" u="sng" dirty="0"/>
              <a:t>manifestation</a:t>
            </a:r>
            <a:r>
              <a:rPr lang="en-CA" sz="4000" dirty="0"/>
              <a:t> of a curse or a </a:t>
            </a:r>
            <a:r>
              <a:rPr lang="en-CA" sz="4000" u="sng" dirty="0"/>
              <a:t>punishment</a:t>
            </a:r>
            <a:r>
              <a:rPr lang="en-CA" sz="4000" dirty="0"/>
              <a:t> from God for </a:t>
            </a:r>
            <a:r>
              <a:rPr lang="en-CA" sz="4000" u="sng" dirty="0"/>
              <a:t>sins or transgressions</a:t>
            </a:r>
            <a:r>
              <a:rPr lang="en-CA" sz="4000" dirty="0"/>
              <a:t>; or</a:t>
            </a:r>
          </a:p>
          <a:p>
            <a:r>
              <a:rPr lang="en-CA" sz="4000" dirty="0"/>
              <a:t>Disability is a </a:t>
            </a:r>
            <a:r>
              <a:rPr lang="en-CA" sz="4000" u="sng" dirty="0"/>
              <a:t>test of faith</a:t>
            </a:r>
            <a:r>
              <a:rPr lang="en-CA" sz="4000" dirty="0"/>
              <a:t> or potential path to salvation.</a:t>
            </a:r>
          </a:p>
        </p:txBody>
      </p:sp>
      <p:pic>
        <p:nvPicPr>
          <p:cNvPr id="5" name="Picture 4" descr="TV-NDY - small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9024" y="5901132"/>
            <a:ext cx="2257776" cy="550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77472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34295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Models of disability</a:t>
            </a:r>
            <a:br>
              <a:rPr lang="en-US" dirty="0"/>
            </a:br>
            <a:r>
              <a:rPr lang="en-US" dirty="0"/>
              <a:t>“Medical Model”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98819"/>
            <a:ext cx="8229600" cy="4552646"/>
          </a:xfrm>
        </p:spPr>
        <p:txBody>
          <a:bodyPr numCol="1">
            <a:noAutofit/>
          </a:bodyPr>
          <a:lstStyle/>
          <a:p>
            <a:pPr marL="0" indent="0">
              <a:buNone/>
            </a:pPr>
            <a:r>
              <a:rPr lang="en-CA" sz="4000" dirty="0"/>
              <a:t>Disability is a medical problem that resides in the individual. It is a </a:t>
            </a:r>
            <a:r>
              <a:rPr lang="en-CA" sz="4000" u="sng" dirty="0"/>
              <a:t>defect in or failure of the body or mind</a:t>
            </a:r>
            <a:r>
              <a:rPr lang="en-CA" sz="4000" dirty="0"/>
              <a:t> and is inherently </a:t>
            </a:r>
            <a:r>
              <a:rPr lang="en-CA" sz="4000" u="sng" dirty="0"/>
              <a:t>abnormal and pathological</a:t>
            </a:r>
            <a:r>
              <a:rPr lang="en-CA" sz="4000" dirty="0"/>
              <a:t>. The goals of intervention are </a:t>
            </a:r>
            <a:r>
              <a:rPr lang="en-CA" sz="4000" u="sng" dirty="0"/>
              <a:t>cure</a:t>
            </a:r>
            <a:r>
              <a:rPr lang="en-CA" sz="4000" dirty="0"/>
              <a:t>, amelioration of the condition, and rehabilitation.</a:t>
            </a:r>
          </a:p>
        </p:txBody>
      </p:sp>
      <p:pic>
        <p:nvPicPr>
          <p:cNvPr id="5" name="Picture 4" descr="TV-NDY - small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9024" y="5901132"/>
            <a:ext cx="2257776" cy="550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698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34295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Models of disability</a:t>
            </a:r>
            <a:br>
              <a:rPr lang="en-US" dirty="0"/>
            </a:br>
            <a:r>
              <a:rPr lang="en-US" dirty="0"/>
              <a:t>“Social Model”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98819"/>
            <a:ext cx="8229600" cy="4552646"/>
          </a:xfrm>
        </p:spPr>
        <p:txBody>
          <a:bodyPr numCol="1">
            <a:noAutofit/>
          </a:bodyPr>
          <a:lstStyle/>
          <a:p>
            <a:pPr marL="0" indent="0">
              <a:buNone/>
            </a:pPr>
            <a:r>
              <a:rPr lang="en-CA" sz="4000" dirty="0"/>
              <a:t>Disability is the disadvantage or restriction of activity </a:t>
            </a:r>
            <a:r>
              <a:rPr lang="en-CA" sz="4000" u="sng" dirty="0"/>
              <a:t>caused by a social organisation</a:t>
            </a:r>
            <a:r>
              <a:rPr lang="en-CA" sz="4000" dirty="0"/>
              <a:t> which takes no or little account of people with impairments and thus </a:t>
            </a:r>
            <a:r>
              <a:rPr lang="en-CA" sz="4000" u="sng" dirty="0"/>
              <a:t>excludes them from participation</a:t>
            </a:r>
            <a:r>
              <a:rPr lang="en-CA" sz="4000" dirty="0"/>
              <a:t> in the mainstream of civic and social life.</a:t>
            </a:r>
          </a:p>
        </p:txBody>
      </p:sp>
      <p:pic>
        <p:nvPicPr>
          <p:cNvPr id="5" name="Picture 4" descr="TV-NDY - small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9024" y="5901132"/>
            <a:ext cx="2257776" cy="550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87623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9533" y="643327"/>
            <a:ext cx="8229600" cy="822616"/>
          </a:xfrm>
        </p:spPr>
        <p:txBody>
          <a:bodyPr>
            <a:normAutofit/>
          </a:bodyPr>
          <a:lstStyle/>
          <a:p>
            <a:r>
              <a:rPr lang="en-US" dirty="0"/>
              <a:t>Devaluation and disempowerment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33" y="1705877"/>
            <a:ext cx="8229600" cy="4767494"/>
          </a:xfrm>
        </p:spPr>
        <p:txBody>
          <a:bodyPr>
            <a:normAutofit/>
          </a:bodyPr>
          <a:lstStyle/>
          <a:p>
            <a:pPr lvl="0"/>
            <a:r>
              <a:rPr lang="en-US" sz="3600" dirty="0"/>
              <a:t>History of eugenics</a:t>
            </a:r>
            <a:endParaRPr lang="en-CA" sz="3600" dirty="0"/>
          </a:p>
          <a:p>
            <a:pPr lvl="0"/>
            <a:r>
              <a:rPr lang="en-US" sz="3600" dirty="0"/>
              <a:t>“Better dead than disabled.”</a:t>
            </a:r>
            <a:endParaRPr lang="en-CA" sz="3600" dirty="0"/>
          </a:p>
          <a:p>
            <a:r>
              <a:rPr lang="en-US" sz="3600" dirty="0"/>
              <a:t>People don’t want to identify as disabled</a:t>
            </a:r>
            <a:r>
              <a:rPr lang="en-CA" sz="3600" dirty="0"/>
              <a:t>.</a:t>
            </a:r>
          </a:p>
          <a:p>
            <a:pPr lvl="1"/>
            <a:r>
              <a:rPr lang="en-CA" dirty="0"/>
              <a:t>Loss of status, power, prestige</a:t>
            </a:r>
          </a:p>
          <a:p>
            <a:pPr lvl="1"/>
            <a:r>
              <a:rPr lang="en-CA" dirty="0"/>
              <a:t>Pandora’s box (stereotypes)</a:t>
            </a:r>
            <a:endParaRPr lang="en-US" dirty="0"/>
          </a:p>
          <a:p>
            <a:pPr lvl="0"/>
            <a:r>
              <a:rPr lang="en-US" sz="3600" dirty="0"/>
              <a:t>High rates of violence and abuse</a:t>
            </a:r>
          </a:p>
          <a:p>
            <a:pPr lvl="0"/>
            <a:r>
              <a:rPr lang="en-CA" sz="3600" dirty="0"/>
              <a:t>“Nothing about us without us”</a:t>
            </a:r>
            <a:endParaRPr lang="en-US" sz="3600" dirty="0"/>
          </a:p>
        </p:txBody>
      </p:sp>
      <p:pic>
        <p:nvPicPr>
          <p:cNvPr id="4" name="Picture 3" descr="TV-NDY - small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0732" y="5786119"/>
            <a:ext cx="2257776" cy="550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4358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CA" dirty="0"/>
              <a:t>In the 1980s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016829"/>
          </a:xfrm>
        </p:spPr>
        <p:txBody>
          <a:bodyPr>
            <a:normAutofit/>
          </a:bodyPr>
          <a:lstStyle/>
          <a:p>
            <a:pPr lvl="0"/>
            <a:r>
              <a:rPr lang="en-CA" dirty="0"/>
              <a:t>1983, Elizabeth </a:t>
            </a:r>
            <a:r>
              <a:rPr lang="en-CA" dirty="0" err="1"/>
              <a:t>Bouvia</a:t>
            </a:r>
            <a:endParaRPr lang="en-CA" sz="2400" dirty="0"/>
          </a:p>
          <a:p>
            <a:pPr lvl="0"/>
            <a:r>
              <a:rPr lang="en-CA" dirty="0"/>
              <a:t>“Give me liberty or give me death” cases</a:t>
            </a:r>
            <a:endParaRPr lang="en-CA" sz="2400" dirty="0"/>
          </a:p>
          <a:p>
            <a:pPr lvl="1"/>
            <a:r>
              <a:rPr lang="en-CA" dirty="0"/>
              <a:t>People in nursing homes: D. </a:t>
            </a:r>
            <a:r>
              <a:rPr lang="en-CA" dirty="0" err="1"/>
              <a:t>Rivlin</a:t>
            </a:r>
            <a:r>
              <a:rPr lang="en-CA" dirty="0"/>
              <a:t>, L. McAfee, K. </a:t>
            </a:r>
            <a:r>
              <a:rPr lang="en-CA" dirty="0" err="1"/>
              <a:t>Bergstadt</a:t>
            </a:r>
            <a:r>
              <a:rPr lang="en-CA" dirty="0"/>
              <a:t>.</a:t>
            </a:r>
            <a:endParaRPr lang="en-CA" sz="2000" dirty="0"/>
          </a:p>
          <a:p>
            <a:pPr lvl="1"/>
            <a:r>
              <a:rPr lang="en-CA" dirty="0"/>
              <a:t>Right to refuse treatment, have comfort care.</a:t>
            </a:r>
            <a:endParaRPr lang="en-CA" sz="2000" dirty="0"/>
          </a:p>
          <a:p>
            <a:pPr lvl="1"/>
            <a:r>
              <a:rPr lang="en-CA" dirty="0"/>
              <a:t>McAfee got out, changed his mind.</a:t>
            </a:r>
          </a:p>
          <a:p>
            <a:r>
              <a:rPr lang="en-CA" dirty="0"/>
              <a:t>Now, such people are euthanized: S. </a:t>
            </a:r>
            <a:r>
              <a:rPr lang="en-CA" dirty="0" err="1"/>
              <a:t>Tagert</a:t>
            </a:r>
            <a:endParaRPr lang="en-CA" dirty="0"/>
          </a:p>
        </p:txBody>
      </p:sp>
      <p:pic>
        <p:nvPicPr>
          <p:cNvPr id="5" name="Picture 4" descr="TV-NDY - small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0346" y="5850996"/>
            <a:ext cx="2257776" cy="550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07350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8079B2-CF07-3E4A-876D-6D22921C6A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the 1990s</a:t>
            </a:r>
          </a:p>
        </p:txBody>
      </p:sp>
      <p:pic>
        <p:nvPicPr>
          <p:cNvPr id="5" name="Picture 4" descr="TV-NDY - small.jpg">
            <a:extLst>
              <a:ext uri="{FF2B5EF4-FFF2-40B4-BE49-F238E27FC236}">
                <a16:creationId xmlns:a16="http://schemas.microsoft.com/office/drawing/2014/main" id="{F965DBE6-D39E-1443-B2CD-2DB05293388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9024" y="5758392"/>
            <a:ext cx="2257776" cy="550333"/>
          </a:xfrm>
          <a:prstGeom prst="rect">
            <a:avLst/>
          </a:prstGeom>
        </p:spPr>
      </p:pic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481DAAC-B000-454C-8435-6DFFB1401B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350656"/>
          </a:xfrm>
        </p:spPr>
        <p:txBody>
          <a:bodyPr>
            <a:normAutofit/>
          </a:bodyPr>
          <a:lstStyle/>
          <a:p>
            <a:r>
              <a:rPr lang="en-US" dirty="0"/>
              <a:t>Hemlock, Final Exit and C&amp;C target disability.</a:t>
            </a:r>
          </a:p>
          <a:p>
            <a:r>
              <a:rPr lang="en-US" dirty="0"/>
              <a:t>Jack Kevorkian’s victims: </a:t>
            </a:r>
          </a:p>
          <a:p>
            <a:pPr lvl="1"/>
            <a:r>
              <a:rPr lang="en-US" dirty="0"/>
              <a:t>70% had disability, not terminal illness; </a:t>
            </a:r>
          </a:p>
          <a:p>
            <a:pPr lvl="1"/>
            <a:r>
              <a:rPr lang="en-US" dirty="0"/>
              <a:t>most were women.</a:t>
            </a:r>
          </a:p>
          <a:p>
            <a:r>
              <a:rPr lang="en-US" dirty="0"/>
              <a:t>Not Dead Yet founded in 1996.</a:t>
            </a:r>
          </a:p>
          <a:p>
            <a:r>
              <a:rPr lang="en-US" dirty="0"/>
              <a:t>NDY presence at 2</a:t>
            </a:r>
            <a:r>
              <a:rPr lang="en-US" baseline="30000" dirty="0"/>
              <a:t>nd</a:t>
            </a:r>
            <a:r>
              <a:rPr lang="en-US" dirty="0"/>
              <a:t> Kevorkian trial results in conviction.</a:t>
            </a:r>
          </a:p>
        </p:txBody>
      </p:sp>
    </p:spTree>
    <p:extLst>
      <p:ext uri="{BB962C8B-B14F-4D97-AF65-F5344CB8AC3E}">
        <p14:creationId xmlns:p14="http://schemas.microsoft.com/office/powerpoint/2010/main" val="1898982089"/>
      </p:ext>
    </p:extLst>
  </p:cSld>
  <p:clrMapOvr>
    <a:masterClrMapping/>
  </p:clrMapOvr>
</p:sld>
</file>

<file path=ppt/theme/theme1.xml><?xml version="1.0" encoding="utf-8"?>
<a:theme xmlns:a="http://schemas.openxmlformats.org/drawingml/2006/main" name="TVNDY-PP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TVNDY-PPT.potx</Template>
  <TotalTime>13280</TotalTime>
  <Words>1045</Words>
  <Application>Microsoft Macintosh PowerPoint</Application>
  <PresentationFormat>On-screen Show (4:3)</PresentationFormat>
  <Paragraphs>164</Paragraphs>
  <Slides>23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6" baseType="lpstr">
      <vt:lpstr>Arial</vt:lpstr>
      <vt:lpstr>Calibri</vt:lpstr>
      <vt:lpstr>TVNDY-PPT</vt:lpstr>
      <vt:lpstr>Euthanasia and People with Disabilities</vt:lpstr>
      <vt:lpstr>People with disabilities are most affected by hastened death</vt:lpstr>
      <vt:lpstr>Models of disability</vt:lpstr>
      <vt:lpstr>Models of disability “Moral” or ”Religious Model”</vt:lpstr>
      <vt:lpstr>Models of disability “Medical Model”</vt:lpstr>
      <vt:lpstr>Models of disability “Social Model”</vt:lpstr>
      <vt:lpstr>Devaluation and disempowerment</vt:lpstr>
      <vt:lpstr>In the 1980s</vt:lpstr>
      <vt:lpstr>In the 1990s</vt:lpstr>
      <vt:lpstr>Disagreement among PWDs?</vt:lpstr>
      <vt:lpstr>Key Disability Rights Arguments</vt:lpstr>
      <vt:lpstr>AS/E are discriminatory</vt:lpstr>
      <vt:lpstr>Legalization is unnecessary </vt:lpstr>
      <vt:lpstr>Choice is a slogan, not a reality</vt:lpstr>
      <vt:lpstr>Choice is not a reality (Cont.)</vt:lpstr>
      <vt:lpstr>Choice is not a reality (Cont.)</vt:lpstr>
      <vt:lpstr>Safeguards don’t work </vt:lpstr>
      <vt:lpstr>Safeguards don’t work (Cont.) </vt:lpstr>
      <vt:lpstr>Working in coalition: All roads lead to Rome</vt:lpstr>
      <vt:lpstr>Barriers to coalition:</vt:lpstr>
      <vt:lpstr>Barriers to coalition (Cont.):</vt:lpstr>
      <vt:lpstr>The remedy is R-E-S-P-E-C-T</vt:lpstr>
      <vt:lpstr>For more information</vt:lpstr>
    </vt:vector>
  </TitlesOfParts>
  <Company>Toujours Vivant-Not Dead Yet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Amy Hasbrouck</dc:creator>
  <cp:lastModifiedBy>Amy E. Hasbrouck</cp:lastModifiedBy>
  <cp:revision>90</cp:revision>
  <cp:lastPrinted>2015-04-23T14:41:50Z</cp:lastPrinted>
  <dcterms:created xsi:type="dcterms:W3CDTF">2015-04-14T19:37:16Z</dcterms:created>
  <dcterms:modified xsi:type="dcterms:W3CDTF">2019-09-15T14:10:43Z</dcterms:modified>
</cp:coreProperties>
</file>