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7" r:id="rId2"/>
    <p:sldId id="330" r:id="rId3"/>
    <p:sldId id="259" r:id="rId4"/>
    <p:sldId id="260" r:id="rId5"/>
    <p:sldId id="261" r:id="rId6"/>
    <p:sldId id="262" r:id="rId7"/>
    <p:sldId id="263" r:id="rId8"/>
    <p:sldId id="266" r:id="rId9"/>
    <p:sldId id="267" r:id="rId10"/>
    <p:sldId id="268" r:id="rId11"/>
    <p:sldId id="269" r:id="rId12"/>
    <p:sldId id="270" r:id="rId13"/>
    <p:sldId id="271" r:id="rId14"/>
    <p:sldId id="272" r:id="rId15"/>
    <p:sldId id="273" r:id="rId16"/>
    <p:sldId id="277" r:id="rId17"/>
    <p:sldId id="279" r:id="rId18"/>
    <p:sldId id="280" r:id="rId19"/>
    <p:sldId id="281" r:id="rId20"/>
    <p:sldId id="282" r:id="rId21"/>
    <p:sldId id="283" r:id="rId22"/>
    <p:sldId id="284" r:id="rId23"/>
    <p:sldId id="285" r:id="rId24"/>
    <p:sldId id="286" r:id="rId25"/>
    <p:sldId id="287" r:id="rId26"/>
    <p:sldId id="288" r:id="rId27"/>
    <p:sldId id="289" r:id="rId28"/>
    <p:sldId id="290" r:id="rId29"/>
    <p:sldId id="293" r:id="rId30"/>
    <p:sldId id="294" r:id="rId31"/>
    <p:sldId id="295" r:id="rId32"/>
    <p:sldId id="307" r:id="rId33"/>
    <p:sldId id="311" r:id="rId34"/>
    <p:sldId id="314" r:id="rId35"/>
    <p:sldId id="315" r:id="rId36"/>
    <p:sldId id="333" r:id="rId37"/>
    <p:sldId id="332" r:id="rId38"/>
    <p:sldId id="320" r:id="rId39"/>
    <p:sldId id="321" r:id="rId40"/>
    <p:sldId id="322" r:id="rId41"/>
    <p:sldId id="323" r:id="rId42"/>
    <p:sldId id="324" r:id="rId43"/>
    <p:sldId id="326" r:id="rId44"/>
    <p:sldId id="327" r:id="rId45"/>
    <p:sldId id="328" r:id="rId46"/>
    <p:sldId id="331"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4660"/>
  </p:normalViewPr>
  <p:slideViewPr>
    <p:cSldViewPr snapToGrid="0">
      <p:cViewPr>
        <p:scale>
          <a:sx n="100" d="100"/>
          <a:sy n="100" d="100"/>
        </p:scale>
        <p:origin x="7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D1E51F-FD77-434B-A0D0-C909EABFC180}" type="datetimeFigureOut">
              <a:rPr lang="en-CA" smtClean="0"/>
              <a:t>2019-09-17</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71A420-18A5-4D19-8A60-758B95517B52}" type="slidenum">
              <a:rPr lang="en-CA" smtClean="0"/>
              <a:t>‹#›</a:t>
            </a:fld>
            <a:endParaRPr lang="en-CA"/>
          </a:p>
        </p:txBody>
      </p:sp>
    </p:spTree>
    <p:extLst>
      <p:ext uri="{BB962C8B-B14F-4D97-AF65-F5344CB8AC3E}">
        <p14:creationId xmlns:p14="http://schemas.microsoft.com/office/powerpoint/2010/main" val="1444989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10"/>
          </p:nvPr>
        </p:nvSpPr>
        <p:spPr/>
        <p:txBody>
          <a:bodyPr/>
          <a:lstStyle/>
          <a:p>
            <a:fld id="{C4161F79-54FF-40D9-BD22-2768BB52F8B9}" type="slidenum">
              <a:rPr lang="fr-CA" smtClean="0"/>
              <a:t>1</a:t>
            </a:fld>
            <a:endParaRPr lang="fr-CA"/>
          </a:p>
        </p:txBody>
      </p:sp>
    </p:spTree>
    <p:extLst>
      <p:ext uri="{BB962C8B-B14F-4D97-AF65-F5344CB8AC3E}">
        <p14:creationId xmlns:p14="http://schemas.microsoft.com/office/powerpoint/2010/main" val="3820353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07361307-81E1-4881-87BA-AC1EC76BCE41}" type="datetimeFigureOut">
              <a:rPr lang="en-CA" smtClean="0"/>
              <a:t>2019-09-17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15E1F70-0ED9-43BF-A575-2BDB417F9214}" type="slidenum">
              <a:rPr lang="en-CA" smtClean="0"/>
              <a:t>‹#›</a:t>
            </a:fld>
            <a:endParaRPr lang="en-CA"/>
          </a:p>
        </p:txBody>
      </p:sp>
    </p:spTree>
    <p:extLst>
      <p:ext uri="{BB962C8B-B14F-4D97-AF65-F5344CB8AC3E}">
        <p14:creationId xmlns:p14="http://schemas.microsoft.com/office/powerpoint/2010/main" val="1928370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07361307-81E1-4881-87BA-AC1EC76BCE41}" type="datetimeFigureOut">
              <a:rPr lang="en-CA" smtClean="0"/>
              <a:t>2019-09-17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15E1F70-0ED9-43BF-A575-2BDB417F9214}" type="slidenum">
              <a:rPr lang="en-CA" smtClean="0"/>
              <a:t>‹#›</a:t>
            </a:fld>
            <a:endParaRPr lang="en-CA"/>
          </a:p>
        </p:txBody>
      </p:sp>
    </p:spTree>
    <p:extLst>
      <p:ext uri="{BB962C8B-B14F-4D97-AF65-F5344CB8AC3E}">
        <p14:creationId xmlns:p14="http://schemas.microsoft.com/office/powerpoint/2010/main" val="4443166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07361307-81E1-4881-87BA-AC1EC76BCE41}" type="datetimeFigureOut">
              <a:rPr lang="en-CA" smtClean="0"/>
              <a:t>2019-09-17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15E1F70-0ED9-43BF-A575-2BDB417F9214}" type="slidenum">
              <a:rPr lang="en-CA" smtClean="0"/>
              <a:t>‹#›</a:t>
            </a:fld>
            <a:endParaRPr lang="en-CA"/>
          </a:p>
        </p:txBody>
      </p:sp>
    </p:spTree>
    <p:extLst>
      <p:ext uri="{BB962C8B-B14F-4D97-AF65-F5344CB8AC3E}">
        <p14:creationId xmlns:p14="http://schemas.microsoft.com/office/powerpoint/2010/main" val="2704370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07361307-81E1-4881-87BA-AC1EC76BCE41}" type="datetimeFigureOut">
              <a:rPr lang="en-CA" smtClean="0"/>
              <a:t>2019-09-17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15E1F70-0ED9-43BF-A575-2BDB417F9214}" type="slidenum">
              <a:rPr lang="en-CA" smtClean="0"/>
              <a:t>‹#›</a:t>
            </a:fld>
            <a:endParaRPr lang="en-CA"/>
          </a:p>
        </p:txBody>
      </p:sp>
    </p:spTree>
    <p:extLst>
      <p:ext uri="{BB962C8B-B14F-4D97-AF65-F5344CB8AC3E}">
        <p14:creationId xmlns:p14="http://schemas.microsoft.com/office/powerpoint/2010/main" val="334182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361307-81E1-4881-87BA-AC1EC76BCE41}" type="datetimeFigureOut">
              <a:rPr lang="en-CA" smtClean="0"/>
              <a:t>2019-09-17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15E1F70-0ED9-43BF-A575-2BDB417F9214}" type="slidenum">
              <a:rPr lang="en-CA" smtClean="0"/>
              <a:t>‹#›</a:t>
            </a:fld>
            <a:endParaRPr lang="en-CA"/>
          </a:p>
        </p:txBody>
      </p:sp>
    </p:spTree>
    <p:extLst>
      <p:ext uri="{BB962C8B-B14F-4D97-AF65-F5344CB8AC3E}">
        <p14:creationId xmlns:p14="http://schemas.microsoft.com/office/powerpoint/2010/main" val="954761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07361307-81E1-4881-87BA-AC1EC76BCE41}" type="datetimeFigureOut">
              <a:rPr lang="en-CA" smtClean="0"/>
              <a:t>2019-09-17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15E1F70-0ED9-43BF-A575-2BDB417F9214}" type="slidenum">
              <a:rPr lang="en-CA" smtClean="0"/>
              <a:t>‹#›</a:t>
            </a:fld>
            <a:endParaRPr lang="en-CA"/>
          </a:p>
        </p:txBody>
      </p:sp>
    </p:spTree>
    <p:extLst>
      <p:ext uri="{BB962C8B-B14F-4D97-AF65-F5344CB8AC3E}">
        <p14:creationId xmlns:p14="http://schemas.microsoft.com/office/powerpoint/2010/main" val="294498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07361307-81E1-4881-87BA-AC1EC76BCE41}" type="datetimeFigureOut">
              <a:rPr lang="en-CA" smtClean="0"/>
              <a:t>2019-09-17</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215E1F70-0ED9-43BF-A575-2BDB417F9214}" type="slidenum">
              <a:rPr lang="en-CA" smtClean="0"/>
              <a:t>‹#›</a:t>
            </a:fld>
            <a:endParaRPr lang="en-CA"/>
          </a:p>
        </p:txBody>
      </p:sp>
    </p:spTree>
    <p:extLst>
      <p:ext uri="{BB962C8B-B14F-4D97-AF65-F5344CB8AC3E}">
        <p14:creationId xmlns:p14="http://schemas.microsoft.com/office/powerpoint/2010/main" val="2889953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07361307-81E1-4881-87BA-AC1EC76BCE41}" type="datetimeFigureOut">
              <a:rPr lang="en-CA" smtClean="0"/>
              <a:t>2019-09-17</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215E1F70-0ED9-43BF-A575-2BDB417F9214}" type="slidenum">
              <a:rPr lang="en-CA" smtClean="0"/>
              <a:t>‹#›</a:t>
            </a:fld>
            <a:endParaRPr lang="en-CA"/>
          </a:p>
        </p:txBody>
      </p:sp>
    </p:spTree>
    <p:extLst>
      <p:ext uri="{BB962C8B-B14F-4D97-AF65-F5344CB8AC3E}">
        <p14:creationId xmlns:p14="http://schemas.microsoft.com/office/powerpoint/2010/main" val="1911465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361307-81E1-4881-87BA-AC1EC76BCE41}" type="datetimeFigureOut">
              <a:rPr lang="en-CA" smtClean="0"/>
              <a:t>2019-09-17</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215E1F70-0ED9-43BF-A575-2BDB417F9214}" type="slidenum">
              <a:rPr lang="en-CA" smtClean="0"/>
              <a:t>‹#›</a:t>
            </a:fld>
            <a:endParaRPr lang="en-CA"/>
          </a:p>
        </p:txBody>
      </p:sp>
    </p:spTree>
    <p:extLst>
      <p:ext uri="{BB962C8B-B14F-4D97-AF65-F5344CB8AC3E}">
        <p14:creationId xmlns:p14="http://schemas.microsoft.com/office/powerpoint/2010/main" val="3801812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361307-81E1-4881-87BA-AC1EC76BCE41}" type="datetimeFigureOut">
              <a:rPr lang="en-CA" smtClean="0"/>
              <a:t>2019-09-17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15E1F70-0ED9-43BF-A575-2BDB417F9214}" type="slidenum">
              <a:rPr lang="en-CA" smtClean="0"/>
              <a:t>‹#›</a:t>
            </a:fld>
            <a:endParaRPr lang="en-CA"/>
          </a:p>
        </p:txBody>
      </p:sp>
    </p:spTree>
    <p:extLst>
      <p:ext uri="{BB962C8B-B14F-4D97-AF65-F5344CB8AC3E}">
        <p14:creationId xmlns:p14="http://schemas.microsoft.com/office/powerpoint/2010/main" val="3706312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361307-81E1-4881-87BA-AC1EC76BCE41}" type="datetimeFigureOut">
              <a:rPr lang="en-CA" smtClean="0"/>
              <a:t>2019-09-17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15E1F70-0ED9-43BF-A575-2BDB417F9214}" type="slidenum">
              <a:rPr lang="en-CA" smtClean="0"/>
              <a:t>‹#›</a:t>
            </a:fld>
            <a:endParaRPr lang="en-CA"/>
          </a:p>
        </p:txBody>
      </p:sp>
    </p:spTree>
    <p:extLst>
      <p:ext uri="{BB962C8B-B14F-4D97-AF65-F5344CB8AC3E}">
        <p14:creationId xmlns:p14="http://schemas.microsoft.com/office/powerpoint/2010/main" val="1261982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361307-81E1-4881-87BA-AC1EC76BCE41}" type="datetimeFigureOut">
              <a:rPr lang="en-CA" smtClean="0"/>
              <a:t>2019-09-17</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5E1F70-0ED9-43BF-A575-2BDB417F9214}" type="slidenum">
              <a:rPr lang="en-CA" smtClean="0"/>
              <a:t>‹#›</a:t>
            </a:fld>
            <a:endParaRPr lang="en-CA"/>
          </a:p>
        </p:txBody>
      </p:sp>
    </p:spTree>
    <p:extLst>
      <p:ext uri="{BB962C8B-B14F-4D97-AF65-F5344CB8AC3E}">
        <p14:creationId xmlns:p14="http://schemas.microsoft.com/office/powerpoint/2010/main" val="2505052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ESQljzA3GB8" TargetMode="External"/><Relationship Id="rId2" Type="http://schemas.openxmlformats.org/officeDocument/2006/relationships/hyperlink" Target="http://coalitionmd.org/en/plea-from-a-child-to-the-king-of-belgium-stop-child-euthanasia-video-by-coalitionmd/" TargetMode="Externa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goodreads.com/author/show/2782.Viktor_E_Frank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en.wikipedia.org/wiki/Reus"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en.wikipedia.org/wiki/Tangier"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s://www.cff.org/Research/Researcher-Resources/Patient-Registry/Understanding-Changes-in-Life-Expectancy/"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europe.newsweek.com/healthy-24-year-old-granted-right-die-belgium-329504"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uptodate.com/contents/benefits-services-and-models-of-subspecialty-palliative-care/abstract/31"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74845" y="1240971"/>
            <a:ext cx="9332685" cy="5115379"/>
          </a:xfrm>
        </p:spPr>
        <p:txBody>
          <a:bodyPr>
            <a:normAutofit fontScale="90000"/>
          </a:bodyPr>
          <a:lstStyle/>
          <a:p>
            <a:pPr algn="ctr"/>
            <a:r>
              <a:rPr lang="en-CA" dirty="0" smtClean="0"/>
              <a:t/>
            </a:r>
            <a:br>
              <a:rPr lang="en-CA" dirty="0" smtClean="0"/>
            </a:br>
            <a:r>
              <a:rPr lang="en-CA" dirty="0"/>
              <a:t/>
            </a:r>
            <a:br>
              <a:rPr lang="en-CA" dirty="0"/>
            </a:br>
            <a:r>
              <a:rPr lang="en-CA" dirty="0" smtClean="0"/>
              <a:t/>
            </a:r>
            <a:br>
              <a:rPr lang="en-CA" dirty="0" smtClean="0"/>
            </a:br>
            <a:r>
              <a:rPr lang="en-CA" b="1" dirty="0" smtClean="0">
                <a:solidFill>
                  <a:srgbClr val="00B050"/>
                </a:solidFill>
              </a:rPr>
              <a:t>Made to Live</a:t>
            </a:r>
            <a:r>
              <a:rPr lang="en-CA" dirty="0" smtClean="0"/>
              <a:t/>
            </a:r>
            <a:br>
              <a:rPr lang="en-CA" dirty="0" smtClean="0"/>
            </a:br>
            <a:r>
              <a:rPr lang="en-CA" b="1" dirty="0" smtClean="0">
                <a:solidFill>
                  <a:srgbClr val="C00000"/>
                </a:solidFill>
              </a:rPr>
              <a:t>Child Euthanasia: The Expansion of Euthanasia </a:t>
            </a:r>
            <a:r>
              <a:rPr lang="en-CA" b="1" dirty="0">
                <a:solidFill>
                  <a:srgbClr val="C00000"/>
                </a:solidFill>
              </a:rPr>
              <a:t>O</a:t>
            </a:r>
            <a:r>
              <a:rPr lang="en-CA" b="1" dirty="0" smtClean="0">
                <a:solidFill>
                  <a:srgbClr val="C00000"/>
                </a:solidFill>
              </a:rPr>
              <a:t>nce </a:t>
            </a:r>
            <a:r>
              <a:rPr lang="en-CA" b="1" dirty="0">
                <a:solidFill>
                  <a:srgbClr val="C00000"/>
                </a:solidFill>
              </a:rPr>
              <a:t>L</a:t>
            </a:r>
            <a:r>
              <a:rPr lang="en-CA" b="1" dirty="0" smtClean="0">
                <a:solidFill>
                  <a:srgbClr val="C00000"/>
                </a:solidFill>
              </a:rPr>
              <a:t>egalized</a:t>
            </a:r>
            <a:r>
              <a:rPr lang="en-CA" dirty="0" smtClean="0">
                <a:solidFill>
                  <a:srgbClr val="C00000"/>
                </a:solidFill>
              </a:rPr>
              <a:t/>
            </a:r>
            <a:br>
              <a:rPr lang="en-CA" dirty="0" smtClean="0">
                <a:solidFill>
                  <a:srgbClr val="C00000"/>
                </a:solidFill>
              </a:rPr>
            </a:br>
            <a:r>
              <a:rPr lang="en-CA" dirty="0" smtClean="0">
                <a:solidFill>
                  <a:srgbClr val="C00000"/>
                </a:solidFill>
              </a:rPr>
              <a:t> </a:t>
            </a:r>
            <a:r>
              <a:rPr lang="en-CA" dirty="0" smtClean="0">
                <a:solidFill>
                  <a:srgbClr val="00B050"/>
                </a:solidFill>
              </a:rPr>
              <a:t>September 20, 2019</a:t>
            </a:r>
            <a:r>
              <a:rPr lang="en-CA" dirty="0" smtClean="0">
                <a:solidFill>
                  <a:srgbClr val="C00000"/>
                </a:solidFill>
              </a:rPr>
              <a:t/>
            </a:r>
            <a:br>
              <a:rPr lang="en-CA" dirty="0" smtClean="0">
                <a:solidFill>
                  <a:srgbClr val="C00000"/>
                </a:solidFill>
              </a:rPr>
            </a:br>
            <a:r>
              <a:rPr lang="en-CA" dirty="0" smtClean="0"/>
              <a:t/>
            </a:r>
            <a:br>
              <a:rPr lang="en-CA" dirty="0" smtClean="0"/>
            </a:br>
            <a:r>
              <a:rPr lang="en-CA" dirty="0" smtClean="0"/>
              <a:t>  </a:t>
            </a:r>
            <a:endParaRPr lang="fr-CA" dirty="0"/>
          </a:p>
        </p:txBody>
      </p:sp>
      <p:sp>
        <p:nvSpPr>
          <p:cNvPr id="3" name="Subtitle 2"/>
          <p:cNvSpPr>
            <a:spLocks noGrp="1"/>
          </p:cNvSpPr>
          <p:nvPr>
            <p:ph type="subTitle" idx="1"/>
          </p:nvPr>
        </p:nvSpPr>
        <p:spPr>
          <a:xfrm>
            <a:off x="4821767" y="8923998"/>
            <a:ext cx="5179483" cy="462890"/>
          </a:xfrm>
        </p:spPr>
        <p:txBody>
          <a:bodyPr>
            <a:noAutofit/>
          </a:bodyPr>
          <a:lstStyle/>
          <a:p>
            <a:r>
              <a:rPr lang="en-US" sz="100" dirty="0" smtClean="0">
                <a:solidFill>
                  <a:srgbClr val="002060"/>
                </a:solidFill>
                <a:latin typeface="Chiller" panose="04020404031007020602" pitchFamily="82" charset="0"/>
                <a:ea typeface="PMingLiU-ExtB" panose="02020500000000000000" pitchFamily="18" charset="-120"/>
                <a:cs typeface="MV Boli" panose="02000500030200090000" pitchFamily="2" charset="0"/>
              </a:rPr>
              <a:t>A</a:t>
            </a:r>
          </a:p>
          <a:p>
            <a:endParaRPr lang="fr-CA" sz="6600" dirty="0">
              <a:solidFill>
                <a:srgbClr val="002060"/>
              </a:solidFill>
              <a:latin typeface="Chiller" panose="04020404031007020602" pitchFamily="82" charset="0"/>
              <a:ea typeface="PMingLiU-ExtB" panose="02020500000000000000" pitchFamily="18" charset="-120"/>
              <a:cs typeface="MV Boli" panose="02000500030200090000" pitchFamily="2" charset="0"/>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pPr/>
              <a:t>1</a:t>
            </a:fld>
            <a:endParaRPr lang="en-US" dirty="0"/>
          </a:p>
        </p:txBody>
      </p:sp>
    </p:spTree>
    <p:extLst>
      <p:ext uri="{BB962C8B-B14F-4D97-AF65-F5344CB8AC3E}">
        <p14:creationId xmlns:p14="http://schemas.microsoft.com/office/powerpoint/2010/main" val="21852223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84553" y="1240605"/>
            <a:ext cx="7766936" cy="1662251"/>
          </a:xfrm>
        </p:spPr>
        <p:txBody>
          <a:bodyPr>
            <a:normAutofit fontScale="90000"/>
          </a:bodyPr>
          <a:lstStyle/>
          <a:p>
            <a:r>
              <a:rPr lang="en-US" sz="4400" b="1" dirty="0" smtClean="0">
                <a:solidFill>
                  <a:srgbClr val="C00000"/>
                </a:solidFill>
              </a:rPr>
              <a:t>Plea </a:t>
            </a:r>
            <a:r>
              <a:rPr lang="en-US" sz="4400" b="1" dirty="0">
                <a:solidFill>
                  <a:srgbClr val="C00000"/>
                </a:solidFill>
              </a:rPr>
              <a:t>from a child to a King : Stop Child Euthanasia by @</a:t>
            </a:r>
            <a:r>
              <a:rPr lang="en-US" sz="4400" b="1" dirty="0" err="1">
                <a:solidFill>
                  <a:srgbClr val="C00000"/>
                </a:solidFill>
              </a:rPr>
              <a:t>CoalitionMD</a:t>
            </a:r>
            <a:r>
              <a:rPr lang="en-US" b="1" dirty="0">
                <a:solidFill>
                  <a:srgbClr val="C00000"/>
                </a:solidFill>
              </a:rPr>
              <a:t/>
            </a:r>
            <a:br>
              <a:rPr lang="en-US" b="1" dirty="0">
                <a:solidFill>
                  <a:srgbClr val="C00000"/>
                </a:solidFill>
              </a:rPr>
            </a:br>
            <a:endParaRPr lang="en-US" b="1" dirty="0">
              <a:solidFill>
                <a:srgbClr val="C00000"/>
              </a:solidFill>
            </a:endParaRPr>
          </a:p>
        </p:txBody>
      </p:sp>
      <p:sp>
        <p:nvSpPr>
          <p:cNvPr id="3" name="Subtitle 2"/>
          <p:cNvSpPr>
            <a:spLocks noGrp="1"/>
          </p:cNvSpPr>
          <p:nvPr>
            <p:ph type="subTitle" idx="1"/>
          </p:nvPr>
        </p:nvSpPr>
        <p:spPr>
          <a:xfrm>
            <a:off x="690497" y="4760686"/>
            <a:ext cx="8825658" cy="1791606"/>
          </a:xfrm>
        </p:spPr>
        <p:txBody>
          <a:bodyPr>
            <a:normAutofit fontScale="92500" lnSpcReduction="20000"/>
          </a:bodyPr>
          <a:lstStyle/>
          <a:p>
            <a:endParaRPr lang="en-US" b="1" dirty="0"/>
          </a:p>
          <a:p>
            <a:pPr>
              <a:defRPr/>
            </a:pPr>
            <a:r>
              <a:rPr lang="en-US" b="1" dirty="0" smtClean="0">
                <a:hlinkClick r:id="rId2"/>
              </a:rPr>
              <a:t>http</a:t>
            </a:r>
            <a:r>
              <a:rPr lang="en-US" b="1" dirty="0">
                <a:hlinkClick r:id="rId2"/>
              </a:rPr>
              <a:t>://coalitionmd.org/en/plea-from-a-child-to-the-king-of-belgium-stop-child-euthanasia-video-by-coalitionmd</a:t>
            </a:r>
            <a:r>
              <a:rPr lang="en-US" dirty="0">
                <a:hlinkClick r:id="rId2"/>
              </a:rPr>
              <a:t>/</a:t>
            </a:r>
            <a:endParaRPr lang="en-US" dirty="0"/>
          </a:p>
          <a:p>
            <a:pPr>
              <a:defRPr/>
            </a:pPr>
            <a:endParaRPr lang="en-US" dirty="0"/>
          </a:p>
          <a:p>
            <a:r>
              <a:rPr lang="en-US" b="1" dirty="0">
                <a:hlinkClick r:id="rId3"/>
              </a:rPr>
              <a:t>https://www.youtube.com/watch?v=ESQljzA3GB8</a:t>
            </a:r>
            <a:endParaRPr lang="en-US" b="1" dirty="0"/>
          </a:p>
          <a:p>
            <a:endParaRPr lang="en-US" b="1" dirty="0"/>
          </a:p>
        </p:txBody>
      </p:sp>
      <p:pic>
        <p:nvPicPr>
          <p:cNvPr id="6" name="Picture 5"/>
          <p:cNvPicPr>
            <a:picLocks noChangeAspect="1"/>
          </p:cNvPicPr>
          <p:nvPr/>
        </p:nvPicPr>
        <p:blipFill>
          <a:blip r:embed="rId4"/>
          <a:stretch>
            <a:fillRect/>
          </a:stretch>
        </p:blipFill>
        <p:spPr>
          <a:xfrm>
            <a:off x="649143" y="2061030"/>
            <a:ext cx="4151086" cy="2699656"/>
          </a:xfrm>
          <a:prstGeom prst="rect">
            <a:avLst/>
          </a:prstGeom>
        </p:spPr>
      </p:pic>
      <p:pic>
        <p:nvPicPr>
          <p:cNvPr id="7" name="Picture 6"/>
          <p:cNvPicPr>
            <a:picLocks noChangeAspect="1"/>
          </p:cNvPicPr>
          <p:nvPr/>
        </p:nvPicPr>
        <p:blipFill>
          <a:blip r:embed="rId5"/>
          <a:stretch>
            <a:fillRect/>
          </a:stretch>
        </p:blipFill>
        <p:spPr>
          <a:xfrm>
            <a:off x="4800229" y="2071730"/>
            <a:ext cx="5152570" cy="2719684"/>
          </a:xfrm>
          <a:prstGeom prst="rect">
            <a:avLst/>
          </a:prstGeom>
        </p:spPr>
      </p:pic>
      <p:sp>
        <p:nvSpPr>
          <p:cNvPr id="4" name="Slide Number Placeholder 3"/>
          <p:cNvSpPr>
            <a:spLocks noGrp="1"/>
          </p:cNvSpPr>
          <p:nvPr>
            <p:ph type="sldNum" sz="quarter" idx="12"/>
          </p:nvPr>
        </p:nvSpPr>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33028529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0811"/>
            <a:ext cx="10515600" cy="1325563"/>
          </a:xfrm>
        </p:spPr>
        <p:txBody>
          <a:bodyPr>
            <a:normAutofit fontScale="90000"/>
          </a:bodyPr>
          <a:lstStyle/>
          <a:p>
            <a:pPr>
              <a:defRPr/>
            </a:pPr>
            <a:r>
              <a:rPr lang="en-CA" b="1" dirty="0" smtClean="0">
                <a:solidFill>
                  <a:srgbClr val="C00000"/>
                </a:solidFill>
              </a:rPr>
              <a:t>EXTENSION OF EUTHANASIA &amp; </a:t>
            </a:r>
            <a:br>
              <a:rPr lang="en-CA" b="1" dirty="0" smtClean="0">
                <a:solidFill>
                  <a:srgbClr val="C00000"/>
                </a:solidFill>
              </a:rPr>
            </a:br>
            <a:r>
              <a:rPr lang="en-CA" b="1" dirty="0" smtClean="0">
                <a:solidFill>
                  <a:srgbClr val="C00000"/>
                </a:solidFill>
              </a:rPr>
              <a:t>ASSISTED SUICIDE TO CHILDREN: QUEBEC &amp; CANADA</a:t>
            </a:r>
            <a:endParaRPr lang="en-US" b="1" dirty="0">
              <a:solidFill>
                <a:srgbClr val="C00000"/>
              </a:solidFill>
            </a:endParaRPr>
          </a:p>
        </p:txBody>
      </p:sp>
      <p:sp>
        <p:nvSpPr>
          <p:cNvPr id="3" name="Content Placeholder 2"/>
          <p:cNvSpPr>
            <a:spLocks noGrp="1"/>
          </p:cNvSpPr>
          <p:nvPr>
            <p:ph idx="1"/>
          </p:nvPr>
        </p:nvSpPr>
        <p:spPr>
          <a:xfrm>
            <a:off x="860868" y="2127184"/>
            <a:ext cx="8229600" cy="4525963"/>
          </a:xfrm>
        </p:spPr>
        <p:txBody>
          <a:bodyPr>
            <a:normAutofit fontScale="92500" lnSpcReduction="20000"/>
          </a:bodyPr>
          <a:lstStyle/>
          <a:p>
            <a:pPr marL="609600" indent="-609600">
              <a:lnSpc>
                <a:spcPct val="80000"/>
              </a:lnSpc>
              <a:defRPr/>
            </a:pPr>
            <a:endParaRPr lang="en-US" altLang="en-US" dirty="0" smtClean="0"/>
          </a:p>
          <a:p>
            <a:pPr marL="0" indent="0">
              <a:lnSpc>
                <a:spcPct val="80000"/>
              </a:lnSpc>
              <a:buNone/>
              <a:defRPr/>
            </a:pPr>
            <a:endParaRPr lang="en-US" sz="2800" b="1" dirty="0"/>
          </a:p>
          <a:p>
            <a:pPr>
              <a:lnSpc>
                <a:spcPct val="80000"/>
              </a:lnSpc>
              <a:defRPr/>
            </a:pPr>
            <a:r>
              <a:rPr lang="en-US" sz="2800" b="1" dirty="0" smtClean="0"/>
              <a:t>After passing Bill C-14, the Canadian Parliament </a:t>
            </a:r>
            <a:r>
              <a:rPr lang="en-US" b="1" dirty="0" smtClean="0"/>
              <a:t>mandated submitting a report</a:t>
            </a:r>
            <a:r>
              <a:rPr lang="en-US" sz="2800" b="1" dirty="0" smtClean="0"/>
              <a:t> extending euthanasia and assisted suicide to children</a:t>
            </a:r>
            <a:r>
              <a:rPr lang="en-US" b="1" dirty="0"/>
              <a:t> </a:t>
            </a:r>
            <a:r>
              <a:rPr lang="en-US" b="1" dirty="0" smtClean="0"/>
              <a:t>and other groups including mental disorders.</a:t>
            </a:r>
            <a:endParaRPr lang="en-US" sz="2800" b="1" dirty="0" smtClean="0"/>
          </a:p>
          <a:p>
            <a:pPr>
              <a:lnSpc>
                <a:spcPct val="80000"/>
              </a:lnSpc>
              <a:defRPr/>
            </a:pPr>
            <a:r>
              <a:rPr lang="en-US" dirty="0"/>
              <a:t>On December 12, 2018 </a:t>
            </a:r>
            <a:r>
              <a:rPr lang="en-US" dirty="0" smtClean="0"/>
              <a:t>Canadian </a:t>
            </a:r>
            <a:r>
              <a:rPr lang="en-US" dirty="0"/>
              <a:t>Council of </a:t>
            </a:r>
            <a:r>
              <a:rPr lang="en-US" dirty="0" smtClean="0"/>
              <a:t>Academies submitted their </a:t>
            </a:r>
            <a:r>
              <a:rPr lang="en-US" dirty="0"/>
              <a:t>report </a:t>
            </a:r>
            <a:r>
              <a:rPr lang="en-US" dirty="0" smtClean="0"/>
              <a:t>which did </a:t>
            </a:r>
            <a:r>
              <a:rPr lang="en-US" dirty="0"/>
              <a:t>not </a:t>
            </a:r>
            <a:r>
              <a:rPr lang="en-US" dirty="0" smtClean="0"/>
              <a:t>make specific recommendations</a:t>
            </a:r>
            <a:r>
              <a:rPr lang="en-US" dirty="0"/>
              <a:t> </a:t>
            </a:r>
            <a:r>
              <a:rPr lang="en-US" dirty="0" smtClean="0"/>
              <a:t>but </a:t>
            </a:r>
            <a:r>
              <a:rPr lang="en-US" dirty="0"/>
              <a:t>suggests a bias towards </a:t>
            </a:r>
            <a:r>
              <a:rPr lang="en-US" dirty="0" smtClean="0"/>
              <a:t>including childhood euthanasia</a:t>
            </a:r>
            <a:r>
              <a:rPr lang="en-US" b="1" i="1" dirty="0"/>
              <a:t> :</a:t>
            </a:r>
            <a:r>
              <a:rPr lang="en-US" dirty="0"/>
              <a:t> </a:t>
            </a:r>
            <a:r>
              <a:rPr lang="en-US" b="1" dirty="0" smtClean="0"/>
              <a:t>“….is </a:t>
            </a:r>
            <a:r>
              <a:rPr lang="en-US" b="1" dirty="0"/>
              <a:t>to ensure that they are listened to. </a:t>
            </a:r>
            <a:r>
              <a:rPr lang="en-US" dirty="0"/>
              <a:t>Thus, it has been argued that, rather than denying healthcare choices to groups frequently labelled as vulnerable, society must provide the accommodations to </a:t>
            </a:r>
            <a:r>
              <a:rPr lang="en-US" b="1" dirty="0"/>
              <a:t>ensure that everyone is protected </a:t>
            </a:r>
            <a:r>
              <a:rPr lang="en-US" dirty="0"/>
              <a:t>not only from exploitation, but also </a:t>
            </a:r>
            <a:r>
              <a:rPr lang="en-US" b="1" dirty="0"/>
              <a:t>from being ignored and excluded</a:t>
            </a:r>
            <a:r>
              <a:rPr lang="en-US" dirty="0" smtClean="0"/>
              <a:t>.” </a:t>
            </a:r>
            <a:endParaRPr lang="en-CA" dirty="0"/>
          </a:p>
          <a:p>
            <a:pPr>
              <a:lnSpc>
                <a:spcPct val="80000"/>
              </a:lnSpc>
              <a:defRPr/>
            </a:pPr>
            <a:endParaRPr lang="en-US" sz="2800" b="1" dirty="0" smtClean="0"/>
          </a:p>
          <a:p>
            <a:pPr>
              <a:lnSpc>
                <a:spcPct val="80000"/>
              </a:lnSpc>
              <a:defRPr/>
            </a:pPr>
            <a:endParaRPr lang="en-US" sz="2800" b="1" dirty="0" smtClean="0"/>
          </a:p>
          <a:p>
            <a:pPr>
              <a:lnSpc>
                <a:spcPct val="80000"/>
              </a:lnSpc>
              <a:defRPr/>
            </a:pPr>
            <a:endParaRPr lang="en-US" altLang="en-US" sz="2800" b="1" dirty="0"/>
          </a:p>
          <a:p>
            <a:pPr marL="609600" indent="-609600">
              <a:lnSpc>
                <a:spcPct val="80000"/>
              </a:lnSpc>
              <a:defRPr/>
            </a:pPr>
            <a:endParaRPr lang="en-US" altLang="en-US" sz="2400" b="1" dirty="0"/>
          </a:p>
        </p:txBody>
      </p:sp>
      <p:pic>
        <p:nvPicPr>
          <p:cNvPr id="4" name="Picture 3"/>
          <p:cNvPicPr>
            <a:picLocks noChangeAspect="1"/>
          </p:cNvPicPr>
          <p:nvPr/>
        </p:nvPicPr>
        <p:blipFill>
          <a:blip r:embed="rId2"/>
          <a:stretch>
            <a:fillRect/>
          </a:stretch>
        </p:blipFill>
        <p:spPr>
          <a:xfrm>
            <a:off x="8969829" y="0"/>
            <a:ext cx="3468913" cy="3294743"/>
          </a:xfrm>
          <a:prstGeom prst="rect">
            <a:avLst/>
          </a:prstGeom>
        </p:spPr>
      </p:pic>
      <p:sp>
        <p:nvSpPr>
          <p:cNvPr id="5" name="Slide Number Placeholder 4"/>
          <p:cNvSpPr>
            <a:spLocks noGrp="1"/>
          </p:cNvSpPr>
          <p:nvPr>
            <p:ph type="sldNum" sz="quarter" idx="12"/>
          </p:nvPr>
        </p:nvSpPr>
        <p:spPr/>
        <p:txBody>
          <a:bodyPr/>
          <a:lstStyle/>
          <a:p>
            <a:fld id="{D57F1E4F-1CFF-5643-939E-217C01CDF565}" type="slidenum">
              <a:rPr lang="en-US" smtClean="0"/>
              <a:pPr/>
              <a:t>11</a:t>
            </a:fld>
            <a:endParaRPr lang="en-US" dirty="0"/>
          </a:p>
        </p:txBody>
      </p:sp>
    </p:spTree>
    <p:extLst>
      <p:ext uri="{BB962C8B-B14F-4D97-AF65-F5344CB8AC3E}">
        <p14:creationId xmlns:p14="http://schemas.microsoft.com/office/powerpoint/2010/main" val="17404933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7191" y="271975"/>
            <a:ext cx="3135011" cy="1320800"/>
          </a:xfrm>
        </p:spPr>
        <p:txBody>
          <a:bodyPr>
            <a:noAutofit/>
          </a:bodyPr>
          <a:lstStyle/>
          <a:p>
            <a:r>
              <a:rPr lang="en-US" b="1" dirty="0" smtClean="0">
                <a:solidFill>
                  <a:srgbClr val="00B050"/>
                </a:solidFill>
              </a:rPr>
              <a:t>Made To Live</a:t>
            </a:r>
            <a:endParaRPr lang="fr-CA" sz="4000" dirty="0"/>
          </a:p>
        </p:txBody>
      </p:sp>
      <p:pic>
        <p:nvPicPr>
          <p:cNvPr id="4" name="Content Placeholder 3"/>
          <p:cNvPicPr>
            <a:picLocks noGrp="1" noChangeAspect="1"/>
          </p:cNvPicPr>
          <p:nvPr>
            <p:ph idx="1"/>
          </p:nvPr>
        </p:nvPicPr>
        <p:blipFill>
          <a:blip r:embed="rId2"/>
          <a:stretch>
            <a:fillRect/>
          </a:stretch>
        </p:blipFill>
        <p:spPr>
          <a:xfrm>
            <a:off x="1566153" y="1592775"/>
            <a:ext cx="9073285" cy="4878239"/>
          </a:xfrm>
          <a:prstGeom prst="rect">
            <a:avLst/>
          </a:prstGeom>
        </p:spPr>
      </p:pic>
      <p:sp>
        <p:nvSpPr>
          <p:cNvPr id="3" name="Slide Number Placeholder 2"/>
          <p:cNvSpPr>
            <a:spLocks noGrp="1"/>
          </p:cNvSpPr>
          <p:nvPr>
            <p:ph type="sldNum" sz="quarter" idx="12"/>
          </p:nvPr>
        </p:nvSpPr>
        <p:spPr/>
        <p:txBody>
          <a:bodyPr/>
          <a:lstStyle/>
          <a:p>
            <a:fld id="{D57F1E4F-1CFF-5643-939E-217C01CDF565}" type="slidenum">
              <a:rPr lang="en-US" smtClean="0"/>
              <a:pPr/>
              <a:t>12</a:t>
            </a:fld>
            <a:endParaRPr lang="en-US" dirty="0"/>
          </a:p>
        </p:txBody>
      </p:sp>
    </p:spTree>
    <p:extLst>
      <p:ext uri="{BB962C8B-B14F-4D97-AF65-F5344CB8AC3E}">
        <p14:creationId xmlns:p14="http://schemas.microsoft.com/office/powerpoint/2010/main" val="31543827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8303" y="148884"/>
            <a:ext cx="4812027" cy="1320800"/>
          </a:xfrm>
        </p:spPr>
        <p:txBody>
          <a:bodyPr>
            <a:noAutofit/>
          </a:bodyPr>
          <a:lstStyle/>
          <a:p>
            <a:r>
              <a:rPr lang="en-US" b="1" dirty="0" smtClean="0"/>
              <a:t>Life less worthy than life</a:t>
            </a:r>
            <a:endParaRPr lang="fr-CA" b="1" dirty="0"/>
          </a:p>
        </p:txBody>
      </p:sp>
      <p:sp>
        <p:nvSpPr>
          <p:cNvPr id="5" name="Content Placeholder 4"/>
          <p:cNvSpPr>
            <a:spLocks noGrp="1"/>
          </p:cNvSpPr>
          <p:nvPr>
            <p:ph idx="1"/>
          </p:nvPr>
        </p:nvSpPr>
        <p:spPr>
          <a:xfrm>
            <a:off x="677334" y="2160589"/>
            <a:ext cx="6649155" cy="3880773"/>
          </a:xfrm>
        </p:spPr>
        <p:txBody>
          <a:bodyPr>
            <a:normAutofit lnSpcReduction="10000"/>
          </a:bodyPr>
          <a:lstStyle/>
          <a:p>
            <a:pPr marL="0" indent="0">
              <a:buNone/>
            </a:pPr>
            <a:r>
              <a:rPr lang="en-US" sz="3200" dirty="0" smtClean="0">
                <a:latin typeface="Trebuchet MS" panose="020B0603020202020204" pitchFamily="34" charset="0"/>
                <a:ea typeface="Calibri" panose="020F0502020204030204" pitchFamily="34" charset="0"/>
                <a:cs typeface="Times New Roman" panose="02020603050405020304" pitchFamily="18" charset="0"/>
              </a:rPr>
              <a:t>I </a:t>
            </a:r>
            <a:r>
              <a:rPr lang="en-US" sz="3200" dirty="0">
                <a:latin typeface="Trebuchet MS" panose="020B0603020202020204" pitchFamily="34" charset="0"/>
                <a:ea typeface="Calibri" panose="020F0502020204030204" pitchFamily="34" charset="0"/>
                <a:cs typeface="Times New Roman" panose="02020603050405020304" pitchFamily="18" charset="0"/>
              </a:rPr>
              <a:t>am absolutely convinced that the gas chambers of Auschwitz, Treblinka, and </a:t>
            </a:r>
            <a:r>
              <a:rPr lang="en-US" sz="3200" dirty="0" err="1">
                <a:latin typeface="Trebuchet MS" panose="020B0603020202020204" pitchFamily="34" charset="0"/>
                <a:ea typeface="Calibri" panose="020F0502020204030204" pitchFamily="34" charset="0"/>
                <a:cs typeface="Times New Roman" panose="02020603050405020304" pitchFamily="18" charset="0"/>
              </a:rPr>
              <a:t>Maidanek</a:t>
            </a:r>
            <a:r>
              <a:rPr lang="en-US" sz="3200" dirty="0">
                <a:latin typeface="Trebuchet MS" panose="020B0603020202020204" pitchFamily="34" charset="0"/>
                <a:ea typeface="Calibri" panose="020F0502020204030204" pitchFamily="34" charset="0"/>
                <a:cs typeface="Times New Roman" panose="02020603050405020304" pitchFamily="18" charset="0"/>
              </a:rPr>
              <a:t> were ultimately prepared </a:t>
            </a:r>
            <a:r>
              <a:rPr lang="en-US" sz="3200" dirty="0" smtClean="0">
                <a:latin typeface="Trebuchet MS" panose="020B0603020202020204" pitchFamily="34" charset="0"/>
                <a:ea typeface="Calibri" panose="020F0502020204030204" pitchFamily="34" charset="0"/>
                <a:cs typeface="Times New Roman" panose="02020603050405020304" pitchFamily="18" charset="0"/>
              </a:rPr>
              <a:t>not </a:t>
            </a:r>
            <a:r>
              <a:rPr lang="en-US" sz="3200" dirty="0">
                <a:latin typeface="Trebuchet MS" panose="020B0603020202020204" pitchFamily="34" charset="0"/>
                <a:ea typeface="Calibri" panose="020F0502020204030204" pitchFamily="34" charset="0"/>
                <a:cs typeface="Times New Roman" panose="02020603050405020304" pitchFamily="18" charset="0"/>
              </a:rPr>
              <a:t>in some Ministry or other in Berlin, but rather at the desks and lecture halls of nihilistic scientists and philosophers.”</a:t>
            </a:r>
            <a:r>
              <a:rPr lang="en-US" sz="1600" dirty="0">
                <a:solidFill>
                  <a:srgbClr val="181818"/>
                </a:solidFill>
                <a:latin typeface="Arial" panose="020B0604020202020204" pitchFamily="34" charset="0"/>
                <a:ea typeface="Calibri" panose="020F0502020204030204" pitchFamily="34" charset="0"/>
                <a:cs typeface="Times New Roman" panose="02020603050405020304" pitchFamily="18" charset="0"/>
              </a:rPr>
              <a:t/>
            </a:r>
            <a:br>
              <a:rPr lang="en-US" sz="1600" dirty="0">
                <a:solidFill>
                  <a:srgbClr val="181818"/>
                </a:solidFill>
                <a:latin typeface="Arial" panose="020B0604020202020204" pitchFamily="34" charset="0"/>
                <a:ea typeface="Calibri" panose="020F0502020204030204" pitchFamily="34" charset="0"/>
                <a:cs typeface="Times New Roman" panose="02020603050405020304" pitchFamily="18" charset="0"/>
              </a:rPr>
            </a:br>
            <a:r>
              <a:rPr lang="en-US" sz="3200" dirty="0">
                <a:solidFill>
                  <a:srgbClr val="181818"/>
                </a:solidFill>
                <a:latin typeface="Arial" panose="020B0604020202020204" pitchFamily="34" charset="0"/>
                <a:ea typeface="Calibri" panose="020F0502020204030204" pitchFamily="34" charset="0"/>
                <a:cs typeface="Times New Roman" panose="02020603050405020304" pitchFamily="18" charset="0"/>
              </a:rPr>
              <a:t>― </a:t>
            </a:r>
            <a:r>
              <a:rPr lang="en-US" sz="3200" u="sng" dirty="0">
                <a:solidFill>
                  <a:srgbClr val="333333"/>
                </a:solidFill>
                <a:latin typeface="Arial" panose="020B0604020202020204" pitchFamily="34" charset="0"/>
                <a:ea typeface="Calibri" panose="020F0502020204030204" pitchFamily="34" charset="0"/>
                <a:cs typeface="Times New Roman" panose="02020603050405020304" pitchFamily="18" charset="0"/>
                <a:hlinkClick r:id="rId2"/>
              </a:rPr>
              <a:t>Viktor E. </a:t>
            </a:r>
            <a:r>
              <a:rPr lang="en-US" sz="3200" u="sng" dirty="0" err="1">
                <a:solidFill>
                  <a:srgbClr val="333333"/>
                </a:solidFill>
                <a:latin typeface="Arial" panose="020B0604020202020204" pitchFamily="34" charset="0"/>
                <a:ea typeface="Calibri" panose="020F0502020204030204" pitchFamily="34" charset="0"/>
                <a:cs typeface="Times New Roman" panose="02020603050405020304" pitchFamily="18" charset="0"/>
                <a:hlinkClick r:id="rId2"/>
              </a:rPr>
              <a:t>Frankl</a:t>
            </a:r>
            <a:r>
              <a:rPr lang="en-US" sz="3200" dirty="0">
                <a:solidFill>
                  <a:srgbClr val="181818"/>
                </a:solidFill>
                <a:latin typeface="Arial" panose="020B0604020202020204" pitchFamily="34" charset="0"/>
                <a:ea typeface="Calibri" panose="020F0502020204030204" pitchFamily="34" charset="0"/>
                <a:cs typeface="Times New Roman" panose="02020603050405020304" pitchFamily="18" charset="0"/>
              </a:rPr>
              <a:t> </a:t>
            </a:r>
            <a:endParaRPr lang="fr-CA" sz="36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r-CA" dirty="0"/>
          </a:p>
        </p:txBody>
      </p:sp>
      <p:pic>
        <p:nvPicPr>
          <p:cNvPr id="7" name="Picture 6"/>
          <p:cNvPicPr>
            <a:picLocks noChangeAspect="1"/>
          </p:cNvPicPr>
          <p:nvPr/>
        </p:nvPicPr>
        <p:blipFill>
          <a:blip r:embed="rId3"/>
          <a:stretch>
            <a:fillRect/>
          </a:stretch>
        </p:blipFill>
        <p:spPr>
          <a:xfrm>
            <a:off x="7326489" y="0"/>
            <a:ext cx="4985988" cy="3691467"/>
          </a:xfrm>
          <a:prstGeom prst="rect">
            <a:avLst/>
          </a:prstGeom>
        </p:spPr>
      </p:pic>
      <p:sp>
        <p:nvSpPr>
          <p:cNvPr id="4" name="Slide Number Placeholder 3"/>
          <p:cNvSpPr>
            <a:spLocks noGrp="1"/>
          </p:cNvSpPr>
          <p:nvPr>
            <p:ph type="sldNum" sz="quarter" idx="12"/>
          </p:nvPr>
        </p:nvSpPr>
        <p:spPr/>
        <p:txBody>
          <a:bodyPr/>
          <a:lstStyle/>
          <a:p>
            <a:fld id="{D57F1E4F-1CFF-5643-939E-217C01CDF565}" type="slidenum">
              <a:rPr lang="en-US" smtClean="0"/>
              <a:pPr/>
              <a:t>13</a:t>
            </a:fld>
            <a:endParaRPr lang="en-US" dirty="0"/>
          </a:p>
        </p:txBody>
      </p:sp>
    </p:spTree>
    <p:extLst>
      <p:ext uri="{BB962C8B-B14F-4D97-AF65-F5344CB8AC3E}">
        <p14:creationId xmlns:p14="http://schemas.microsoft.com/office/powerpoint/2010/main" val="39913794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1146" y="216977"/>
            <a:ext cx="4812027" cy="1320800"/>
          </a:xfrm>
        </p:spPr>
        <p:txBody>
          <a:bodyPr>
            <a:noAutofit/>
          </a:bodyPr>
          <a:lstStyle/>
          <a:p>
            <a:r>
              <a:rPr lang="en-US" sz="4000" b="1" dirty="0" smtClean="0"/>
              <a:t>Life less worthy than life</a:t>
            </a:r>
            <a:endParaRPr lang="fr-CA" sz="4000" b="1" dirty="0"/>
          </a:p>
        </p:txBody>
      </p:sp>
      <p:sp>
        <p:nvSpPr>
          <p:cNvPr id="5" name="Content Placeholder 4"/>
          <p:cNvSpPr>
            <a:spLocks noGrp="1"/>
          </p:cNvSpPr>
          <p:nvPr>
            <p:ph idx="1"/>
          </p:nvPr>
        </p:nvSpPr>
        <p:spPr>
          <a:xfrm>
            <a:off x="677334" y="2160589"/>
            <a:ext cx="6649155" cy="4533174"/>
          </a:xfrm>
        </p:spPr>
        <p:txBody>
          <a:bodyPr>
            <a:noAutofit/>
          </a:bodyPr>
          <a:lstStyle/>
          <a:p>
            <a:r>
              <a:rPr lang="en-US" sz="2400" dirty="0" smtClean="0"/>
              <a:t>Two German </a:t>
            </a:r>
            <a:r>
              <a:rPr lang="en-US" sz="2400" dirty="0"/>
              <a:t>professors, Binding a jurist and </a:t>
            </a:r>
            <a:r>
              <a:rPr lang="en-US" sz="2400" dirty="0" err="1"/>
              <a:t>Hoche</a:t>
            </a:r>
            <a:r>
              <a:rPr lang="en-US" sz="2400" dirty="0"/>
              <a:t> a psychiatrist, </a:t>
            </a:r>
            <a:r>
              <a:rPr lang="en-US" sz="2400" dirty="0" err="1"/>
              <a:t>medicalized</a:t>
            </a:r>
            <a:r>
              <a:rPr lang="en-US" sz="2400" dirty="0"/>
              <a:t> euthanasia in their book </a:t>
            </a:r>
            <a:r>
              <a:rPr lang="en-US" dirty="0"/>
              <a:t>“The Permission to Destroy Life Unworthy of Life” </a:t>
            </a:r>
            <a:r>
              <a:rPr lang="en-US" sz="2400" dirty="0"/>
              <a:t>which was published in 1920. </a:t>
            </a:r>
            <a:endParaRPr lang="en-US" sz="2400" dirty="0" smtClean="0"/>
          </a:p>
          <a:p>
            <a:r>
              <a:rPr lang="en-US" sz="2400" dirty="0" smtClean="0"/>
              <a:t>Those </a:t>
            </a:r>
            <a:r>
              <a:rPr lang="en-US" sz="2400" dirty="0"/>
              <a:t>considered “</a:t>
            </a:r>
            <a:r>
              <a:rPr lang="en-US" dirty="0"/>
              <a:t>unworthy of life</a:t>
            </a:r>
            <a:r>
              <a:rPr lang="en-US" sz="2400" dirty="0"/>
              <a:t>” included “not only the incurably ill but large segments of the mentally ill, the feebleminded, and retarded and deformed children….And they stressed the therapeutic goal of that concept: destroying life unworthy of life is “purely a healing treatment” and a “healing work.” </a:t>
            </a:r>
            <a:endParaRPr lang="en-US" sz="2400" dirty="0" smtClean="0"/>
          </a:p>
        </p:txBody>
      </p:sp>
      <p:pic>
        <p:nvPicPr>
          <p:cNvPr id="7" name="Picture 6"/>
          <p:cNvPicPr>
            <a:picLocks noChangeAspect="1"/>
          </p:cNvPicPr>
          <p:nvPr/>
        </p:nvPicPr>
        <p:blipFill>
          <a:blip r:embed="rId2"/>
          <a:stretch>
            <a:fillRect/>
          </a:stretch>
        </p:blipFill>
        <p:spPr>
          <a:xfrm>
            <a:off x="7326489" y="0"/>
            <a:ext cx="4985988" cy="3691467"/>
          </a:xfrm>
          <a:prstGeom prst="rect">
            <a:avLst/>
          </a:prstGeom>
        </p:spPr>
      </p:pic>
      <p:sp>
        <p:nvSpPr>
          <p:cNvPr id="3" name="Slide Number Placeholder 2"/>
          <p:cNvSpPr>
            <a:spLocks noGrp="1"/>
          </p:cNvSpPr>
          <p:nvPr>
            <p:ph type="sldNum" sz="quarter" idx="12"/>
          </p:nvPr>
        </p:nvSpPr>
        <p:spPr/>
        <p:txBody>
          <a:bodyPr/>
          <a:lstStyle/>
          <a:p>
            <a:fld id="{D57F1E4F-1CFF-5643-939E-217C01CDF565}" type="slidenum">
              <a:rPr lang="en-US" smtClean="0"/>
              <a:pPr/>
              <a:t>14</a:t>
            </a:fld>
            <a:endParaRPr lang="en-US" dirty="0"/>
          </a:p>
        </p:txBody>
      </p:sp>
    </p:spTree>
    <p:extLst>
      <p:ext uri="{BB962C8B-B14F-4D97-AF65-F5344CB8AC3E}">
        <p14:creationId xmlns:p14="http://schemas.microsoft.com/office/powerpoint/2010/main" val="42887272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8253" y="103982"/>
            <a:ext cx="4077502" cy="1320800"/>
          </a:xfrm>
        </p:spPr>
        <p:txBody>
          <a:bodyPr>
            <a:noAutofit/>
          </a:bodyPr>
          <a:lstStyle/>
          <a:p>
            <a:r>
              <a:rPr lang="en-US" sz="4000" b="1" dirty="0"/>
              <a:t>Life less worthy than life</a:t>
            </a:r>
            <a:endParaRPr lang="fr-CA" sz="4000" b="1" dirty="0"/>
          </a:p>
        </p:txBody>
      </p:sp>
      <p:sp>
        <p:nvSpPr>
          <p:cNvPr id="3" name="Rectangle 2"/>
          <p:cNvSpPr/>
          <p:nvPr/>
        </p:nvSpPr>
        <p:spPr>
          <a:xfrm>
            <a:off x="714375" y="1335160"/>
            <a:ext cx="6829425" cy="5468164"/>
          </a:xfrm>
          <a:prstGeom prst="rect">
            <a:avLst/>
          </a:prstGeom>
        </p:spPr>
        <p:txBody>
          <a:bodyPr wrap="square">
            <a:spAutoFit/>
          </a:bodyPr>
          <a:lstStyle/>
          <a:p>
            <a:endParaRPr lang="en-US" sz="2400" dirty="0" smtClean="0">
              <a:latin typeface="Trebuchet MS" panose="020B0603020202020204" pitchFamily="34" charset="0"/>
            </a:endParaRPr>
          </a:p>
          <a:p>
            <a:r>
              <a:rPr lang="en-US" sz="2400" dirty="0" smtClean="0">
                <a:latin typeface="Trebuchet MS" panose="020B0603020202020204" pitchFamily="34" charset="0"/>
              </a:rPr>
              <a:t>Euthanasia </a:t>
            </a:r>
            <a:r>
              <a:rPr lang="en-US" sz="2400" dirty="0">
                <a:latin typeface="Trebuchet MS" panose="020B0603020202020204" pitchFamily="34" charset="0"/>
              </a:rPr>
              <a:t>and assisted suicide is a decline in medical ethics. It dehumanizes and devalues life. </a:t>
            </a:r>
            <a:endParaRPr lang="fr-CA" sz="2400" dirty="0">
              <a:latin typeface="Trebuchet MS" panose="020B0603020202020204" pitchFamily="34" charset="0"/>
            </a:endParaRPr>
          </a:p>
          <a:p>
            <a:r>
              <a:rPr lang="en-US" sz="2400" dirty="0" smtClean="0">
                <a:latin typeface="Trebuchet MS" panose="020B0603020202020204" pitchFamily="34" charset="0"/>
              </a:rPr>
              <a:t>It </a:t>
            </a:r>
            <a:r>
              <a:rPr lang="en-US" sz="2400" dirty="0" smtClean="0">
                <a:solidFill>
                  <a:srgbClr val="222222"/>
                </a:solidFill>
                <a:latin typeface="Trebuchet MS" panose="020B0603020202020204" pitchFamily="34" charset="0"/>
                <a:ea typeface="Calibri" panose="020F0502020204030204" pitchFamily="34" charset="0"/>
                <a:cs typeface="Times New Roman" panose="02020603050405020304" pitchFamily="18" charset="0"/>
              </a:rPr>
              <a:t>attributes </a:t>
            </a:r>
            <a:r>
              <a:rPr lang="en-US" sz="2400" dirty="0">
                <a:solidFill>
                  <a:srgbClr val="222222"/>
                </a:solidFill>
                <a:latin typeface="Trebuchet MS" panose="020B0603020202020204" pitchFamily="34" charset="0"/>
                <a:ea typeface="Calibri" panose="020F0502020204030204" pitchFamily="34" charset="0"/>
                <a:cs typeface="Times New Roman" panose="02020603050405020304" pitchFamily="18" charset="0"/>
              </a:rPr>
              <a:t>worth on the basis of usefulness of the human person. </a:t>
            </a:r>
            <a:endParaRPr lang="en-US" sz="2400" dirty="0" smtClean="0">
              <a:solidFill>
                <a:srgbClr val="222222"/>
              </a:solidFill>
              <a:latin typeface="Trebuchet MS" panose="020B0603020202020204" pitchFamily="34" charset="0"/>
              <a:ea typeface="Calibri" panose="020F0502020204030204" pitchFamily="34" charset="0"/>
              <a:cs typeface="Times New Roman" panose="02020603050405020304" pitchFamily="18" charset="0"/>
            </a:endParaRPr>
          </a:p>
          <a:p>
            <a:r>
              <a:rPr lang="en-US" sz="2400" dirty="0" smtClean="0">
                <a:solidFill>
                  <a:srgbClr val="222222"/>
                </a:solidFill>
                <a:latin typeface="Trebuchet MS" panose="020B0603020202020204" pitchFamily="34" charset="0"/>
                <a:ea typeface="Calibri" panose="020F0502020204030204" pitchFamily="34" charset="0"/>
                <a:cs typeface="Times New Roman" panose="02020603050405020304" pitchFamily="18" charset="0"/>
              </a:rPr>
              <a:t>Leo </a:t>
            </a:r>
            <a:r>
              <a:rPr lang="en-US" sz="2400" dirty="0">
                <a:solidFill>
                  <a:srgbClr val="222222"/>
                </a:solidFill>
                <a:latin typeface="Trebuchet MS" panose="020B0603020202020204" pitchFamily="34" charset="0"/>
                <a:ea typeface="Calibri" panose="020F0502020204030204" pitchFamily="34" charset="0"/>
                <a:cs typeface="Times New Roman" panose="02020603050405020304" pitchFamily="18" charset="0"/>
              </a:rPr>
              <a:t>Alexander, was a consultant to the Secretary of War </a:t>
            </a:r>
            <a:r>
              <a:rPr lang="en-US" sz="2400" dirty="0" smtClean="0">
                <a:solidFill>
                  <a:srgbClr val="222222"/>
                </a:solidFill>
                <a:latin typeface="Trebuchet MS" panose="020B0603020202020204" pitchFamily="34" charset="0"/>
                <a:ea typeface="Calibri" panose="020F0502020204030204" pitchFamily="34" charset="0"/>
                <a:cs typeface="Times New Roman" panose="02020603050405020304" pitchFamily="18" charset="0"/>
              </a:rPr>
              <a:t>during </a:t>
            </a:r>
            <a:r>
              <a:rPr lang="en-US" sz="2400" dirty="0">
                <a:solidFill>
                  <a:srgbClr val="222222"/>
                </a:solidFill>
                <a:latin typeface="Trebuchet MS" panose="020B0603020202020204" pitchFamily="34" charset="0"/>
                <a:ea typeface="Calibri" panose="020F0502020204030204" pitchFamily="34" charset="0"/>
                <a:cs typeface="Times New Roman" panose="02020603050405020304" pitchFamily="18" charset="0"/>
              </a:rPr>
              <a:t>the Nuremberg Trials</a:t>
            </a:r>
            <a:r>
              <a:rPr lang="en-US" sz="2400" dirty="0" smtClean="0">
                <a:solidFill>
                  <a:srgbClr val="222222"/>
                </a:solidFill>
                <a:latin typeface="Trebuchet MS" panose="020B0603020202020204" pitchFamily="34" charset="0"/>
                <a:ea typeface="Calibri" panose="020F0502020204030204" pitchFamily="34" charset="0"/>
                <a:cs typeface="Times New Roman" panose="02020603050405020304" pitchFamily="18" charset="0"/>
              </a:rPr>
              <a:t>.</a:t>
            </a:r>
          </a:p>
          <a:p>
            <a:r>
              <a:rPr lang="en-US" sz="2400" dirty="0" smtClean="0">
                <a:solidFill>
                  <a:srgbClr val="222222"/>
                </a:solidFill>
                <a:latin typeface="Trebuchet MS" panose="020B0603020202020204" pitchFamily="34" charset="0"/>
                <a:ea typeface="Calibri" panose="020F0502020204030204" pitchFamily="34" charset="0"/>
                <a:cs typeface="Times New Roman" panose="02020603050405020304" pitchFamily="18" charset="0"/>
              </a:rPr>
              <a:t> </a:t>
            </a:r>
          </a:p>
          <a:p>
            <a:pPr>
              <a:lnSpc>
                <a:spcPts val="1800"/>
              </a:lnSpc>
              <a:spcAft>
                <a:spcPts val="800"/>
              </a:spcAft>
            </a:pPr>
            <a:r>
              <a:rPr lang="en-US" sz="2400" dirty="0" smtClean="0">
                <a:solidFill>
                  <a:srgbClr val="222222"/>
                </a:solidFill>
                <a:latin typeface="Trebuchet MS" panose="020B0603020202020204" pitchFamily="34" charset="0"/>
                <a:ea typeface="Calibri" panose="020F0502020204030204" pitchFamily="34" charset="0"/>
                <a:cs typeface="Times New Roman" panose="02020603050405020304" pitchFamily="18" charset="0"/>
              </a:rPr>
              <a:t>In </a:t>
            </a:r>
            <a:r>
              <a:rPr lang="en-US" sz="2400" dirty="0">
                <a:solidFill>
                  <a:srgbClr val="222222"/>
                </a:solidFill>
                <a:latin typeface="Trebuchet MS" panose="020B0603020202020204" pitchFamily="34" charset="0"/>
                <a:ea typeface="Calibri" panose="020F0502020204030204" pitchFamily="34" charset="0"/>
                <a:cs typeface="Times New Roman" panose="02020603050405020304" pitchFamily="18" charset="0"/>
              </a:rPr>
              <a:t>his classic New England Journal of Medicine article of 1949, </a:t>
            </a:r>
            <a:r>
              <a:rPr lang="en-US" sz="2400" dirty="0" smtClean="0">
                <a:solidFill>
                  <a:srgbClr val="222222"/>
                </a:solidFill>
                <a:latin typeface="Trebuchet MS" panose="020B0603020202020204" pitchFamily="34" charset="0"/>
                <a:ea typeface="Calibri" panose="020F0502020204030204" pitchFamily="34" charset="0"/>
                <a:cs typeface="Times New Roman" panose="02020603050405020304" pitchFamily="18" charset="0"/>
              </a:rPr>
              <a:t>he stated </a:t>
            </a:r>
            <a:r>
              <a:rPr lang="en-US" sz="2400" dirty="0">
                <a:solidFill>
                  <a:srgbClr val="222222"/>
                </a:solidFill>
                <a:latin typeface="Trebuchet MS" panose="020B0603020202020204" pitchFamily="34" charset="0"/>
                <a:ea typeface="Calibri" panose="020F0502020204030204" pitchFamily="34" charset="0"/>
                <a:cs typeface="Times New Roman" panose="02020603050405020304" pitchFamily="18" charset="0"/>
              </a:rPr>
              <a:t>that there was a gradual change “in the basic attitude of the physicians. </a:t>
            </a:r>
            <a:endParaRPr lang="en-US" sz="2400" dirty="0" smtClean="0">
              <a:solidFill>
                <a:srgbClr val="222222"/>
              </a:solidFill>
              <a:latin typeface="Trebuchet MS" panose="020B0603020202020204" pitchFamily="34" charset="0"/>
              <a:ea typeface="Calibri" panose="020F0502020204030204" pitchFamily="34" charset="0"/>
              <a:cs typeface="Times New Roman" panose="02020603050405020304" pitchFamily="18" charset="0"/>
            </a:endParaRPr>
          </a:p>
          <a:p>
            <a:pPr>
              <a:lnSpc>
                <a:spcPts val="1800"/>
              </a:lnSpc>
              <a:spcAft>
                <a:spcPts val="800"/>
              </a:spcAft>
            </a:pPr>
            <a:endParaRPr lang="en-US" sz="2400" dirty="0" smtClean="0">
              <a:solidFill>
                <a:srgbClr val="222222"/>
              </a:solidFill>
              <a:latin typeface="Trebuchet MS" panose="020B0603020202020204" pitchFamily="34" charset="0"/>
              <a:ea typeface="Calibri" panose="020F0502020204030204" pitchFamily="34" charset="0"/>
              <a:cs typeface="Times New Roman" panose="02020603050405020304" pitchFamily="18" charset="0"/>
            </a:endParaRPr>
          </a:p>
          <a:p>
            <a:pPr>
              <a:lnSpc>
                <a:spcPts val="1800"/>
              </a:lnSpc>
              <a:spcAft>
                <a:spcPts val="800"/>
              </a:spcAft>
            </a:pPr>
            <a:r>
              <a:rPr lang="en-US" sz="2400" dirty="0" smtClean="0">
                <a:solidFill>
                  <a:srgbClr val="222222"/>
                </a:solidFill>
                <a:latin typeface="Trebuchet MS" panose="020B0603020202020204" pitchFamily="34" charset="0"/>
                <a:ea typeface="Calibri" panose="020F0502020204030204" pitchFamily="34" charset="0"/>
                <a:cs typeface="Times New Roman" panose="02020603050405020304" pitchFamily="18" charset="0"/>
              </a:rPr>
              <a:t>It </a:t>
            </a:r>
            <a:r>
              <a:rPr lang="en-US" sz="2400" dirty="0">
                <a:solidFill>
                  <a:srgbClr val="222222"/>
                </a:solidFill>
                <a:latin typeface="Trebuchet MS" panose="020B0603020202020204" pitchFamily="34" charset="0"/>
                <a:ea typeface="Calibri" panose="020F0502020204030204" pitchFamily="34" charset="0"/>
                <a:cs typeface="Times New Roman" panose="02020603050405020304" pitchFamily="18" charset="0"/>
              </a:rPr>
              <a:t>started with the acceptance of the </a:t>
            </a:r>
            <a:r>
              <a:rPr lang="en-US" sz="2400" dirty="0" smtClean="0">
                <a:solidFill>
                  <a:srgbClr val="222222"/>
                </a:solidFill>
                <a:latin typeface="Trebuchet MS" panose="020B0603020202020204" pitchFamily="34" charset="0"/>
                <a:ea typeface="Calibri" panose="020F0502020204030204" pitchFamily="34" charset="0"/>
                <a:cs typeface="Times New Roman" panose="02020603050405020304" pitchFamily="18" charset="0"/>
              </a:rPr>
              <a:t>attitude, basic </a:t>
            </a:r>
            <a:r>
              <a:rPr lang="en-US" sz="2400" dirty="0">
                <a:solidFill>
                  <a:srgbClr val="222222"/>
                </a:solidFill>
                <a:latin typeface="Trebuchet MS" panose="020B0603020202020204" pitchFamily="34" charset="0"/>
                <a:ea typeface="Calibri" panose="020F0502020204030204" pitchFamily="34" charset="0"/>
                <a:cs typeface="Times New Roman" panose="02020603050405020304" pitchFamily="18" charset="0"/>
              </a:rPr>
              <a:t>in the euthanasia movement, that there is such a thing as life worthy to be lived. </a:t>
            </a:r>
          </a:p>
        </p:txBody>
      </p:sp>
      <p:pic>
        <p:nvPicPr>
          <p:cNvPr id="7" name="Picture 6"/>
          <p:cNvPicPr>
            <a:picLocks noChangeAspect="1"/>
          </p:cNvPicPr>
          <p:nvPr/>
        </p:nvPicPr>
        <p:blipFill>
          <a:blip r:embed="rId2"/>
          <a:stretch>
            <a:fillRect/>
          </a:stretch>
        </p:blipFill>
        <p:spPr>
          <a:xfrm>
            <a:off x="7106194" y="0"/>
            <a:ext cx="5085806" cy="1859801"/>
          </a:xfrm>
          <a:prstGeom prst="rect">
            <a:avLst/>
          </a:prstGeom>
        </p:spPr>
      </p:pic>
      <p:sp>
        <p:nvSpPr>
          <p:cNvPr id="4" name="Slide Number Placeholder 3"/>
          <p:cNvSpPr>
            <a:spLocks noGrp="1"/>
          </p:cNvSpPr>
          <p:nvPr>
            <p:ph type="sldNum" sz="quarter" idx="12"/>
          </p:nvPr>
        </p:nvSpPr>
        <p:spPr/>
        <p:txBody>
          <a:bodyPr/>
          <a:lstStyle/>
          <a:p>
            <a:fld id="{D57F1E4F-1CFF-5643-939E-217C01CDF565}" type="slidenum">
              <a:rPr lang="en-US" smtClean="0"/>
              <a:pPr/>
              <a:t>15</a:t>
            </a:fld>
            <a:endParaRPr lang="en-US" dirty="0"/>
          </a:p>
        </p:txBody>
      </p:sp>
    </p:spTree>
    <p:extLst>
      <p:ext uri="{BB962C8B-B14F-4D97-AF65-F5344CB8AC3E}">
        <p14:creationId xmlns:p14="http://schemas.microsoft.com/office/powerpoint/2010/main" val="26358881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7456" y="433899"/>
            <a:ext cx="4516381" cy="1320800"/>
          </a:xfrm>
        </p:spPr>
        <p:txBody>
          <a:bodyPr>
            <a:noAutofit/>
          </a:bodyPr>
          <a:lstStyle/>
          <a:p>
            <a:r>
              <a:rPr lang="en-US" sz="4000" b="1" dirty="0" smtClean="0">
                <a:solidFill>
                  <a:srgbClr val="92D050"/>
                </a:solidFill>
              </a:rPr>
              <a:t>Limited lifeboats</a:t>
            </a:r>
            <a:r>
              <a:rPr lang="en-US" sz="4000" dirty="0" smtClean="0">
                <a:solidFill>
                  <a:srgbClr val="92D050"/>
                </a:solidFill>
              </a:rPr>
              <a:t/>
            </a:r>
            <a:br>
              <a:rPr lang="en-US" sz="4000" dirty="0" smtClean="0">
                <a:solidFill>
                  <a:srgbClr val="92D050"/>
                </a:solidFill>
              </a:rPr>
            </a:br>
            <a:endParaRPr lang="fr-CA" sz="4000" dirty="0">
              <a:solidFill>
                <a:srgbClr val="92D050"/>
              </a:solidFill>
            </a:endParaRPr>
          </a:p>
        </p:txBody>
      </p:sp>
      <p:sp>
        <p:nvSpPr>
          <p:cNvPr id="3" name="Rectangle 2"/>
          <p:cNvSpPr/>
          <p:nvPr/>
        </p:nvSpPr>
        <p:spPr>
          <a:xfrm>
            <a:off x="0" y="1427918"/>
            <a:ext cx="7052153" cy="4678204"/>
          </a:xfrm>
          <a:prstGeom prst="rect">
            <a:avLst/>
          </a:prstGeom>
        </p:spPr>
        <p:txBody>
          <a:bodyPr wrap="square">
            <a:spAutoFit/>
          </a:bodyPr>
          <a:lstStyle/>
          <a:p>
            <a:pPr marL="457200" marR="0">
              <a:lnSpc>
                <a:spcPts val="1800"/>
              </a:lnSpc>
              <a:spcBef>
                <a:spcPts val="0"/>
              </a:spcBef>
              <a:spcAft>
                <a:spcPts val="0"/>
              </a:spcAft>
            </a:pPr>
            <a:r>
              <a:rPr lang="en-US" sz="2400" dirty="0">
                <a:ea typeface="Calibri" panose="020F0502020204030204" pitchFamily="34" charset="0"/>
                <a:cs typeface="Arial" panose="020B0604020202020204" pitchFamily="34" charset="0"/>
              </a:rPr>
              <a:t>Euthanasia or assisted suicide has been promoted </a:t>
            </a:r>
            <a:r>
              <a:rPr lang="en-US" sz="2400" dirty="0" smtClean="0">
                <a:ea typeface="Calibri" panose="020F0502020204030204" pitchFamily="34" charset="0"/>
                <a:cs typeface="Arial" panose="020B0604020202020204" pitchFamily="34" charset="0"/>
              </a:rPr>
              <a:t>by some bioethicists with a  </a:t>
            </a:r>
            <a:r>
              <a:rPr lang="en-US" sz="2400" dirty="0">
                <a:ea typeface="Calibri" panose="020F0502020204030204" pitchFamily="34" charset="0"/>
                <a:cs typeface="Arial" panose="020B0604020202020204" pitchFamily="34" charset="0"/>
              </a:rPr>
              <a:t>“utilitarian” model of human life.</a:t>
            </a:r>
            <a:endParaRPr lang="fr-CA" sz="2400" dirty="0">
              <a:ea typeface="Calibri" panose="020F0502020204030204" pitchFamily="34" charset="0"/>
              <a:cs typeface="Arial" panose="020B0604020202020204" pitchFamily="34" charset="0"/>
            </a:endParaRPr>
          </a:p>
          <a:p>
            <a:pPr marL="457200" marR="0">
              <a:lnSpc>
                <a:spcPts val="1800"/>
              </a:lnSpc>
              <a:spcBef>
                <a:spcPts val="0"/>
              </a:spcBef>
              <a:spcAft>
                <a:spcPts val="0"/>
              </a:spcAft>
            </a:pPr>
            <a:r>
              <a:rPr lang="en-US" sz="2400" dirty="0">
                <a:ea typeface="Calibri" panose="020F0502020204030204" pitchFamily="34" charset="0"/>
                <a:cs typeface="Arial" panose="020B0604020202020204" pitchFamily="34" charset="0"/>
              </a:rPr>
              <a:t> </a:t>
            </a:r>
            <a:endParaRPr lang="en-US" sz="2400" dirty="0" smtClean="0">
              <a:ea typeface="Calibri" panose="020F0502020204030204" pitchFamily="34" charset="0"/>
              <a:cs typeface="Arial" panose="020B0604020202020204" pitchFamily="34" charset="0"/>
            </a:endParaRPr>
          </a:p>
          <a:p>
            <a:pPr marL="457200" marR="0">
              <a:lnSpc>
                <a:spcPts val="1800"/>
              </a:lnSpc>
              <a:spcBef>
                <a:spcPts val="0"/>
              </a:spcBef>
              <a:spcAft>
                <a:spcPts val="0"/>
              </a:spcAft>
            </a:pPr>
            <a:r>
              <a:rPr lang="en-US" sz="2400" dirty="0" smtClean="0">
                <a:ea typeface="Calibri" panose="020F0502020204030204" pitchFamily="34" charset="0"/>
                <a:cs typeface="Arial" panose="020B0604020202020204" pitchFamily="34" charset="0"/>
              </a:rPr>
              <a:t>In </a:t>
            </a:r>
            <a:r>
              <a:rPr lang="en-US" sz="2400" dirty="0">
                <a:ea typeface="Calibri" panose="020F0502020204030204" pitchFamily="34" charset="0"/>
                <a:cs typeface="Arial" panose="020B0604020202020204" pitchFamily="34" charset="0"/>
              </a:rPr>
              <a:t>other words, if you are productive and useful to society, then you should live. Otherwise you are better-off dead. </a:t>
            </a:r>
            <a:endParaRPr lang="fr-CA" sz="2400" dirty="0">
              <a:ea typeface="Calibri" panose="020F0502020204030204" pitchFamily="34" charset="0"/>
              <a:cs typeface="Arial" panose="020B0604020202020204" pitchFamily="34" charset="0"/>
            </a:endParaRPr>
          </a:p>
          <a:p>
            <a:pPr marL="457200" marR="0">
              <a:lnSpc>
                <a:spcPts val="1800"/>
              </a:lnSpc>
              <a:spcBef>
                <a:spcPts val="0"/>
              </a:spcBef>
              <a:spcAft>
                <a:spcPts val="0"/>
              </a:spcAft>
            </a:pPr>
            <a:endParaRPr lang="en-US" sz="2400" dirty="0" smtClean="0">
              <a:ea typeface="Calibri" panose="020F0502020204030204" pitchFamily="34" charset="0"/>
              <a:cs typeface="Arial" panose="020B0604020202020204" pitchFamily="34" charset="0"/>
            </a:endParaRPr>
          </a:p>
          <a:p>
            <a:pPr marL="457200" marR="0">
              <a:lnSpc>
                <a:spcPts val="1800"/>
              </a:lnSpc>
              <a:spcBef>
                <a:spcPts val="0"/>
              </a:spcBef>
              <a:spcAft>
                <a:spcPts val="0"/>
              </a:spcAft>
            </a:pPr>
            <a:r>
              <a:rPr lang="en-US" sz="2400" dirty="0" smtClean="0">
                <a:ea typeface="Calibri" panose="020F0502020204030204" pitchFamily="34" charset="0"/>
                <a:cs typeface="Arial" panose="020B0604020202020204" pitchFamily="34" charset="0"/>
              </a:rPr>
              <a:t>Tom </a:t>
            </a:r>
            <a:r>
              <a:rPr lang="en-US" sz="2400" dirty="0">
                <a:ea typeface="Calibri" panose="020F0502020204030204" pitchFamily="34" charset="0"/>
                <a:cs typeface="Arial" panose="020B0604020202020204" pitchFamily="34" charset="0"/>
              </a:rPr>
              <a:t>Koch, a Canadian bioethicist, describes this utilitarian view of many modern </a:t>
            </a:r>
            <a:r>
              <a:rPr lang="en-US" sz="2400" dirty="0" smtClean="0">
                <a:ea typeface="Calibri" panose="020F0502020204030204" pitchFamily="34" charset="0"/>
                <a:cs typeface="Arial" panose="020B0604020202020204" pitchFamily="34" charset="0"/>
              </a:rPr>
              <a:t>bioethicists:</a:t>
            </a:r>
            <a:endParaRPr lang="fr-CA" sz="2400" dirty="0">
              <a:ea typeface="Calibri" panose="020F0502020204030204" pitchFamily="34" charset="0"/>
              <a:cs typeface="Arial" panose="020B0604020202020204" pitchFamily="34" charset="0"/>
            </a:endParaRPr>
          </a:p>
          <a:p>
            <a:pPr marL="457200" marR="0">
              <a:lnSpc>
                <a:spcPts val="1800"/>
              </a:lnSpc>
              <a:spcBef>
                <a:spcPts val="0"/>
              </a:spcBef>
              <a:spcAft>
                <a:spcPts val="0"/>
              </a:spcAft>
            </a:pPr>
            <a:endParaRPr lang="en-US" sz="2400" dirty="0" smtClean="0">
              <a:ea typeface="Calibri" panose="020F0502020204030204" pitchFamily="34" charset="0"/>
              <a:cs typeface="Arial" panose="020B0604020202020204" pitchFamily="34" charset="0"/>
            </a:endParaRPr>
          </a:p>
          <a:p>
            <a:pPr marL="457200" marR="0">
              <a:lnSpc>
                <a:spcPts val="1800"/>
              </a:lnSpc>
              <a:spcBef>
                <a:spcPts val="0"/>
              </a:spcBef>
              <a:spcAft>
                <a:spcPts val="0"/>
              </a:spcAft>
            </a:pPr>
            <a:r>
              <a:rPr lang="en-US" sz="2400" dirty="0" smtClean="0">
                <a:ea typeface="Calibri" panose="020F0502020204030204" pitchFamily="34" charset="0"/>
                <a:cs typeface="Arial" panose="020B0604020202020204" pitchFamily="34" charset="0"/>
              </a:rPr>
              <a:t>According </a:t>
            </a:r>
            <a:r>
              <a:rPr lang="en-US" sz="2400" dirty="0">
                <a:ea typeface="Calibri" panose="020F0502020204030204" pitchFamily="34" charset="0"/>
                <a:cs typeface="Arial" panose="020B0604020202020204" pitchFamily="34" charset="0"/>
              </a:rPr>
              <a:t>to this neo-liberal concept, society has limited resources like the limited number of lifeboats on the sinking Titanic.  </a:t>
            </a:r>
            <a:endParaRPr lang="fr-CA" sz="2400" dirty="0">
              <a:ea typeface="Calibri" panose="020F0502020204030204" pitchFamily="34" charset="0"/>
              <a:cs typeface="Arial" panose="020B0604020202020204" pitchFamily="34" charset="0"/>
            </a:endParaRPr>
          </a:p>
          <a:p>
            <a:pPr marL="457200">
              <a:lnSpc>
                <a:spcPts val="1800"/>
              </a:lnSpc>
            </a:pPr>
            <a:endParaRPr lang="en-US" sz="2400" dirty="0" smtClean="0">
              <a:ea typeface="Calibri" panose="020F0502020204030204" pitchFamily="34" charset="0"/>
              <a:cs typeface="Arial" panose="020B0604020202020204" pitchFamily="34" charset="0"/>
            </a:endParaRPr>
          </a:p>
          <a:p>
            <a:pPr marL="457200">
              <a:lnSpc>
                <a:spcPts val="1800"/>
              </a:lnSpc>
            </a:pPr>
            <a:r>
              <a:rPr lang="en-US" sz="2400" dirty="0" smtClean="0">
                <a:ea typeface="Calibri" panose="020F0502020204030204" pitchFamily="34" charset="0"/>
                <a:cs typeface="Arial" panose="020B0604020202020204" pitchFamily="34" charset="0"/>
              </a:rPr>
              <a:t>Only </a:t>
            </a:r>
            <a:r>
              <a:rPr lang="en-US" sz="2400" dirty="0">
                <a:ea typeface="Calibri" panose="020F0502020204030204" pitchFamily="34" charset="0"/>
                <a:cs typeface="Arial" panose="020B0604020202020204" pitchFamily="34" charset="0"/>
              </a:rPr>
              <a:t>the strongest who can fight and make it into lifeboats will survive</a:t>
            </a:r>
            <a:r>
              <a:rPr lang="en-US" sz="3200" dirty="0">
                <a:ea typeface="Calibri" panose="020F0502020204030204" pitchFamily="34" charset="0"/>
                <a:cs typeface="Arial" panose="020B0604020202020204" pitchFamily="34" charset="0"/>
              </a:rPr>
              <a:t>. </a:t>
            </a:r>
            <a:r>
              <a:rPr lang="en-US" sz="2000" i="1" dirty="0" smtClean="0">
                <a:ea typeface="Calibri" panose="020F0502020204030204" pitchFamily="34" charset="0"/>
                <a:cs typeface="Arial" panose="020B0604020202020204" pitchFamily="34" charset="0"/>
              </a:rPr>
              <a:t>Thieves </a:t>
            </a:r>
            <a:r>
              <a:rPr lang="en-US" sz="2000" i="1" dirty="0">
                <a:ea typeface="Calibri" panose="020F0502020204030204" pitchFamily="34" charset="0"/>
                <a:cs typeface="Arial" panose="020B0604020202020204" pitchFamily="34" charset="0"/>
              </a:rPr>
              <a:t>of Virtue-When Bioethics Stole </a:t>
            </a:r>
            <a:r>
              <a:rPr lang="en-US" sz="2000" i="1" dirty="0" smtClean="0">
                <a:ea typeface="Calibri" panose="020F0502020204030204" pitchFamily="34" charset="0"/>
                <a:cs typeface="Arial" panose="020B0604020202020204" pitchFamily="34" charset="0"/>
              </a:rPr>
              <a:t>Medicine</a:t>
            </a:r>
            <a:r>
              <a:rPr lang="en-US" i="1" dirty="0" smtClean="0">
                <a:latin typeface="Trebuchet MS" panose="020B0603020202020204" pitchFamily="34" charset="0"/>
                <a:ea typeface="Calibri" panose="020F0502020204030204" pitchFamily="34" charset="0"/>
                <a:cs typeface="Times New Roman" panose="02020603050405020304" pitchFamily="18" charset="0"/>
              </a:rPr>
              <a:t>. </a:t>
            </a:r>
            <a:endParaRPr lang="fr-CA" sz="3600" i="1" dirty="0">
              <a:latin typeface="Trebuchet MS" panose="020B0603020202020204" pitchFamily="34" charset="0"/>
              <a:ea typeface="Calibri" panose="020F0502020204030204" pitchFamily="34" charset="0"/>
              <a:cs typeface="Times New Roman" panose="02020603050405020304" pitchFamily="18" charset="0"/>
            </a:endParaRPr>
          </a:p>
          <a:p>
            <a:r>
              <a:rPr lang="en-US" sz="2800" dirty="0" smtClean="0">
                <a:latin typeface="Trebuchet MS" panose="020B0603020202020204" pitchFamily="34" charset="0"/>
                <a:ea typeface="Times New Roman" panose="02020603050405020304" pitchFamily="18" charset="0"/>
              </a:rPr>
              <a:t>	</a:t>
            </a:r>
            <a:endParaRPr lang="fr-CA" sz="3200" dirty="0">
              <a:latin typeface="Trebuchet MS" panose="020B0603020202020204" pitchFamily="34" charset="0"/>
            </a:endParaRPr>
          </a:p>
        </p:txBody>
      </p:sp>
      <p:pic>
        <p:nvPicPr>
          <p:cNvPr id="6" name="Picture 5"/>
          <p:cNvPicPr>
            <a:picLocks noChangeAspect="1"/>
          </p:cNvPicPr>
          <p:nvPr/>
        </p:nvPicPr>
        <p:blipFill>
          <a:blip r:embed="rId2"/>
          <a:stretch>
            <a:fillRect/>
          </a:stretch>
        </p:blipFill>
        <p:spPr>
          <a:xfrm>
            <a:off x="6821021" y="-85046"/>
            <a:ext cx="5370979" cy="3679491"/>
          </a:xfrm>
          <a:prstGeom prst="rect">
            <a:avLst/>
          </a:prstGeom>
        </p:spPr>
      </p:pic>
      <p:sp>
        <p:nvSpPr>
          <p:cNvPr id="4" name="Slide Number Placeholder 3"/>
          <p:cNvSpPr>
            <a:spLocks noGrp="1"/>
          </p:cNvSpPr>
          <p:nvPr>
            <p:ph type="sldNum" sz="quarter" idx="12"/>
          </p:nvPr>
        </p:nvSpPr>
        <p:spPr/>
        <p:txBody>
          <a:bodyPr/>
          <a:lstStyle/>
          <a:p>
            <a:fld id="{D57F1E4F-1CFF-5643-939E-217C01CDF565}" type="slidenum">
              <a:rPr lang="en-US" smtClean="0"/>
              <a:pPr/>
              <a:t>16</a:t>
            </a:fld>
            <a:endParaRPr lang="en-US" dirty="0"/>
          </a:p>
        </p:txBody>
      </p:sp>
    </p:spTree>
    <p:extLst>
      <p:ext uri="{BB962C8B-B14F-4D97-AF65-F5344CB8AC3E}">
        <p14:creationId xmlns:p14="http://schemas.microsoft.com/office/powerpoint/2010/main" val="20479843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3238" y="330484"/>
            <a:ext cx="3460421" cy="1320800"/>
          </a:xfrm>
        </p:spPr>
        <p:txBody>
          <a:bodyPr>
            <a:noAutofit/>
          </a:bodyPr>
          <a:lstStyle/>
          <a:p>
            <a:r>
              <a:rPr lang="en-US" sz="4000" b="1" dirty="0" smtClean="0">
                <a:solidFill>
                  <a:srgbClr val="C00000"/>
                </a:solidFill>
              </a:rPr>
              <a:t>Selling Death</a:t>
            </a:r>
            <a:r>
              <a:rPr lang="en-US" sz="4000" dirty="0" smtClean="0">
                <a:solidFill>
                  <a:srgbClr val="92D050"/>
                </a:solidFill>
              </a:rPr>
              <a:t/>
            </a:r>
            <a:br>
              <a:rPr lang="en-US" sz="4000" dirty="0" smtClean="0">
                <a:solidFill>
                  <a:srgbClr val="92D050"/>
                </a:solidFill>
              </a:rPr>
            </a:br>
            <a:endParaRPr lang="fr-CA" sz="4000" dirty="0">
              <a:solidFill>
                <a:srgbClr val="92D050"/>
              </a:solidFill>
            </a:endParaRPr>
          </a:p>
        </p:txBody>
      </p:sp>
      <p:sp>
        <p:nvSpPr>
          <p:cNvPr id="5" name="Rectangle 4"/>
          <p:cNvSpPr/>
          <p:nvPr/>
        </p:nvSpPr>
        <p:spPr>
          <a:xfrm>
            <a:off x="593766" y="1442618"/>
            <a:ext cx="6377049" cy="4955203"/>
          </a:xfrm>
          <a:prstGeom prst="rect">
            <a:avLst/>
          </a:prstGeom>
        </p:spPr>
        <p:txBody>
          <a:bodyPr wrap="square">
            <a:spAutoFit/>
          </a:bodyPr>
          <a:lstStyle/>
          <a:p>
            <a:r>
              <a:rPr lang="en-US" sz="2800" dirty="0" smtClean="0">
                <a:cs typeface="Times New Roman" panose="02020603050405020304" pitchFamily="18" charset="0"/>
              </a:rPr>
              <a:t>Euphemisms and marketing: “Dying with dignity” “Compassionate Choices” “Medical Aid in Dying”</a:t>
            </a:r>
          </a:p>
          <a:p>
            <a:r>
              <a:rPr lang="en-US" sz="2800" dirty="0" err="1" smtClean="0">
                <a:cs typeface="Times New Roman" panose="02020603050405020304" pitchFamily="18" charset="0"/>
              </a:rPr>
              <a:t>Medicalizing</a:t>
            </a:r>
            <a:r>
              <a:rPr lang="en-US" sz="2800" dirty="0" smtClean="0">
                <a:cs typeface="Times New Roman" panose="02020603050405020304" pitchFamily="18" charset="0"/>
              </a:rPr>
              <a:t> euthanasia: Physicians required to do the killing-If a doctor kills then it is medical</a:t>
            </a:r>
          </a:p>
          <a:p>
            <a:r>
              <a:rPr lang="en-US" sz="2800" dirty="0" smtClean="0">
                <a:cs typeface="Times New Roman" panose="02020603050405020304" pitchFamily="18" charset="0"/>
              </a:rPr>
              <a:t>Polls: Surveys with skewed questions—if a person is 99 years old and terminal with horrible suffering with only a few days left to live</a:t>
            </a:r>
          </a:p>
          <a:p>
            <a:endParaRPr lang="en-US" dirty="0" smtClean="0"/>
          </a:p>
          <a:p>
            <a:endParaRPr lang="fr-CA" dirty="0"/>
          </a:p>
        </p:txBody>
      </p:sp>
      <p:pic>
        <p:nvPicPr>
          <p:cNvPr id="8" name="Content Placeholder 7"/>
          <p:cNvPicPr>
            <a:picLocks noGrp="1" noChangeAspect="1"/>
          </p:cNvPicPr>
          <p:nvPr>
            <p:ph idx="1"/>
          </p:nvPr>
        </p:nvPicPr>
        <p:blipFill>
          <a:blip r:embed="rId2"/>
          <a:stretch>
            <a:fillRect/>
          </a:stretch>
        </p:blipFill>
        <p:spPr>
          <a:xfrm>
            <a:off x="8075938" y="3612443"/>
            <a:ext cx="4116062" cy="1913145"/>
          </a:xfrm>
          <a:prstGeom prst="rect">
            <a:avLst/>
          </a:prstGeom>
        </p:spPr>
      </p:pic>
      <p:pic>
        <p:nvPicPr>
          <p:cNvPr id="7" name="Picture 6"/>
          <p:cNvPicPr>
            <a:picLocks noChangeAspect="1"/>
          </p:cNvPicPr>
          <p:nvPr/>
        </p:nvPicPr>
        <p:blipFill>
          <a:blip r:embed="rId3"/>
          <a:stretch>
            <a:fillRect/>
          </a:stretch>
        </p:blipFill>
        <p:spPr>
          <a:xfrm>
            <a:off x="6874933" y="-65495"/>
            <a:ext cx="5317067" cy="3677939"/>
          </a:xfrm>
          <a:prstGeom prst="rect">
            <a:avLst/>
          </a:prstGeom>
        </p:spPr>
      </p:pic>
      <p:pic>
        <p:nvPicPr>
          <p:cNvPr id="9" name="Content Placeholder 7"/>
          <p:cNvPicPr>
            <a:picLocks noChangeAspect="1"/>
          </p:cNvPicPr>
          <p:nvPr/>
        </p:nvPicPr>
        <p:blipFill>
          <a:blip r:embed="rId2"/>
          <a:stretch>
            <a:fillRect/>
          </a:stretch>
        </p:blipFill>
        <p:spPr>
          <a:xfrm>
            <a:off x="8075938" y="3612444"/>
            <a:ext cx="4116062" cy="1913145"/>
          </a:xfrm>
          <a:prstGeom prst="rect">
            <a:avLst/>
          </a:prstGeom>
        </p:spPr>
      </p:pic>
      <p:sp>
        <p:nvSpPr>
          <p:cNvPr id="3" name="Slide Number Placeholder 2"/>
          <p:cNvSpPr>
            <a:spLocks noGrp="1"/>
          </p:cNvSpPr>
          <p:nvPr>
            <p:ph type="sldNum" sz="quarter" idx="12"/>
          </p:nvPr>
        </p:nvSpPr>
        <p:spPr/>
        <p:txBody>
          <a:bodyPr/>
          <a:lstStyle/>
          <a:p>
            <a:fld id="{D57F1E4F-1CFF-5643-939E-217C01CDF565}" type="slidenum">
              <a:rPr lang="en-US" smtClean="0"/>
              <a:pPr/>
              <a:t>17</a:t>
            </a:fld>
            <a:endParaRPr lang="en-US" dirty="0"/>
          </a:p>
        </p:txBody>
      </p:sp>
    </p:spTree>
    <p:extLst>
      <p:ext uri="{BB962C8B-B14F-4D97-AF65-F5344CB8AC3E}">
        <p14:creationId xmlns:p14="http://schemas.microsoft.com/office/powerpoint/2010/main" val="17757550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7542" y="252140"/>
            <a:ext cx="3473616" cy="1320800"/>
          </a:xfrm>
        </p:spPr>
        <p:txBody>
          <a:bodyPr>
            <a:noAutofit/>
          </a:bodyPr>
          <a:lstStyle/>
          <a:p>
            <a:r>
              <a:rPr lang="en-US" sz="4000" b="1" dirty="0" smtClean="0">
                <a:solidFill>
                  <a:srgbClr val="C00000"/>
                </a:solidFill>
              </a:rPr>
              <a:t>Selling Death</a:t>
            </a:r>
            <a:r>
              <a:rPr lang="en-US" sz="4000" dirty="0" smtClean="0">
                <a:solidFill>
                  <a:srgbClr val="92D050"/>
                </a:solidFill>
              </a:rPr>
              <a:t/>
            </a:r>
            <a:br>
              <a:rPr lang="en-US" sz="4000" dirty="0" smtClean="0">
                <a:solidFill>
                  <a:srgbClr val="92D050"/>
                </a:solidFill>
              </a:rPr>
            </a:br>
            <a:endParaRPr lang="fr-CA" sz="4000" dirty="0">
              <a:solidFill>
                <a:srgbClr val="92D050"/>
              </a:solidFill>
            </a:endParaRPr>
          </a:p>
        </p:txBody>
      </p:sp>
      <p:sp>
        <p:nvSpPr>
          <p:cNvPr id="5" name="Rectangle 4"/>
          <p:cNvSpPr/>
          <p:nvPr/>
        </p:nvSpPr>
        <p:spPr>
          <a:xfrm>
            <a:off x="593766" y="1442618"/>
            <a:ext cx="6281167" cy="5816977"/>
          </a:xfrm>
          <a:prstGeom prst="rect">
            <a:avLst/>
          </a:prstGeom>
        </p:spPr>
        <p:txBody>
          <a:bodyPr wrap="square">
            <a:spAutoFit/>
          </a:bodyPr>
          <a:lstStyle/>
          <a:p>
            <a:r>
              <a:rPr lang="en-US" sz="2800" dirty="0" smtClean="0"/>
              <a:t>Co-opting the victim: “voluntary act”</a:t>
            </a:r>
          </a:p>
          <a:p>
            <a:r>
              <a:rPr lang="en-US" sz="2800" dirty="0" smtClean="0"/>
              <a:t>Legalizing euthanasia: If it is legal it must be OK</a:t>
            </a:r>
          </a:p>
          <a:p>
            <a:r>
              <a:rPr lang="en-US" sz="2800" dirty="0" smtClean="0"/>
              <a:t>Media glamourizing assisted suicide and euthanasia described as a “Beautiful death.”</a:t>
            </a:r>
          </a:p>
          <a:p>
            <a:r>
              <a:rPr lang="en-US" sz="2800" dirty="0" smtClean="0"/>
              <a:t>Lobbying by pro-assisted suicide groups on legislatures to enact laws</a:t>
            </a:r>
          </a:p>
          <a:p>
            <a:r>
              <a:rPr lang="en-US" sz="2800" dirty="0" smtClean="0"/>
              <a:t>Apathy by public: “It does not concern me.”</a:t>
            </a:r>
          </a:p>
          <a:p>
            <a:r>
              <a:rPr lang="en-US" sz="2800" dirty="0" smtClean="0"/>
              <a:t>Apathy by church: “We are not political.”</a:t>
            </a:r>
          </a:p>
          <a:p>
            <a:endParaRPr lang="en-US" dirty="0" smtClean="0"/>
          </a:p>
          <a:p>
            <a:endParaRPr lang="fr-CA" dirty="0"/>
          </a:p>
        </p:txBody>
      </p:sp>
      <p:pic>
        <p:nvPicPr>
          <p:cNvPr id="8" name="Content Placeholder 7"/>
          <p:cNvPicPr>
            <a:picLocks noGrp="1" noChangeAspect="1"/>
          </p:cNvPicPr>
          <p:nvPr>
            <p:ph idx="1"/>
          </p:nvPr>
        </p:nvPicPr>
        <p:blipFill>
          <a:blip r:embed="rId2"/>
          <a:stretch>
            <a:fillRect/>
          </a:stretch>
        </p:blipFill>
        <p:spPr>
          <a:xfrm>
            <a:off x="8075938" y="3612443"/>
            <a:ext cx="4116062" cy="1913145"/>
          </a:xfrm>
          <a:prstGeom prst="rect">
            <a:avLst/>
          </a:prstGeom>
        </p:spPr>
      </p:pic>
      <p:pic>
        <p:nvPicPr>
          <p:cNvPr id="7" name="Picture 6"/>
          <p:cNvPicPr>
            <a:picLocks noChangeAspect="1"/>
          </p:cNvPicPr>
          <p:nvPr/>
        </p:nvPicPr>
        <p:blipFill>
          <a:blip r:embed="rId3"/>
          <a:stretch>
            <a:fillRect/>
          </a:stretch>
        </p:blipFill>
        <p:spPr>
          <a:xfrm>
            <a:off x="6874933" y="-65495"/>
            <a:ext cx="5317067" cy="3677939"/>
          </a:xfrm>
          <a:prstGeom prst="rect">
            <a:avLst/>
          </a:prstGeom>
        </p:spPr>
      </p:pic>
      <p:pic>
        <p:nvPicPr>
          <p:cNvPr id="9" name="Content Placeholder 7"/>
          <p:cNvPicPr>
            <a:picLocks noChangeAspect="1"/>
          </p:cNvPicPr>
          <p:nvPr/>
        </p:nvPicPr>
        <p:blipFill>
          <a:blip r:embed="rId2"/>
          <a:stretch>
            <a:fillRect/>
          </a:stretch>
        </p:blipFill>
        <p:spPr>
          <a:xfrm>
            <a:off x="8075938" y="3612444"/>
            <a:ext cx="4116062" cy="1913145"/>
          </a:xfrm>
          <a:prstGeom prst="rect">
            <a:avLst/>
          </a:prstGeom>
        </p:spPr>
      </p:pic>
      <p:sp>
        <p:nvSpPr>
          <p:cNvPr id="3" name="Slide Number Placeholder 2"/>
          <p:cNvSpPr>
            <a:spLocks noGrp="1"/>
          </p:cNvSpPr>
          <p:nvPr>
            <p:ph type="sldNum" sz="quarter" idx="12"/>
          </p:nvPr>
        </p:nvSpPr>
        <p:spPr/>
        <p:txBody>
          <a:bodyPr/>
          <a:lstStyle/>
          <a:p>
            <a:fld id="{D57F1E4F-1CFF-5643-939E-217C01CDF565}" type="slidenum">
              <a:rPr lang="en-US" smtClean="0"/>
              <a:pPr/>
              <a:t>18</a:t>
            </a:fld>
            <a:endParaRPr lang="en-US" dirty="0"/>
          </a:p>
        </p:txBody>
      </p:sp>
    </p:spTree>
    <p:extLst>
      <p:ext uri="{BB962C8B-B14F-4D97-AF65-F5344CB8AC3E}">
        <p14:creationId xmlns:p14="http://schemas.microsoft.com/office/powerpoint/2010/main" val="7553388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7570" y="293355"/>
            <a:ext cx="3460421" cy="1320800"/>
          </a:xfrm>
        </p:spPr>
        <p:txBody>
          <a:bodyPr>
            <a:noAutofit/>
          </a:bodyPr>
          <a:lstStyle/>
          <a:p>
            <a:r>
              <a:rPr lang="en-US" sz="4000" b="1" dirty="0" smtClean="0">
                <a:solidFill>
                  <a:srgbClr val="C00000"/>
                </a:solidFill>
              </a:rPr>
              <a:t>Selling Death</a:t>
            </a:r>
            <a:r>
              <a:rPr lang="en-US" sz="4000" dirty="0" smtClean="0">
                <a:solidFill>
                  <a:srgbClr val="92D050"/>
                </a:solidFill>
              </a:rPr>
              <a:t/>
            </a:r>
            <a:br>
              <a:rPr lang="en-US" sz="4000" dirty="0" smtClean="0">
                <a:solidFill>
                  <a:srgbClr val="92D050"/>
                </a:solidFill>
              </a:rPr>
            </a:br>
            <a:endParaRPr lang="fr-CA" sz="4000" dirty="0">
              <a:solidFill>
                <a:srgbClr val="92D050"/>
              </a:solidFill>
            </a:endParaRPr>
          </a:p>
        </p:txBody>
      </p:sp>
      <p:sp>
        <p:nvSpPr>
          <p:cNvPr id="5" name="Rectangle 4"/>
          <p:cNvSpPr/>
          <p:nvPr/>
        </p:nvSpPr>
        <p:spPr>
          <a:xfrm>
            <a:off x="497884" y="1614155"/>
            <a:ext cx="6377049" cy="5693866"/>
          </a:xfrm>
          <a:prstGeom prst="rect">
            <a:avLst/>
          </a:prstGeom>
        </p:spPr>
        <p:txBody>
          <a:bodyPr wrap="square">
            <a:spAutoFit/>
          </a:bodyPr>
          <a:lstStyle/>
          <a:p>
            <a:r>
              <a:rPr lang="en-US" sz="2800" dirty="0" smtClean="0">
                <a:cs typeface="Times New Roman" panose="02020603050405020304" pitchFamily="18" charset="0"/>
              </a:rPr>
              <a:t>Falsifying the numbers: “only a tiny handful”</a:t>
            </a:r>
          </a:p>
          <a:p>
            <a:r>
              <a:rPr lang="en-US" sz="2800" dirty="0" smtClean="0">
                <a:cs typeface="Times New Roman" panose="02020603050405020304" pitchFamily="18" charset="0"/>
              </a:rPr>
              <a:t>Extreme language: "horrible agonizing death”</a:t>
            </a:r>
          </a:p>
          <a:p>
            <a:r>
              <a:rPr lang="en-US" sz="2800" dirty="0" smtClean="0">
                <a:cs typeface="Times New Roman" panose="02020603050405020304" pitchFamily="18" charset="0"/>
              </a:rPr>
              <a:t>False claims: “if a person is not allowed assisted suicide or euthanasia, they may throw themselves off a bridge”</a:t>
            </a:r>
          </a:p>
          <a:p>
            <a:r>
              <a:rPr lang="en-US" sz="2800" dirty="0" smtClean="0">
                <a:cs typeface="Times New Roman" panose="02020603050405020304" pitchFamily="18" charset="0"/>
              </a:rPr>
              <a:t>False certainty of death: “Physicians know who will die in next 6 months”</a:t>
            </a:r>
          </a:p>
          <a:p>
            <a:endParaRPr lang="en-US" sz="2400" dirty="0" smtClean="0">
              <a:cs typeface="Times New Roman" panose="02020603050405020304" pitchFamily="18" charset="0"/>
            </a:endParaRPr>
          </a:p>
          <a:p>
            <a:endParaRPr lang="en-US" sz="2400" dirty="0" smtClean="0"/>
          </a:p>
          <a:p>
            <a:endParaRPr lang="en-US" dirty="0" smtClean="0"/>
          </a:p>
          <a:p>
            <a:endParaRPr lang="fr-CA" dirty="0"/>
          </a:p>
        </p:txBody>
      </p:sp>
      <p:pic>
        <p:nvPicPr>
          <p:cNvPr id="8" name="Content Placeholder 7"/>
          <p:cNvPicPr>
            <a:picLocks noGrp="1" noChangeAspect="1"/>
          </p:cNvPicPr>
          <p:nvPr>
            <p:ph idx="1"/>
          </p:nvPr>
        </p:nvPicPr>
        <p:blipFill>
          <a:blip r:embed="rId2"/>
          <a:stretch>
            <a:fillRect/>
          </a:stretch>
        </p:blipFill>
        <p:spPr>
          <a:xfrm>
            <a:off x="8075938" y="3612443"/>
            <a:ext cx="4116062" cy="1913145"/>
          </a:xfrm>
          <a:prstGeom prst="rect">
            <a:avLst/>
          </a:prstGeom>
        </p:spPr>
      </p:pic>
      <p:pic>
        <p:nvPicPr>
          <p:cNvPr id="7" name="Picture 6"/>
          <p:cNvPicPr>
            <a:picLocks noChangeAspect="1"/>
          </p:cNvPicPr>
          <p:nvPr/>
        </p:nvPicPr>
        <p:blipFill>
          <a:blip r:embed="rId3"/>
          <a:stretch>
            <a:fillRect/>
          </a:stretch>
        </p:blipFill>
        <p:spPr>
          <a:xfrm>
            <a:off x="6874933" y="-65495"/>
            <a:ext cx="5317067" cy="3677939"/>
          </a:xfrm>
          <a:prstGeom prst="rect">
            <a:avLst/>
          </a:prstGeom>
        </p:spPr>
      </p:pic>
      <p:pic>
        <p:nvPicPr>
          <p:cNvPr id="9" name="Content Placeholder 7"/>
          <p:cNvPicPr>
            <a:picLocks noChangeAspect="1"/>
          </p:cNvPicPr>
          <p:nvPr/>
        </p:nvPicPr>
        <p:blipFill>
          <a:blip r:embed="rId2"/>
          <a:stretch>
            <a:fillRect/>
          </a:stretch>
        </p:blipFill>
        <p:spPr>
          <a:xfrm>
            <a:off x="8075938" y="3612444"/>
            <a:ext cx="4116062" cy="1913145"/>
          </a:xfrm>
          <a:prstGeom prst="rect">
            <a:avLst/>
          </a:prstGeom>
        </p:spPr>
      </p:pic>
      <p:sp>
        <p:nvSpPr>
          <p:cNvPr id="3" name="Slide Number Placeholder 2"/>
          <p:cNvSpPr>
            <a:spLocks noGrp="1"/>
          </p:cNvSpPr>
          <p:nvPr>
            <p:ph type="sldNum" sz="quarter" idx="12"/>
          </p:nvPr>
        </p:nvSpPr>
        <p:spPr/>
        <p:txBody>
          <a:bodyPr/>
          <a:lstStyle/>
          <a:p>
            <a:fld id="{D57F1E4F-1CFF-5643-939E-217C01CDF565}" type="slidenum">
              <a:rPr lang="en-US" smtClean="0"/>
              <a:pPr/>
              <a:t>19</a:t>
            </a:fld>
            <a:endParaRPr lang="en-US" dirty="0"/>
          </a:p>
        </p:txBody>
      </p:sp>
    </p:spTree>
    <p:extLst>
      <p:ext uri="{BB962C8B-B14F-4D97-AF65-F5344CB8AC3E}">
        <p14:creationId xmlns:p14="http://schemas.microsoft.com/office/powerpoint/2010/main" val="28414615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3472" y="252519"/>
            <a:ext cx="5632315" cy="1320800"/>
          </a:xfrm>
        </p:spPr>
        <p:txBody>
          <a:bodyPr>
            <a:noAutofit/>
          </a:bodyPr>
          <a:lstStyle/>
          <a:p>
            <a:r>
              <a:rPr lang="en-CA" b="1" dirty="0" smtClean="0">
                <a:solidFill>
                  <a:srgbClr val="00B050"/>
                </a:solidFill>
              </a:rPr>
              <a:t>	</a:t>
            </a:r>
            <a:r>
              <a:rPr lang="en-CA" sz="4800" b="1" dirty="0" smtClean="0">
                <a:solidFill>
                  <a:srgbClr val="00B050"/>
                </a:solidFill>
              </a:rPr>
              <a:t>Made to Live</a:t>
            </a:r>
            <a:r>
              <a:rPr lang="en-US" sz="4000" dirty="0" smtClean="0"/>
              <a:t/>
            </a:r>
            <a:br>
              <a:rPr lang="en-US" sz="4000" dirty="0" smtClean="0"/>
            </a:br>
            <a:endParaRPr lang="fr-CA" sz="4000" dirty="0"/>
          </a:p>
        </p:txBody>
      </p:sp>
      <p:pic>
        <p:nvPicPr>
          <p:cNvPr id="4" name="Content Placeholder 3"/>
          <p:cNvPicPr>
            <a:picLocks noGrp="1" noChangeAspect="1"/>
          </p:cNvPicPr>
          <p:nvPr>
            <p:ph idx="1"/>
          </p:nvPr>
        </p:nvPicPr>
        <p:blipFill>
          <a:blip r:embed="rId2"/>
          <a:stretch>
            <a:fillRect/>
          </a:stretch>
        </p:blipFill>
        <p:spPr>
          <a:xfrm>
            <a:off x="1857983" y="1294382"/>
            <a:ext cx="9226294" cy="4960504"/>
          </a:xfrm>
          <a:prstGeom prst="rect">
            <a:avLst/>
          </a:prstGeom>
        </p:spPr>
      </p:pic>
      <p:sp>
        <p:nvSpPr>
          <p:cNvPr id="3" name="Slide Number Placeholder 2"/>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23966064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979" y="199755"/>
            <a:ext cx="10515600" cy="1325563"/>
          </a:xfrm>
        </p:spPr>
        <p:txBody>
          <a:bodyPr/>
          <a:lstStyle/>
          <a:p>
            <a:r>
              <a:rPr lang="en-US" dirty="0" smtClean="0">
                <a:solidFill>
                  <a:srgbClr val="C00000"/>
                </a:solidFill>
              </a:rPr>
              <a:t>                 </a:t>
            </a:r>
            <a:r>
              <a:rPr lang="en-US" b="1" dirty="0" smtClean="0">
                <a:solidFill>
                  <a:srgbClr val="C00000"/>
                </a:solidFill>
              </a:rPr>
              <a:t>Selling </a:t>
            </a:r>
            <a:r>
              <a:rPr lang="en-US" b="1" dirty="0">
                <a:solidFill>
                  <a:srgbClr val="C00000"/>
                </a:solidFill>
              </a:rPr>
              <a:t>Death</a:t>
            </a:r>
            <a:endParaRPr lang="fr-CA" b="1" dirty="0"/>
          </a:p>
        </p:txBody>
      </p:sp>
      <p:sp>
        <p:nvSpPr>
          <p:cNvPr id="3" name="Content Placeholder 2"/>
          <p:cNvSpPr>
            <a:spLocks noGrp="1"/>
          </p:cNvSpPr>
          <p:nvPr>
            <p:ph idx="1"/>
          </p:nvPr>
        </p:nvSpPr>
        <p:spPr>
          <a:xfrm>
            <a:off x="834650" y="1720646"/>
            <a:ext cx="6372395" cy="3848768"/>
          </a:xfrm>
        </p:spPr>
        <p:txBody>
          <a:bodyPr>
            <a:normAutofit/>
          </a:bodyPr>
          <a:lstStyle/>
          <a:p>
            <a:r>
              <a:rPr lang="en-US" sz="2800" dirty="0">
                <a:cs typeface="Times New Roman" panose="02020603050405020304" pitchFamily="18" charset="0"/>
              </a:rPr>
              <a:t>False certainty of diagnosis: “It is certain that this person has a serious and incurable disease”</a:t>
            </a:r>
          </a:p>
          <a:p>
            <a:r>
              <a:rPr lang="en-US" sz="2800" dirty="0">
                <a:cs typeface="Times New Roman" panose="02020603050405020304" pitchFamily="18" charset="0"/>
              </a:rPr>
              <a:t>Attacking the opponents: “If you are against euthanasia and assisted suicide, then you are for suffering”</a:t>
            </a:r>
          </a:p>
          <a:p>
            <a:r>
              <a:rPr lang="en-US" sz="2800" dirty="0">
                <a:cs typeface="Times New Roman" panose="02020603050405020304" pitchFamily="18" charset="0"/>
              </a:rPr>
              <a:t>Falsely identifying assisted suicide/euthanasia as “progressive”</a:t>
            </a:r>
          </a:p>
          <a:p>
            <a:endParaRPr lang="fr-CA" sz="2400" dirty="0"/>
          </a:p>
        </p:txBody>
      </p:sp>
      <p:pic>
        <p:nvPicPr>
          <p:cNvPr id="4" name="Picture 3"/>
          <p:cNvPicPr>
            <a:picLocks noChangeAspect="1"/>
          </p:cNvPicPr>
          <p:nvPr/>
        </p:nvPicPr>
        <p:blipFill>
          <a:blip r:embed="rId2"/>
          <a:stretch>
            <a:fillRect/>
          </a:stretch>
        </p:blipFill>
        <p:spPr>
          <a:xfrm>
            <a:off x="7364361" y="0"/>
            <a:ext cx="5316173" cy="3682303"/>
          </a:xfrm>
          <a:prstGeom prst="rect">
            <a:avLst/>
          </a:prstGeom>
        </p:spPr>
      </p:pic>
      <p:pic>
        <p:nvPicPr>
          <p:cNvPr id="5" name="Content Placeholder 7"/>
          <p:cNvPicPr>
            <a:picLocks noChangeAspect="1"/>
          </p:cNvPicPr>
          <p:nvPr/>
        </p:nvPicPr>
        <p:blipFill>
          <a:blip r:embed="rId3"/>
          <a:stretch>
            <a:fillRect/>
          </a:stretch>
        </p:blipFill>
        <p:spPr>
          <a:xfrm>
            <a:off x="8213590" y="3682303"/>
            <a:ext cx="4116062" cy="1913145"/>
          </a:xfrm>
          <a:prstGeom prst="rect">
            <a:avLst/>
          </a:prstGeom>
        </p:spPr>
      </p:pic>
      <p:sp>
        <p:nvSpPr>
          <p:cNvPr id="6" name="Slide Number Placeholder 5"/>
          <p:cNvSpPr>
            <a:spLocks noGrp="1"/>
          </p:cNvSpPr>
          <p:nvPr>
            <p:ph type="sldNum" sz="quarter" idx="12"/>
          </p:nvPr>
        </p:nvSpPr>
        <p:spPr/>
        <p:txBody>
          <a:bodyPr/>
          <a:lstStyle/>
          <a:p>
            <a:fld id="{D57F1E4F-1CFF-5643-939E-217C01CDF565}" type="slidenum">
              <a:rPr lang="en-US" smtClean="0"/>
              <a:pPr/>
              <a:t>20</a:t>
            </a:fld>
            <a:endParaRPr lang="en-US" dirty="0"/>
          </a:p>
        </p:txBody>
      </p:sp>
    </p:spTree>
    <p:extLst>
      <p:ext uri="{BB962C8B-B14F-4D97-AF65-F5344CB8AC3E}">
        <p14:creationId xmlns:p14="http://schemas.microsoft.com/office/powerpoint/2010/main" val="9345177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192" y="589935"/>
            <a:ext cx="8596668" cy="1320800"/>
          </a:xfrm>
        </p:spPr>
        <p:txBody>
          <a:bodyPr/>
          <a:lstStyle/>
          <a:p>
            <a:r>
              <a:rPr lang="en-US" b="1" dirty="0" smtClean="0">
                <a:solidFill>
                  <a:srgbClr val="C00000"/>
                </a:solidFill>
              </a:rPr>
              <a:t>CHILD EUTHANASIA IN CANADA</a:t>
            </a:r>
            <a:endParaRPr lang="en-US" b="1" dirty="0">
              <a:solidFill>
                <a:srgbClr val="C00000"/>
              </a:solidFill>
            </a:endParaRPr>
          </a:p>
        </p:txBody>
      </p:sp>
      <p:sp>
        <p:nvSpPr>
          <p:cNvPr id="3" name="Content Placeholder 2"/>
          <p:cNvSpPr>
            <a:spLocks noGrp="1"/>
          </p:cNvSpPr>
          <p:nvPr>
            <p:ph idx="1"/>
          </p:nvPr>
        </p:nvSpPr>
        <p:spPr>
          <a:xfrm>
            <a:off x="350075" y="1448320"/>
            <a:ext cx="8596668" cy="3880773"/>
          </a:xfrm>
        </p:spPr>
        <p:txBody>
          <a:bodyPr>
            <a:noAutofit/>
          </a:bodyPr>
          <a:lstStyle/>
          <a:p>
            <a:endParaRPr lang="en-US" sz="2800" b="1" dirty="0" smtClean="0"/>
          </a:p>
          <a:p>
            <a:endParaRPr lang="en-US" sz="2800" b="1" dirty="0"/>
          </a:p>
          <a:p>
            <a:endParaRPr lang="en-US" sz="2800" b="1" dirty="0" smtClean="0"/>
          </a:p>
          <a:p>
            <a:pPr marL="0" indent="0">
              <a:buNone/>
            </a:pPr>
            <a:r>
              <a:rPr lang="en-US" sz="3200" b="1" dirty="0" smtClean="0"/>
              <a:t>Some </a:t>
            </a:r>
            <a:r>
              <a:rPr lang="en-US" sz="3200" b="1" dirty="0"/>
              <a:t>proponents for doctor assisted suicide and euthanasia </a:t>
            </a:r>
            <a:r>
              <a:rPr lang="en-US" sz="3200" b="1" dirty="0" smtClean="0"/>
              <a:t>in Canada are </a:t>
            </a:r>
            <a:r>
              <a:rPr lang="en-US" sz="3200" b="1" dirty="0"/>
              <a:t>recommending </a:t>
            </a:r>
            <a:r>
              <a:rPr lang="en-US" sz="3200" b="1" dirty="0" smtClean="0"/>
              <a:t>extending euthanasia </a:t>
            </a:r>
            <a:r>
              <a:rPr lang="en-US" sz="3200" b="1" dirty="0"/>
              <a:t>to some of its most vulnerable citizens including children who are “mature </a:t>
            </a:r>
            <a:r>
              <a:rPr lang="en-US" sz="3200" b="1" dirty="0" smtClean="0"/>
              <a:t>minors” and </a:t>
            </a:r>
            <a:r>
              <a:rPr lang="en-US" sz="3200" b="1" dirty="0"/>
              <a:t>the depressed</a:t>
            </a:r>
            <a:r>
              <a:rPr lang="en-US" sz="3200" b="1" dirty="0" smtClean="0"/>
              <a:t>.</a:t>
            </a:r>
            <a:endParaRPr lang="en-US" sz="3200" b="1" dirty="0"/>
          </a:p>
          <a:p>
            <a:endParaRPr lang="en-US" sz="2800" b="1" dirty="0"/>
          </a:p>
        </p:txBody>
      </p:sp>
      <p:pic>
        <p:nvPicPr>
          <p:cNvPr id="4" name="Picture 3"/>
          <p:cNvPicPr>
            <a:picLocks noChangeAspect="1"/>
          </p:cNvPicPr>
          <p:nvPr/>
        </p:nvPicPr>
        <p:blipFill>
          <a:blip r:embed="rId2"/>
          <a:stretch>
            <a:fillRect/>
          </a:stretch>
        </p:blipFill>
        <p:spPr>
          <a:xfrm>
            <a:off x="8320887" y="0"/>
            <a:ext cx="3871113" cy="2643679"/>
          </a:xfrm>
          <a:prstGeom prst="rect">
            <a:avLst/>
          </a:prstGeom>
        </p:spPr>
      </p:pic>
      <p:sp>
        <p:nvSpPr>
          <p:cNvPr id="5" name="Slide Number Placeholder 4"/>
          <p:cNvSpPr>
            <a:spLocks noGrp="1"/>
          </p:cNvSpPr>
          <p:nvPr>
            <p:ph type="sldNum" sz="quarter" idx="12"/>
          </p:nvPr>
        </p:nvSpPr>
        <p:spPr/>
        <p:txBody>
          <a:bodyPr/>
          <a:lstStyle/>
          <a:p>
            <a:fld id="{D57F1E4F-1CFF-5643-939E-217C01CDF565}" type="slidenum">
              <a:rPr lang="en-US" smtClean="0"/>
              <a:pPr/>
              <a:t>21</a:t>
            </a:fld>
            <a:endParaRPr lang="en-US" dirty="0"/>
          </a:p>
        </p:txBody>
      </p:sp>
    </p:spTree>
    <p:extLst>
      <p:ext uri="{BB962C8B-B14F-4D97-AF65-F5344CB8AC3E}">
        <p14:creationId xmlns:p14="http://schemas.microsoft.com/office/powerpoint/2010/main" val="31350111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373" y="845574"/>
            <a:ext cx="8596668" cy="1320800"/>
          </a:xfrm>
        </p:spPr>
        <p:txBody>
          <a:bodyPr/>
          <a:lstStyle/>
          <a:p>
            <a:r>
              <a:rPr lang="en-US" b="1" dirty="0">
                <a:solidFill>
                  <a:srgbClr val="C00000"/>
                </a:solidFill>
              </a:rPr>
              <a:t>CHILD EUTHANASIA IN CANADA</a:t>
            </a:r>
            <a:endParaRPr lang="fr-CA" dirty="0">
              <a:solidFill>
                <a:srgbClr val="C00000"/>
              </a:solidFill>
            </a:endParaRPr>
          </a:p>
        </p:txBody>
      </p:sp>
      <p:sp>
        <p:nvSpPr>
          <p:cNvPr id="3" name="Content Placeholder 2"/>
          <p:cNvSpPr>
            <a:spLocks noGrp="1"/>
          </p:cNvSpPr>
          <p:nvPr>
            <p:ph idx="1"/>
          </p:nvPr>
        </p:nvSpPr>
        <p:spPr>
          <a:xfrm>
            <a:off x="13932" y="1737749"/>
            <a:ext cx="8596668" cy="4691626"/>
          </a:xfrm>
        </p:spPr>
        <p:txBody>
          <a:bodyPr>
            <a:normAutofit/>
          </a:bodyPr>
          <a:lstStyle/>
          <a:p>
            <a:endParaRPr lang="en-US" b="1" dirty="0" smtClean="0"/>
          </a:p>
          <a:p>
            <a:endParaRPr lang="en-US" b="1" dirty="0"/>
          </a:p>
          <a:p>
            <a:pPr marL="0" indent="0">
              <a:buNone/>
            </a:pPr>
            <a:r>
              <a:rPr lang="en-US" sz="2800" b="1" dirty="0" smtClean="0"/>
              <a:t>.</a:t>
            </a:r>
            <a:r>
              <a:rPr lang="en-US" sz="2800" dirty="0" smtClean="0"/>
              <a:t> </a:t>
            </a:r>
            <a:r>
              <a:rPr lang="en-US" sz="2800" i="1" dirty="0" smtClean="0"/>
              <a:t>Provincial-Territorial </a:t>
            </a:r>
            <a:r>
              <a:rPr lang="en-US" sz="2800" i="1" dirty="0"/>
              <a:t>Expert Advisory </a:t>
            </a:r>
            <a:r>
              <a:rPr lang="en-US" sz="2800" i="1" dirty="0" err="1" smtClean="0"/>
              <a:t>Gr</a:t>
            </a:r>
            <a:r>
              <a:rPr lang="en-US" b="1" dirty="0" err="1"/>
              <a:t>Children</a:t>
            </a:r>
            <a:r>
              <a:rPr lang="en-US" b="1" dirty="0"/>
              <a:t> possibly as young as 11 or 12 could see their lives ended prematurely without parental consent or prior </a:t>
            </a:r>
            <a:r>
              <a:rPr lang="en-US" b="1" dirty="0" err="1"/>
              <a:t>notification</a:t>
            </a:r>
            <a:r>
              <a:rPr lang="en-US" sz="2800" i="1" dirty="0" err="1" smtClean="0"/>
              <a:t>oup</a:t>
            </a:r>
            <a:r>
              <a:rPr lang="en-US" sz="2800" i="1" dirty="0" smtClean="0"/>
              <a:t> </a:t>
            </a:r>
            <a:r>
              <a:rPr lang="en-US" sz="2800" i="1" dirty="0"/>
              <a:t>on Physician-Assisted Dying (mandated by Ontario Minister of Health and Long-Term Care and Attorney </a:t>
            </a:r>
            <a:r>
              <a:rPr lang="en-US" sz="2800" i="1" dirty="0" smtClean="0"/>
              <a:t>General).</a:t>
            </a:r>
            <a:r>
              <a:rPr lang="en-US" sz="2800" b="1" i="1" dirty="0" smtClean="0"/>
              <a:t> </a:t>
            </a:r>
          </a:p>
          <a:p>
            <a:pPr marL="0" indent="0">
              <a:buNone/>
            </a:pPr>
            <a:r>
              <a:rPr lang="en-US" sz="2800" b="1" dirty="0" smtClean="0"/>
              <a:t>The </a:t>
            </a:r>
            <a:r>
              <a:rPr lang="en-US" sz="2800" b="1" dirty="0"/>
              <a:t>case of Nadine illustrates the serious consequences of enacting such a provision. </a:t>
            </a:r>
            <a:endParaRPr lang="fr-CA" dirty="0"/>
          </a:p>
        </p:txBody>
      </p:sp>
      <p:pic>
        <p:nvPicPr>
          <p:cNvPr id="5" name="Picture 4"/>
          <p:cNvPicPr>
            <a:picLocks noChangeAspect="1"/>
          </p:cNvPicPr>
          <p:nvPr/>
        </p:nvPicPr>
        <p:blipFill>
          <a:blip r:embed="rId2"/>
          <a:stretch>
            <a:fillRect/>
          </a:stretch>
        </p:blipFill>
        <p:spPr>
          <a:xfrm>
            <a:off x="8159882" y="-21772"/>
            <a:ext cx="4032118" cy="2583543"/>
          </a:xfrm>
          <a:prstGeom prst="rect">
            <a:avLst/>
          </a:prstGeom>
        </p:spPr>
      </p:pic>
      <p:sp>
        <p:nvSpPr>
          <p:cNvPr id="4" name="Slide Number Placeholder 3"/>
          <p:cNvSpPr>
            <a:spLocks noGrp="1"/>
          </p:cNvSpPr>
          <p:nvPr>
            <p:ph type="sldNum" sz="quarter" idx="12"/>
          </p:nvPr>
        </p:nvSpPr>
        <p:spPr/>
        <p:txBody>
          <a:bodyPr/>
          <a:lstStyle/>
          <a:p>
            <a:fld id="{D57F1E4F-1CFF-5643-939E-217C01CDF565}" type="slidenum">
              <a:rPr lang="en-US" smtClean="0"/>
              <a:pPr/>
              <a:t>22</a:t>
            </a:fld>
            <a:endParaRPr lang="en-US" dirty="0"/>
          </a:p>
        </p:txBody>
      </p:sp>
    </p:spTree>
    <p:extLst>
      <p:ext uri="{BB962C8B-B14F-4D97-AF65-F5344CB8AC3E}">
        <p14:creationId xmlns:p14="http://schemas.microsoft.com/office/powerpoint/2010/main" val="28960939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3644" y="388804"/>
            <a:ext cx="8596668" cy="1515649"/>
          </a:xfrm>
        </p:spPr>
        <p:txBody>
          <a:bodyPr/>
          <a:lstStyle/>
          <a:p>
            <a:r>
              <a:rPr lang="en-US" b="1" dirty="0" smtClean="0">
                <a:solidFill>
                  <a:srgbClr val="0070C0"/>
                </a:solidFill>
              </a:rPr>
              <a:t>NADINE’S STORY</a:t>
            </a:r>
            <a:endParaRPr lang="en-US" b="1" dirty="0">
              <a:solidFill>
                <a:srgbClr val="0070C0"/>
              </a:solidFill>
            </a:endParaRPr>
          </a:p>
        </p:txBody>
      </p:sp>
      <p:sp>
        <p:nvSpPr>
          <p:cNvPr id="3" name="Content Placeholder 2"/>
          <p:cNvSpPr>
            <a:spLocks noGrp="1"/>
          </p:cNvSpPr>
          <p:nvPr>
            <p:ph idx="1"/>
          </p:nvPr>
        </p:nvSpPr>
        <p:spPr>
          <a:xfrm>
            <a:off x="598398" y="2175270"/>
            <a:ext cx="8596668" cy="4564743"/>
          </a:xfrm>
        </p:spPr>
        <p:txBody>
          <a:bodyPr>
            <a:normAutofit lnSpcReduction="10000"/>
          </a:bodyPr>
          <a:lstStyle/>
          <a:p>
            <a:pPr marL="0" indent="0">
              <a:buNone/>
            </a:pPr>
            <a:endParaRPr lang="en-US" sz="2400" dirty="0"/>
          </a:p>
          <a:p>
            <a:pPr marL="0" indent="0">
              <a:buNone/>
            </a:pPr>
            <a:r>
              <a:rPr lang="en-US" sz="3200" b="1" dirty="0" smtClean="0"/>
              <a:t>Nadine </a:t>
            </a:r>
            <a:r>
              <a:rPr lang="en-US" sz="3200" b="1" dirty="0"/>
              <a:t>was </a:t>
            </a:r>
            <a:r>
              <a:rPr lang="en-US" sz="3200" b="1" dirty="0" smtClean="0"/>
              <a:t>diagnosed at 14 with </a:t>
            </a:r>
            <a:r>
              <a:rPr lang="en-US" sz="3200" b="1" dirty="0"/>
              <a:t>an aggressive form of leukemia. She underwent multiple chemotherapies and a failed bone marrow transplant. She was told that she had little chance to survive. She states that without the loving support of her family, she would have given up. Today at </a:t>
            </a:r>
            <a:r>
              <a:rPr lang="en-US" sz="3200" b="1" dirty="0" smtClean="0"/>
              <a:t>20, </a:t>
            </a:r>
            <a:r>
              <a:rPr lang="en-US" sz="3200" b="1" dirty="0"/>
              <a:t>she is well and happy </a:t>
            </a:r>
            <a:r>
              <a:rPr lang="en-US" sz="3200" b="1" dirty="0" smtClean="0"/>
              <a:t>to be alive.</a:t>
            </a:r>
          </a:p>
          <a:p>
            <a:pPr marL="0" indent="0">
              <a:buNone/>
            </a:pPr>
            <a:r>
              <a:rPr lang="en-US" sz="3200" b="1" dirty="0" smtClean="0"/>
              <a:t>https</a:t>
            </a:r>
            <a:r>
              <a:rPr lang="en-US" sz="3200" b="1" dirty="0"/>
              <a:t>://www.youtube.com/watch?v=5-_3wHtTJQg&amp;t=22s</a:t>
            </a:r>
          </a:p>
        </p:txBody>
      </p:sp>
      <p:pic>
        <p:nvPicPr>
          <p:cNvPr id="4" name="Picture 3"/>
          <p:cNvPicPr>
            <a:picLocks noChangeAspect="1"/>
          </p:cNvPicPr>
          <p:nvPr/>
        </p:nvPicPr>
        <p:blipFill>
          <a:blip r:embed="rId2"/>
          <a:stretch>
            <a:fillRect/>
          </a:stretch>
        </p:blipFill>
        <p:spPr>
          <a:xfrm>
            <a:off x="8163796" y="1"/>
            <a:ext cx="4028204" cy="2644876"/>
          </a:xfrm>
          <a:prstGeom prst="rect">
            <a:avLst/>
          </a:prstGeom>
        </p:spPr>
      </p:pic>
      <p:sp>
        <p:nvSpPr>
          <p:cNvPr id="5" name="Slide Number Placeholder 4"/>
          <p:cNvSpPr>
            <a:spLocks noGrp="1"/>
          </p:cNvSpPr>
          <p:nvPr>
            <p:ph type="sldNum" sz="quarter" idx="12"/>
          </p:nvPr>
        </p:nvSpPr>
        <p:spPr/>
        <p:txBody>
          <a:bodyPr/>
          <a:lstStyle/>
          <a:p>
            <a:fld id="{D57F1E4F-1CFF-5643-939E-217C01CDF565}" type="slidenum">
              <a:rPr lang="en-US" smtClean="0"/>
              <a:pPr/>
              <a:t>23</a:t>
            </a:fld>
            <a:endParaRPr lang="en-US" dirty="0"/>
          </a:p>
        </p:txBody>
      </p:sp>
    </p:spTree>
    <p:extLst>
      <p:ext uri="{BB962C8B-B14F-4D97-AF65-F5344CB8AC3E}">
        <p14:creationId xmlns:p14="http://schemas.microsoft.com/office/powerpoint/2010/main" val="33238663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609600"/>
            <a:ext cx="8950152" cy="1320800"/>
          </a:xfrm>
        </p:spPr>
        <p:txBody>
          <a:bodyPr>
            <a:normAutofit fontScale="90000"/>
          </a:bodyPr>
          <a:lstStyle/>
          <a:p>
            <a:r>
              <a:rPr lang="en-US" b="1" dirty="0" smtClean="0">
                <a:solidFill>
                  <a:srgbClr val="0070C0"/>
                </a:solidFill>
              </a:rPr>
              <a:t>ERRORS IN PREDICTING—</a:t>
            </a:r>
            <a:br>
              <a:rPr lang="en-US" b="1" dirty="0" smtClean="0">
                <a:solidFill>
                  <a:srgbClr val="0070C0"/>
                </a:solidFill>
              </a:rPr>
            </a:br>
            <a:r>
              <a:rPr lang="en-US" b="1" dirty="0" smtClean="0">
                <a:solidFill>
                  <a:srgbClr val="0070C0"/>
                </a:solidFill>
              </a:rPr>
              <a:t>THROWING AWAY LIVES </a:t>
            </a:r>
            <a:br>
              <a:rPr lang="en-US" b="1" dirty="0" smtClean="0">
                <a:solidFill>
                  <a:srgbClr val="0070C0"/>
                </a:solidFill>
              </a:rPr>
            </a:br>
            <a:r>
              <a:rPr lang="en-US" b="1" dirty="0" smtClean="0">
                <a:solidFill>
                  <a:srgbClr val="0070C0"/>
                </a:solidFill>
              </a:rPr>
              <a:t>NEEDLESSLY</a:t>
            </a:r>
            <a:endParaRPr lang="en-US" b="1" dirty="0">
              <a:solidFill>
                <a:srgbClr val="0070C0"/>
              </a:solidFill>
            </a:endParaRPr>
          </a:p>
        </p:txBody>
      </p:sp>
      <p:sp>
        <p:nvSpPr>
          <p:cNvPr id="3" name="Content Placeholder 2"/>
          <p:cNvSpPr>
            <a:spLocks noGrp="1"/>
          </p:cNvSpPr>
          <p:nvPr>
            <p:ph idx="1"/>
          </p:nvPr>
        </p:nvSpPr>
        <p:spPr/>
        <p:txBody>
          <a:bodyPr>
            <a:noAutofit/>
          </a:bodyPr>
          <a:lstStyle/>
          <a:p>
            <a:endParaRPr lang="en-US" sz="2400" b="1" dirty="0" smtClean="0"/>
          </a:p>
          <a:p>
            <a:endParaRPr lang="en-US" sz="2400" b="1" dirty="0"/>
          </a:p>
          <a:p>
            <a:pPr marL="0" indent="0">
              <a:buNone/>
            </a:pPr>
            <a:r>
              <a:rPr lang="en-US" sz="3600" b="1" dirty="0" smtClean="0"/>
              <a:t>People including children will </a:t>
            </a:r>
            <a:r>
              <a:rPr lang="en-US" sz="3600" b="1" dirty="0"/>
              <a:t>be encouraged to throw away their lives needlessly. This is because prognosis </a:t>
            </a:r>
            <a:r>
              <a:rPr lang="en-US" sz="3600" b="1" dirty="0" smtClean="0"/>
              <a:t>or predicting </a:t>
            </a:r>
            <a:r>
              <a:rPr lang="en-US" sz="3600" b="1" dirty="0"/>
              <a:t>life expectancy is an inexact science as </a:t>
            </a:r>
            <a:r>
              <a:rPr lang="en-US" sz="3600" b="1" dirty="0" smtClean="0"/>
              <a:t>proven in </a:t>
            </a:r>
            <a:r>
              <a:rPr lang="en-US" sz="3600" b="1" dirty="0"/>
              <a:t>the case of </a:t>
            </a:r>
            <a:r>
              <a:rPr lang="en-US" sz="3600" b="1" dirty="0" smtClean="0"/>
              <a:t>Nadine. </a:t>
            </a:r>
          </a:p>
          <a:p>
            <a:endParaRPr lang="en-US" sz="2400" b="1" dirty="0"/>
          </a:p>
        </p:txBody>
      </p:sp>
      <p:pic>
        <p:nvPicPr>
          <p:cNvPr id="4" name="Picture 3"/>
          <p:cNvPicPr>
            <a:picLocks noChangeAspect="1"/>
          </p:cNvPicPr>
          <p:nvPr/>
        </p:nvPicPr>
        <p:blipFill>
          <a:blip r:embed="rId2"/>
          <a:stretch>
            <a:fillRect/>
          </a:stretch>
        </p:blipFill>
        <p:spPr>
          <a:xfrm>
            <a:off x="8162925" y="-83802"/>
            <a:ext cx="4122057" cy="2707604"/>
          </a:xfrm>
          <a:prstGeom prst="rect">
            <a:avLst/>
          </a:prstGeom>
        </p:spPr>
      </p:pic>
      <p:sp>
        <p:nvSpPr>
          <p:cNvPr id="5" name="Slide Number Placeholder 4"/>
          <p:cNvSpPr>
            <a:spLocks noGrp="1"/>
          </p:cNvSpPr>
          <p:nvPr>
            <p:ph type="sldNum" sz="quarter" idx="12"/>
          </p:nvPr>
        </p:nvSpPr>
        <p:spPr/>
        <p:txBody>
          <a:bodyPr/>
          <a:lstStyle/>
          <a:p>
            <a:fld id="{D57F1E4F-1CFF-5643-939E-217C01CDF565}" type="slidenum">
              <a:rPr lang="en-US" smtClean="0"/>
              <a:pPr/>
              <a:t>24</a:t>
            </a:fld>
            <a:endParaRPr lang="en-US" dirty="0"/>
          </a:p>
        </p:txBody>
      </p:sp>
    </p:spTree>
    <p:extLst>
      <p:ext uri="{BB962C8B-B14F-4D97-AF65-F5344CB8AC3E}">
        <p14:creationId xmlns:p14="http://schemas.microsoft.com/office/powerpoint/2010/main" val="12388545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383" y="365125"/>
            <a:ext cx="10867417" cy="1325563"/>
          </a:xfrm>
        </p:spPr>
        <p:txBody>
          <a:bodyPr/>
          <a:lstStyle/>
          <a:p>
            <a:r>
              <a:rPr lang="en-US" b="1" dirty="0" smtClean="0">
                <a:solidFill>
                  <a:srgbClr val="0070C0"/>
                </a:solidFill>
              </a:rPr>
              <a:t>ILLOGIC OF CHILD EUTHANASIA</a:t>
            </a:r>
            <a:endParaRPr lang="en-US" b="1" dirty="0">
              <a:solidFill>
                <a:srgbClr val="0070C0"/>
              </a:solidFill>
            </a:endParaRPr>
          </a:p>
        </p:txBody>
      </p:sp>
      <p:sp>
        <p:nvSpPr>
          <p:cNvPr id="3" name="Content Placeholder 2"/>
          <p:cNvSpPr>
            <a:spLocks noGrp="1"/>
          </p:cNvSpPr>
          <p:nvPr>
            <p:ph idx="1"/>
          </p:nvPr>
        </p:nvSpPr>
        <p:spPr/>
        <p:txBody>
          <a:bodyPr>
            <a:normAutofit/>
          </a:bodyPr>
          <a:lstStyle/>
          <a:p>
            <a:endParaRPr lang="en-US" sz="2800" b="1" dirty="0" smtClean="0"/>
          </a:p>
          <a:p>
            <a:endParaRPr lang="en-US" sz="2800" b="1" dirty="0"/>
          </a:p>
          <a:p>
            <a:pPr marL="0" indent="0">
              <a:buNone/>
            </a:pPr>
            <a:r>
              <a:rPr lang="en-US" sz="3600" b="1" dirty="0" smtClean="0"/>
              <a:t> “Mature </a:t>
            </a:r>
            <a:r>
              <a:rPr lang="en-US" sz="3600" b="1" dirty="0"/>
              <a:t>children’ do not have the psychological or cognitive ability to reason </a:t>
            </a:r>
            <a:r>
              <a:rPr lang="en-US" sz="3600" b="1" dirty="0" smtClean="0"/>
              <a:t>like adults—that </a:t>
            </a:r>
            <a:r>
              <a:rPr lang="en-US" sz="3600" b="1" dirty="0"/>
              <a:t>is why they cannot drive, vote, enter into civil contracts or get married.</a:t>
            </a:r>
          </a:p>
        </p:txBody>
      </p:sp>
      <p:pic>
        <p:nvPicPr>
          <p:cNvPr id="4" name="Picture 3"/>
          <p:cNvPicPr>
            <a:picLocks noChangeAspect="1"/>
          </p:cNvPicPr>
          <p:nvPr/>
        </p:nvPicPr>
        <p:blipFill>
          <a:blip r:embed="rId2"/>
          <a:stretch>
            <a:fillRect/>
          </a:stretch>
        </p:blipFill>
        <p:spPr>
          <a:xfrm>
            <a:off x="7808685" y="0"/>
            <a:ext cx="4383315" cy="2803930"/>
          </a:xfrm>
          <a:prstGeom prst="rect">
            <a:avLst/>
          </a:prstGeom>
        </p:spPr>
      </p:pic>
      <p:sp>
        <p:nvSpPr>
          <p:cNvPr id="5" name="Slide Number Placeholder 4"/>
          <p:cNvSpPr>
            <a:spLocks noGrp="1"/>
          </p:cNvSpPr>
          <p:nvPr>
            <p:ph type="sldNum" sz="quarter" idx="12"/>
          </p:nvPr>
        </p:nvSpPr>
        <p:spPr/>
        <p:txBody>
          <a:bodyPr/>
          <a:lstStyle/>
          <a:p>
            <a:fld id="{D57F1E4F-1CFF-5643-939E-217C01CDF565}" type="slidenum">
              <a:rPr lang="en-US" smtClean="0"/>
              <a:pPr/>
              <a:t>25</a:t>
            </a:fld>
            <a:endParaRPr lang="en-US" dirty="0"/>
          </a:p>
        </p:txBody>
      </p:sp>
    </p:spTree>
    <p:extLst>
      <p:ext uri="{BB962C8B-B14F-4D97-AF65-F5344CB8AC3E}">
        <p14:creationId xmlns:p14="http://schemas.microsoft.com/office/powerpoint/2010/main" val="35046951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4196" y="267289"/>
            <a:ext cx="9404723" cy="1400530"/>
          </a:xfrm>
        </p:spPr>
        <p:txBody>
          <a:bodyPr>
            <a:normAutofit fontScale="90000"/>
          </a:bodyPr>
          <a:lstStyle/>
          <a:p>
            <a:pPr>
              <a:defRPr/>
            </a:pPr>
            <a:r>
              <a:rPr lang="en-US" altLang="en-US" b="1" dirty="0" smtClean="0">
                <a:solidFill>
                  <a:srgbClr val="C00000"/>
                </a:solidFill>
              </a:rPr>
              <a:t>EUTHANASIA OF CHILDREN </a:t>
            </a:r>
            <a:r>
              <a:rPr lang="en-US" altLang="en-US" b="1" dirty="0" smtClean="0"/>
              <a:t/>
            </a:r>
            <a:br>
              <a:rPr lang="en-US" altLang="en-US" b="1" dirty="0" smtClean="0"/>
            </a:br>
            <a:r>
              <a:rPr lang="en-US" altLang="en-US" b="1" dirty="0" smtClean="0"/>
              <a:t>VIOLATES </a:t>
            </a:r>
            <a:br>
              <a:rPr lang="en-US" altLang="en-US" b="1" dirty="0" smtClean="0"/>
            </a:br>
            <a:r>
              <a:rPr lang="en-US" altLang="en-US" b="1" dirty="0" smtClean="0"/>
              <a:t>UNITED NATIONS CONVENTIONS</a:t>
            </a:r>
            <a:endParaRPr lang="en-US" b="1" dirty="0"/>
          </a:p>
        </p:txBody>
      </p:sp>
      <p:sp>
        <p:nvSpPr>
          <p:cNvPr id="3" name="Content Placeholder 2"/>
          <p:cNvSpPr>
            <a:spLocks noGrp="1"/>
          </p:cNvSpPr>
          <p:nvPr>
            <p:ph idx="1"/>
          </p:nvPr>
        </p:nvSpPr>
        <p:spPr>
          <a:xfrm>
            <a:off x="866273" y="2229052"/>
            <a:ext cx="8229600" cy="4525963"/>
          </a:xfrm>
        </p:spPr>
        <p:txBody>
          <a:bodyPr>
            <a:normAutofit/>
          </a:bodyPr>
          <a:lstStyle/>
          <a:p>
            <a:pPr marL="0" indent="0">
              <a:buNone/>
              <a:defRPr/>
            </a:pPr>
            <a:endParaRPr lang="en-US" altLang="en-US" dirty="0" smtClean="0"/>
          </a:p>
          <a:p>
            <a:pPr marL="0" indent="0">
              <a:buNone/>
              <a:defRPr/>
            </a:pPr>
            <a:r>
              <a:rPr lang="en-US" altLang="en-US" sz="3600" b="1" dirty="0"/>
              <a:t>E</a:t>
            </a:r>
            <a:r>
              <a:rPr lang="en-US" altLang="en-US" sz="3600" b="1" dirty="0" smtClean="0"/>
              <a:t>uthanasia of children violates the United Nations Convention of the Rights of the Child that guarantees children rights including "right to life", "the survival and development of the child", "adequate medical services", and "protection against all forms of neglect and cruelty".</a:t>
            </a:r>
          </a:p>
          <a:p>
            <a:pPr>
              <a:defRPr/>
            </a:pPr>
            <a:endParaRPr lang="en-US" dirty="0"/>
          </a:p>
        </p:txBody>
      </p:sp>
      <p:pic>
        <p:nvPicPr>
          <p:cNvPr id="6" name="Picture 5"/>
          <p:cNvPicPr>
            <a:picLocks noChangeAspect="1"/>
          </p:cNvPicPr>
          <p:nvPr/>
        </p:nvPicPr>
        <p:blipFill>
          <a:blip r:embed="rId2"/>
          <a:stretch>
            <a:fillRect/>
          </a:stretch>
        </p:blipFill>
        <p:spPr>
          <a:xfrm>
            <a:off x="7825839" y="0"/>
            <a:ext cx="4366161" cy="2351314"/>
          </a:xfrm>
          <a:prstGeom prst="rect">
            <a:avLst/>
          </a:prstGeom>
        </p:spPr>
      </p:pic>
      <p:sp>
        <p:nvSpPr>
          <p:cNvPr id="4" name="Slide Number Placeholder 3"/>
          <p:cNvSpPr>
            <a:spLocks noGrp="1"/>
          </p:cNvSpPr>
          <p:nvPr>
            <p:ph type="sldNum" sz="quarter" idx="12"/>
          </p:nvPr>
        </p:nvSpPr>
        <p:spPr/>
        <p:txBody>
          <a:bodyPr/>
          <a:lstStyle/>
          <a:p>
            <a:fld id="{D57F1E4F-1CFF-5643-939E-217C01CDF565}" type="slidenum">
              <a:rPr lang="en-US" smtClean="0"/>
              <a:pPr/>
              <a:t>26</a:t>
            </a:fld>
            <a:endParaRPr lang="en-US" dirty="0"/>
          </a:p>
        </p:txBody>
      </p:sp>
    </p:spTree>
    <p:extLst>
      <p:ext uri="{BB962C8B-B14F-4D97-AF65-F5344CB8AC3E}">
        <p14:creationId xmlns:p14="http://schemas.microsoft.com/office/powerpoint/2010/main" val="5955206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428213"/>
            <a:ext cx="7885216" cy="1320800"/>
          </a:xfrm>
        </p:spPr>
        <p:txBody>
          <a:bodyPr>
            <a:normAutofit fontScale="90000"/>
          </a:bodyPr>
          <a:lstStyle/>
          <a:p>
            <a:pPr>
              <a:defRPr/>
            </a:pPr>
            <a:r>
              <a:rPr lang="en-US" altLang="en-US" b="1" dirty="0" smtClean="0">
                <a:solidFill>
                  <a:srgbClr val="C00000"/>
                </a:solidFill>
              </a:rPr>
              <a:t>EUTHANASIA OF CHILDREN </a:t>
            </a:r>
            <a:r>
              <a:rPr lang="en-US" altLang="en-US" b="1" dirty="0" smtClean="0"/>
              <a:t/>
            </a:r>
            <a:br>
              <a:rPr lang="en-US" altLang="en-US" b="1" dirty="0" smtClean="0"/>
            </a:br>
            <a:r>
              <a:rPr lang="en-US" altLang="en-US" b="1" dirty="0" smtClean="0"/>
              <a:t>VIOLATES </a:t>
            </a:r>
            <a:br>
              <a:rPr lang="en-US" altLang="en-US" b="1" dirty="0" smtClean="0"/>
            </a:br>
            <a:r>
              <a:rPr lang="en-US" altLang="en-US" b="1" dirty="0" smtClean="0"/>
              <a:t>UNITED NATIONS CONVENTIONS</a:t>
            </a:r>
            <a:endParaRPr lang="en-US" b="1" dirty="0"/>
          </a:p>
        </p:txBody>
      </p:sp>
      <p:sp>
        <p:nvSpPr>
          <p:cNvPr id="3" name="Content Placeholder 2"/>
          <p:cNvSpPr>
            <a:spLocks noGrp="1"/>
          </p:cNvSpPr>
          <p:nvPr>
            <p:ph idx="1"/>
          </p:nvPr>
        </p:nvSpPr>
        <p:spPr/>
        <p:txBody>
          <a:bodyPr>
            <a:normAutofit/>
          </a:bodyPr>
          <a:lstStyle/>
          <a:p>
            <a:pPr eaLnBrk="1" hangingPunct="1">
              <a:lnSpc>
                <a:spcPct val="80000"/>
              </a:lnSpc>
              <a:buFont typeface="Wingdings" panose="05000000000000000000" pitchFamily="2" charset="2"/>
              <a:buNone/>
              <a:defRPr/>
            </a:pPr>
            <a:endParaRPr lang="en-US" altLang="en-US" dirty="0" smtClean="0"/>
          </a:p>
          <a:p>
            <a:pPr eaLnBrk="1" hangingPunct="1">
              <a:lnSpc>
                <a:spcPct val="80000"/>
              </a:lnSpc>
              <a:defRPr/>
            </a:pPr>
            <a:endParaRPr lang="en-US" altLang="en-US" dirty="0" smtClean="0"/>
          </a:p>
          <a:p>
            <a:pPr eaLnBrk="1" hangingPunct="1">
              <a:lnSpc>
                <a:spcPct val="80000"/>
              </a:lnSpc>
              <a:defRPr/>
            </a:pPr>
            <a:endParaRPr lang="en-US" altLang="en-US" dirty="0"/>
          </a:p>
          <a:p>
            <a:pPr marL="0" indent="0" eaLnBrk="1" hangingPunct="1">
              <a:lnSpc>
                <a:spcPct val="80000"/>
              </a:lnSpc>
              <a:buNone/>
              <a:defRPr/>
            </a:pPr>
            <a:r>
              <a:rPr lang="en-US" altLang="en-US" sz="3600" b="1" dirty="0" smtClean="0"/>
              <a:t>Children </a:t>
            </a:r>
            <a:r>
              <a:rPr lang="en-US" altLang="en-US" sz="3600" b="1" dirty="0"/>
              <a:t>have the right to the best quality of life and adequate health care that includes high quality palliative care. </a:t>
            </a:r>
          </a:p>
          <a:p>
            <a:pPr eaLnBrk="1" hangingPunct="1">
              <a:lnSpc>
                <a:spcPct val="80000"/>
              </a:lnSpc>
              <a:buFont typeface="Wingdings" panose="05000000000000000000" pitchFamily="2" charset="2"/>
              <a:buNone/>
              <a:defRPr/>
            </a:pPr>
            <a:endParaRPr lang="en-US" altLang="en-US" sz="3600" b="1" dirty="0"/>
          </a:p>
          <a:p>
            <a:pPr>
              <a:defRPr/>
            </a:pPr>
            <a:endParaRPr lang="en-US" dirty="0"/>
          </a:p>
        </p:txBody>
      </p:sp>
      <p:pic>
        <p:nvPicPr>
          <p:cNvPr id="4" name="Picture 3"/>
          <p:cNvPicPr>
            <a:picLocks noChangeAspect="1"/>
          </p:cNvPicPr>
          <p:nvPr/>
        </p:nvPicPr>
        <p:blipFill>
          <a:blip r:embed="rId2"/>
          <a:stretch>
            <a:fillRect/>
          </a:stretch>
        </p:blipFill>
        <p:spPr>
          <a:xfrm>
            <a:off x="7885216" y="0"/>
            <a:ext cx="4425538" cy="2410691"/>
          </a:xfrm>
          <a:prstGeom prst="rect">
            <a:avLst/>
          </a:prstGeom>
        </p:spPr>
      </p:pic>
      <p:sp>
        <p:nvSpPr>
          <p:cNvPr id="5" name="Slide Number Placeholder 4"/>
          <p:cNvSpPr>
            <a:spLocks noGrp="1"/>
          </p:cNvSpPr>
          <p:nvPr>
            <p:ph type="sldNum" sz="quarter" idx="12"/>
          </p:nvPr>
        </p:nvSpPr>
        <p:spPr/>
        <p:txBody>
          <a:bodyPr/>
          <a:lstStyle/>
          <a:p>
            <a:fld id="{D57F1E4F-1CFF-5643-939E-217C01CDF565}" type="slidenum">
              <a:rPr lang="en-US" smtClean="0"/>
              <a:pPr/>
              <a:t>27</a:t>
            </a:fld>
            <a:endParaRPr lang="en-US" dirty="0"/>
          </a:p>
        </p:txBody>
      </p:sp>
    </p:spTree>
    <p:extLst>
      <p:ext uri="{BB962C8B-B14F-4D97-AF65-F5344CB8AC3E}">
        <p14:creationId xmlns:p14="http://schemas.microsoft.com/office/powerpoint/2010/main" val="12082461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1070" y="392431"/>
            <a:ext cx="8229600" cy="1139825"/>
          </a:xfrm>
        </p:spPr>
        <p:txBody>
          <a:bodyPr>
            <a:normAutofit fontScale="90000"/>
          </a:bodyPr>
          <a:lstStyle/>
          <a:p>
            <a:pPr>
              <a:defRPr/>
            </a:pPr>
            <a:r>
              <a:rPr lang="en-US" altLang="en-US" b="1" dirty="0" smtClean="0">
                <a:solidFill>
                  <a:srgbClr val="C00000"/>
                </a:solidFill>
              </a:rPr>
              <a:t>EUTHANASIA OF CHILDREN </a:t>
            </a:r>
            <a:r>
              <a:rPr lang="en-US" altLang="en-US" b="1" dirty="0" smtClean="0"/>
              <a:t/>
            </a:r>
            <a:br>
              <a:rPr lang="en-US" altLang="en-US" b="1" dirty="0" smtClean="0"/>
            </a:br>
            <a:r>
              <a:rPr lang="en-US" altLang="en-US" b="1" dirty="0" smtClean="0"/>
              <a:t>VIOLATES </a:t>
            </a:r>
            <a:br>
              <a:rPr lang="en-US" altLang="en-US" b="1" dirty="0" smtClean="0"/>
            </a:br>
            <a:r>
              <a:rPr lang="en-US" altLang="en-US" b="1" dirty="0" smtClean="0"/>
              <a:t>UNITED NATIONS CONVENTIONS</a:t>
            </a:r>
            <a:endParaRPr lang="en-US" b="1" dirty="0"/>
          </a:p>
        </p:txBody>
      </p:sp>
      <p:sp>
        <p:nvSpPr>
          <p:cNvPr id="3" name="Content Placeholder 2"/>
          <p:cNvSpPr>
            <a:spLocks noGrp="1"/>
          </p:cNvSpPr>
          <p:nvPr>
            <p:ph idx="1"/>
          </p:nvPr>
        </p:nvSpPr>
        <p:spPr>
          <a:xfrm>
            <a:off x="850182" y="1998847"/>
            <a:ext cx="8229600" cy="4525963"/>
          </a:xfrm>
        </p:spPr>
        <p:txBody>
          <a:bodyPr>
            <a:normAutofit lnSpcReduction="10000"/>
          </a:bodyPr>
          <a:lstStyle/>
          <a:p>
            <a:pPr eaLnBrk="1" hangingPunct="1">
              <a:lnSpc>
                <a:spcPct val="80000"/>
              </a:lnSpc>
              <a:defRPr/>
            </a:pPr>
            <a:endParaRPr lang="en-US" altLang="en-US" dirty="0" smtClean="0"/>
          </a:p>
          <a:p>
            <a:pPr eaLnBrk="1" hangingPunct="1">
              <a:lnSpc>
                <a:spcPct val="80000"/>
              </a:lnSpc>
              <a:defRPr/>
            </a:pPr>
            <a:endParaRPr lang="en-US" altLang="en-US" dirty="0" smtClean="0"/>
          </a:p>
          <a:p>
            <a:pPr eaLnBrk="1" hangingPunct="1">
              <a:lnSpc>
                <a:spcPct val="80000"/>
              </a:lnSpc>
              <a:defRPr/>
            </a:pPr>
            <a:endParaRPr lang="en-US" altLang="en-US" dirty="0"/>
          </a:p>
          <a:p>
            <a:pPr marL="0" indent="0" eaLnBrk="1" hangingPunct="1">
              <a:lnSpc>
                <a:spcPct val="80000"/>
              </a:lnSpc>
              <a:buNone/>
              <a:defRPr/>
            </a:pPr>
            <a:r>
              <a:rPr lang="en-US" altLang="en-US" sz="3600" b="1" dirty="0" smtClean="0"/>
              <a:t>On </a:t>
            </a:r>
            <a:r>
              <a:rPr lang="en-US" altLang="en-US" sz="3600" b="1" dirty="0"/>
              <a:t>February 12, 2014 the International World Congress on Pediatric Palliative Care declared that not only "Euthanasia is not part of children's palliative care and is not an alternative to palliative care….the answer to a child's suffering is more and better palliative care services and not the ending of a child's life.“</a:t>
            </a:r>
          </a:p>
          <a:p>
            <a:pPr eaLnBrk="1" hangingPunct="1">
              <a:lnSpc>
                <a:spcPct val="80000"/>
              </a:lnSpc>
              <a:buFont typeface="Wingdings" panose="05000000000000000000" pitchFamily="2" charset="2"/>
              <a:buNone/>
              <a:defRPr/>
            </a:pPr>
            <a:endParaRPr lang="en-US" altLang="en-US" dirty="0"/>
          </a:p>
          <a:p>
            <a:pPr>
              <a:defRPr/>
            </a:pPr>
            <a:endParaRPr lang="en-US" dirty="0"/>
          </a:p>
        </p:txBody>
      </p:sp>
      <p:pic>
        <p:nvPicPr>
          <p:cNvPr id="4" name="Picture 3"/>
          <p:cNvPicPr>
            <a:picLocks noChangeAspect="1"/>
          </p:cNvPicPr>
          <p:nvPr/>
        </p:nvPicPr>
        <p:blipFill>
          <a:blip r:embed="rId2"/>
          <a:stretch>
            <a:fillRect/>
          </a:stretch>
        </p:blipFill>
        <p:spPr>
          <a:xfrm>
            <a:off x="7932717" y="0"/>
            <a:ext cx="4259283" cy="2386940"/>
          </a:xfrm>
          <a:prstGeom prst="rect">
            <a:avLst/>
          </a:prstGeom>
        </p:spPr>
      </p:pic>
      <p:sp>
        <p:nvSpPr>
          <p:cNvPr id="5" name="Slide Number Placeholder 4"/>
          <p:cNvSpPr>
            <a:spLocks noGrp="1"/>
          </p:cNvSpPr>
          <p:nvPr>
            <p:ph type="sldNum" sz="quarter" idx="12"/>
          </p:nvPr>
        </p:nvSpPr>
        <p:spPr/>
        <p:txBody>
          <a:bodyPr/>
          <a:lstStyle/>
          <a:p>
            <a:fld id="{D57F1E4F-1CFF-5643-939E-217C01CDF565}" type="slidenum">
              <a:rPr lang="en-US" smtClean="0"/>
              <a:pPr/>
              <a:t>28</a:t>
            </a:fld>
            <a:endParaRPr lang="en-US" dirty="0"/>
          </a:p>
        </p:txBody>
      </p:sp>
    </p:spTree>
    <p:extLst>
      <p:ext uri="{BB962C8B-B14F-4D97-AF65-F5344CB8AC3E}">
        <p14:creationId xmlns:p14="http://schemas.microsoft.com/office/powerpoint/2010/main" val="23327838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386" y="712714"/>
            <a:ext cx="8399446" cy="1139825"/>
          </a:xfrm>
        </p:spPr>
        <p:txBody>
          <a:bodyPr>
            <a:normAutofit fontScale="90000"/>
          </a:bodyPr>
          <a:lstStyle/>
          <a:p>
            <a:pPr>
              <a:defRPr/>
            </a:pPr>
            <a:r>
              <a:rPr lang="en-US" altLang="en-US" b="1" dirty="0">
                <a:solidFill>
                  <a:srgbClr val="C00000"/>
                </a:solidFill>
              </a:rPr>
              <a:t>EUTHANASIA &amp; ASSISTED SUICIDE </a:t>
            </a:r>
            <a:r>
              <a:rPr lang="en-US" altLang="en-US" b="1" dirty="0"/>
              <a:t>CONTRAVENES INTERNATIONAL CONVENTIONS, HEALTH NORMS &amp; PRACTICES</a:t>
            </a:r>
            <a:endParaRPr lang="en-US" sz="3600" dirty="0"/>
          </a:p>
        </p:txBody>
      </p:sp>
      <p:sp>
        <p:nvSpPr>
          <p:cNvPr id="3" name="Content Placeholder 2"/>
          <p:cNvSpPr>
            <a:spLocks noGrp="1"/>
          </p:cNvSpPr>
          <p:nvPr>
            <p:ph idx="1"/>
          </p:nvPr>
        </p:nvSpPr>
        <p:spPr>
          <a:xfrm>
            <a:off x="1107607" y="2176147"/>
            <a:ext cx="8229600" cy="4525963"/>
          </a:xfrm>
        </p:spPr>
        <p:txBody>
          <a:bodyPr/>
          <a:lstStyle/>
          <a:p>
            <a:pPr marL="609600" indent="-609600">
              <a:lnSpc>
                <a:spcPct val="80000"/>
              </a:lnSpc>
              <a:defRPr/>
            </a:pPr>
            <a:endParaRPr lang="en-US" altLang="en-US" dirty="0"/>
          </a:p>
          <a:p>
            <a:pPr marL="609600" indent="-609600">
              <a:lnSpc>
                <a:spcPct val="80000"/>
              </a:lnSpc>
              <a:defRPr/>
            </a:pPr>
            <a:endParaRPr lang="en-US" altLang="en-US" dirty="0" smtClean="0"/>
          </a:p>
          <a:p>
            <a:pPr marL="609600" indent="-609600">
              <a:lnSpc>
                <a:spcPct val="80000"/>
              </a:lnSpc>
              <a:defRPr/>
            </a:pPr>
            <a:endParaRPr lang="en-US" altLang="en-US" dirty="0" smtClean="0"/>
          </a:p>
          <a:p>
            <a:pPr marL="609600" indent="-609600">
              <a:lnSpc>
                <a:spcPct val="80000"/>
              </a:lnSpc>
              <a:defRPr/>
            </a:pPr>
            <a:endParaRPr lang="en-US" altLang="en-US" dirty="0"/>
          </a:p>
          <a:p>
            <a:pPr marL="0" indent="0">
              <a:lnSpc>
                <a:spcPct val="80000"/>
              </a:lnSpc>
              <a:buNone/>
              <a:defRPr/>
            </a:pPr>
            <a:r>
              <a:rPr lang="en-US" altLang="en-US" sz="2800" b="1" dirty="0" smtClean="0"/>
              <a:t>Euthanasia </a:t>
            </a:r>
            <a:r>
              <a:rPr lang="en-US" altLang="en-US" sz="2800" b="1" dirty="0"/>
              <a:t>is denounced by the World Medical Association representing 9 million doctors in </a:t>
            </a:r>
            <a:r>
              <a:rPr lang="en-US" altLang="en-US" sz="2800" b="1" dirty="0" smtClean="0"/>
              <a:t>114 </a:t>
            </a:r>
            <a:r>
              <a:rPr lang="en-US" altLang="en-US" sz="2800" b="1" dirty="0"/>
              <a:t>countries </a:t>
            </a:r>
            <a:endParaRPr lang="en-US" altLang="en-US" sz="2800" b="1" dirty="0" smtClean="0"/>
          </a:p>
          <a:p>
            <a:pPr marL="0" indent="0">
              <a:lnSpc>
                <a:spcPct val="80000"/>
              </a:lnSpc>
              <a:buNone/>
              <a:defRPr/>
            </a:pPr>
            <a:endParaRPr lang="en-US" altLang="en-US" sz="2400" b="1" dirty="0"/>
          </a:p>
          <a:p>
            <a:pPr>
              <a:defRPr/>
            </a:pPr>
            <a:endParaRPr lang="en-US" dirty="0"/>
          </a:p>
        </p:txBody>
      </p:sp>
      <p:pic>
        <p:nvPicPr>
          <p:cNvPr id="4" name="Picture 3"/>
          <p:cNvPicPr>
            <a:picLocks noChangeAspect="1"/>
          </p:cNvPicPr>
          <p:nvPr/>
        </p:nvPicPr>
        <p:blipFill>
          <a:blip r:embed="rId2"/>
          <a:stretch>
            <a:fillRect/>
          </a:stretch>
        </p:blipFill>
        <p:spPr>
          <a:xfrm>
            <a:off x="7534275" y="0"/>
            <a:ext cx="4657725" cy="2286000"/>
          </a:xfrm>
          <a:prstGeom prst="rect">
            <a:avLst/>
          </a:prstGeom>
        </p:spPr>
      </p:pic>
      <p:sp>
        <p:nvSpPr>
          <p:cNvPr id="5" name="Slide Number Placeholder 4"/>
          <p:cNvSpPr>
            <a:spLocks noGrp="1"/>
          </p:cNvSpPr>
          <p:nvPr>
            <p:ph type="sldNum" sz="quarter" idx="12"/>
          </p:nvPr>
        </p:nvSpPr>
        <p:spPr/>
        <p:txBody>
          <a:bodyPr/>
          <a:lstStyle/>
          <a:p>
            <a:fld id="{D57F1E4F-1CFF-5643-939E-217C01CDF565}" type="slidenum">
              <a:rPr lang="en-US" smtClean="0"/>
              <a:pPr/>
              <a:t>29</a:t>
            </a:fld>
            <a:endParaRPr lang="en-US" dirty="0"/>
          </a:p>
        </p:txBody>
      </p:sp>
    </p:spTree>
    <p:extLst>
      <p:ext uri="{BB962C8B-B14F-4D97-AF65-F5344CB8AC3E}">
        <p14:creationId xmlns:p14="http://schemas.microsoft.com/office/powerpoint/2010/main" val="33102820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Jose Tapiro Baro (1836-1913) The Good Samaritan Oil on canv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65571" cy="64008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93766" y="6073127"/>
            <a:ext cx="11671805" cy="923330"/>
          </a:xfrm>
          <a:prstGeom prst="rect">
            <a:avLst/>
          </a:prstGeom>
        </p:spPr>
        <p:txBody>
          <a:bodyPr wrap="square">
            <a:spAutoFit/>
          </a:bodyPr>
          <a:lstStyle/>
          <a:p>
            <a:endParaRPr lang="fr-CA" b="1" dirty="0" smtClean="0">
              <a:solidFill>
                <a:srgbClr val="222222"/>
              </a:solidFill>
              <a:latin typeface="Arial" panose="020B0604020202020204" pitchFamily="34" charset="0"/>
            </a:endParaRPr>
          </a:p>
          <a:p>
            <a:r>
              <a:rPr lang="fr-CA" b="1" dirty="0" smtClean="0">
                <a:solidFill>
                  <a:srgbClr val="222222"/>
                </a:solidFill>
                <a:latin typeface="Arial" panose="020B0604020202020204" pitchFamily="34" charset="0"/>
              </a:rPr>
              <a:t>Josep </a:t>
            </a:r>
            <a:r>
              <a:rPr lang="fr-CA" b="1" dirty="0" err="1">
                <a:solidFill>
                  <a:srgbClr val="222222"/>
                </a:solidFill>
                <a:latin typeface="Arial" panose="020B0604020202020204" pitchFamily="34" charset="0"/>
              </a:rPr>
              <a:t>Tapiró</a:t>
            </a:r>
            <a:r>
              <a:rPr lang="fr-CA" b="1" dirty="0">
                <a:solidFill>
                  <a:srgbClr val="222222"/>
                </a:solidFill>
                <a:latin typeface="Arial" panose="020B0604020202020204" pitchFamily="34" charset="0"/>
              </a:rPr>
              <a:t> i </a:t>
            </a:r>
            <a:r>
              <a:rPr lang="fr-CA" b="1" dirty="0" err="1">
                <a:solidFill>
                  <a:srgbClr val="222222"/>
                </a:solidFill>
                <a:latin typeface="Arial" panose="020B0604020202020204" pitchFamily="34" charset="0"/>
              </a:rPr>
              <a:t>Baró</a:t>
            </a:r>
            <a:r>
              <a:rPr lang="fr-CA" dirty="0">
                <a:solidFill>
                  <a:srgbClr val="222222"/>
                </a:solidFill>
                <a:latin typeface="Arial" panose="020B0604020202020204" pitchFamily="34" charset="0"/>
              </a:rPr>
              <a:t> (17 </a:t>
            </a:r>
            <a:r>
              <a:rPr lang="fr-CA" dirty="0" err="1">
                <a:solidFill>
                  <a:srgbClr val="222222"/>
                </a:solidFill>
                <a:latin typeface="Arial" panose="020B0604020202020204" pitchFamily="34" charset="0"/>
              </a:rPr>
              <a:t>February</a:t>
            </a:r>
            <a:r>
              <a:rPr lang="fr-CA" dirty="0">
                <a:solidFill>
                  <a:srgbClr val="222222"/>
                </a:solidFill>
                <a:latin typeface="Arial" panose="020B0604020202020204" pitchFamily="34" charset="0"/>
              </a:rPr>
              <a:t> 1836, </a:t>
            </a:r>
            <a:r>
              <a:rPr lang="fr-CA" dirty="0">
                <a:solidFill>
                  <a:srgbClr val="0B0080"/>
                </a:solidFill>
                <a:latin typeface="Arial" panose="020B0604020202020204" pitchFamily="34" charset="0"/>
                <a:hlinkClick r:id="rId3" tooltip="Reus"/>
              </a:rPr>
              <a:t>Reus</a:t>
            </a:r>
            <a:r>
              <a:rPr lang="fr-CA" dirty="0">
                <a:solidFill>
                  <a:srgbClr val="222222"/>
                </a:solidFill>
                <a:latin typeface="Arial" panose="020B0604020202020204" pitchFamily="34" charset="0"/>
              </a:rPr>
              <a:t> - 4 </a:t>
            </a:r>
            <a:r>
              <a:rPr lang="fr-CA" dirty="0" err="1">
                <a:solidFill>
                  <a:srgbClr val="222222"/>
                </a:solidFill>
                <a:latin typeface="Arial" panose="020B0604020202020204" pitchFamily="34" charset="0"/>
              </a:rPr>
              <a:t>October</a:t>
            </a:r>
            <a:r>
              <a:rPr lang="fr-CA" dirty="0">
                <a:solidFill>
                  <a:srgbClr val="222222"/>
                </a:solidFill>
                <a:latin typeface="Arial" panose="020B0604020202020204" pitchFamily="34" charset="0"/>
              </a:rPr>
              <a:t> 1913, </a:t>
            </a:r>
            <a:r>
              <a:rPr lang="fr-CA" dirty="0" err="1">
                <a:solidFill>
                  <a:srgbClr val="0B0080"/>
                </a:solidFill>
                <a:latin typeface="Arial" panose="020B0604020202020204" pitchFamily="34" charset="0"/>
                <a:hlinkClick r:id="rId4" tooltip="Tangier"/>
              </a:rPr>
              <a:t>Tangier</a:t>
            </a:r>
            <a:r>
              <a:rPr lang="fr-CA" dirty="0">
                <a:solidFill>
                  <a:srgbClr val="222222"/>
                </a:solidFill>
                <a:latin typeface="Arial" panose="020B0604020202020204" pitchFamily="34" charset="0"/>
              </a:rPr>
              <a:t>) </a:t>
            </a:r>
            <a:r>
              <a:rPr lang="fr-CA" dirty="0" err="1">
                <a:solidFill>
                  <a:srgbClr val="222222"/>
                </a:solidFill>
                <a:latin typeface="Arial" panose="020B0604020202020204" pitchFamily="34" charset="0"/>
              </a:rPr>
              <a:t>was</a:t>
            </a:r>
            <a:r>
              <a:rPr lang="fr-CA" dirty="0">
                <a:solidFill>
                  <a:srgbClr val="222222"/>
                </a:solidFill>
                <a:latin typeface="Arial" panose="020B0604020202020204" pitchFamily="34" charset="0"/>
              </a:rPr>
              <a:t> a Catalan </a:t>
            </a:r>
            <a:r>
              <a:rPr lang="fr-CA" dirty="0" err="1">
                <a:solidFill>
                  <a:srgbClr val="222222"/>
                </a:solidFill>
                <a:latin typeface="Arial" panose="020B0604020202020204" pitchFamily="34" charset="0"/>
              </a:rPr>
              <a:t>painter</a:t>
            </a:r>
            <a:r>
              <a:rPr lang="fr-CA" dirty="0">
                <a:solidFill>
                  <a:srgbClr val="222222"/>
                </a:solidFill>
                <a:latin typeface="Arial" panose="020B0604020202020204" pitchFamily="34" charset="0"/>
              </a:rPr>
              <a:t>; best </a:t>
            </a:r>
            <a:r>
              <a:rPr lang="fr-CA" dirty="0" err="1">
                <a:solidFill>
                  <a:srgbClr val="222222"/>
                </a:solidFill>
                <a:latin typeface="Arial" panose="020B0604020202020204" pitchFamily="34" charset="0"/>
              </a:rPr>
              <a:t>known</a:t>
            </a:r>
            <a:r>
              <a:rPr lang="fr-CA" dirty="0">
                <a:solidFill>
                  <a:srgbClr val="222222"/>
                </a:solidFill>
                <a:latin typeface="Arial" panose="020B0604020202020204" pitchFamily="34" charset="0"/>
              </a:rPr>
              <a:t> for </a:t>
            </a:r>
            <a:r>
              <a:rPr lang="fr-CA" dirty="0" err="1">
                <a:solidFill>
                  <a:srgbClr val="222222"/>
                </a:solidFill>
                <a:latin typeface="Arial" panose="020B0604020202020204" pitchFamily="34" charset="0"/>
              </a:rPr>
              <a:t>his</a:t>
            </a:r>
            <a:r>
              <a:rPr lang="fr-CA" dirty="0">
                <a:solidFill>
                  <a:srgbClr val="222222"/>
                </a:solidFill>
                <a:latin typeface="Arial" panose="020B0604020202020204" pitchFamily="34" charset="0"/>
              </a:rPr>
              <a:t> </a:t>
            </a:r>
            <a:r>
              <a:rPr lang="fr-CA" dirty="0" err="1">
                <a:solidFill>
                  <a:srgbClr val="222222"/>
                </a:solidFill>
                <a:latin typeface="Arial" panose="020B0604020202020204" pitchFamily="34" charset="0"/>
              </a:rPr>
              <a:t>watercolor</a:t>
            </a:r>
            <a:r>
              <a:rPr lang="fr-CA" dirty="0">
                <a:solidFill>
                  <a:srgbClr val="222222"/>
                </a:solidFill>
                <a:latin typeface="Arial" panose="020B0604020202020204" pitchFamily="34" charset="0"/>
              </a:rPr>
              <a:t> portraits </a:t>
            </a:r>
            <a:r>
              <a:rPr lang="fr-CA" dirty="0" err="1">
                <a:solidFill>
                  <a:srgbClr val="222222"/>
                </a:solidFill>
                <a:latin typeface="Arial" panose="020B0604020202020204" pitchFamily="34" charset="0"/>
              </a:rPr>
              <a:t>from</a:t>
            </a:r>
            <a:r>
              <a:rPr lang="fr-CA" dirty="0">
                <a:solidFill>
                  <a:srgbClr val="222222"/>
                </a:solidFill>
                <a:latin typeface="Arial" panose="020B0604020202020204" pitchFamily="34" charset="0"/>
              </a:rPr>
              <a:t> </a:t>
            </a:r>
            <a:r>
              <a:rPr lang="fr-CA" dirty="0" err="1">
                <a:solidFill>
                  <a:srgbClr val="222222"/>
                </a:solidFill>
                <a:latin typeface="Arial" panose="020B0604020202020204" pitchFamily="34" charset="0"/>
              </a:rPr>
              <a:t>Morocco</a:t>
            </a:r>
            <a:r>
              <a:rPr lang="fr-CA" dirty="0" smtClean="0">
                <a:solidFill>
                  <a:srgbClr val="222222"/>
                </a:solidFill>
                <a:latin typeface="Arial" panose="020B0604020202020204" pitchFamily="34" charset="0"/>
              </a:rPr>
              <a:t>. The Good </a:t>
            </a:r>
            <a:r>
              <a:rPr lang="fr-CA" dirty="0" err="1" smtClean="0">
                <a:solidFill>
                  <a:srgbClr val="222222"/>
                </a:solidFill>
                <a:latin typeface="Arial" panose="020B0604020202020204" pitchFamily="34" charset="0"/>
              </a:rPr>
              <a:t>Samaritan</a:t>
            </a:r>
            <a:r>
              <a:rPr lang="fr-CA" dirty="0" smtClean="0">
                <a:solidFill>
                  <a:srgbClr val="222222"/>
                </a:solidFill>
                <a:latin typeface="Arial" panose="020B0604020202020204" pitchFamily="34" charset="0"/>
              </a:rPr>
              <a:t> –</a:t>
            </a:r>
            <a:r>
              <a:rPr lang="fr-CA" dirty="0" err="1" smtClean="0">
                <a:solidFill>
                  <a:srgbClr val="222222"/>
                </a:solidFill>
                <a:latin typeface="Arial" panose="020B0604020202020204" pitchFamily="34" charset="0"/>
              </a:rPr>
              <a:t>Oil</a:t>
            </a:r>
            <a:r>
              <a:rPr lang="fr-CA" dirty="0" smtClean="0">
                <a:solidFill>
                  <a:srgbClr val="222222"/>
                </a:solidFill>
                <a:latin typeface="Arial" panose="020B0604020202020204" pitchFamily="34" charset="0"/>
              </a:rPr>
              <a:t> on </a:t>
            </a:r>
            <a:r>
              <a:rPr lang="fr-CA" dirty="0" err="1" smtClean="0">
                <a:solidFill>
                  <a:srgbClr val="222222"/>
                </a:solidFill>
                <a:latin typeface="Arial" panose="020B0604020202020204" pitchFamily="34" charset="0"/>
              </a:rPr>
              <a:t>canvas</a:t>
            </a:r>
            <a:endParaRPr lang="fr-CA" dirty="0"/>
          </a:p>
        </p:txBody>
      </p:sp>
      <p:sp>
        <p:nvSpPr>
          <p:cNvPr id="5" name="Rectangle 1"/>
          <p:cNvSpPr>
            <a:spLocks noChangeArrowheads="1"/>
          </p:cNvSpPr>
          <p:nvPr/>
        </p:nvSpPr>
        <p:spPr bwMode="auto">
          <a:xfrm>
            <a:off x="0" y="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90288"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900" b="0" i="0" u="none" strike="noStrike" cap="none" normalizeH="0" baseline="0" smtClean="0">
                <a:ln>
                  <a:noFill/>
                </a:ln>
                <a:solidFill>
                  <a:srgbClr val="333333"/>
                </a:solidFill>
                <a:effectLst/>
                <a:latin typeface="Arial" panose="020B0604020202020204" pitchFamily="34" charset="0"/>
                <a:ea typeface="HelveticaNeueIt"/>
              </a:rPr>
              <a:t>The Good Samaritan</a:t>
            </a:r>
            <a:endParaRPr kumimoji="0" lang="fr-FR" sz="900" b="0" i="0" u="none" strike="noStrike" cap="none" normalizeH="0" baseline="0" smtClean="0">
              <a:ln>
                <a:noFill/>
              </a:ln>
              <a:solidFill>
                <a:srgbClr val="333333"/>
              </a:solidFill>
              <a:effectLst/>
              <a:latin typeface="Arial" panose="020B0604020202020204" pitchFamily="34" charset="0"/>
              <a:ea typeface="HelveticaNeue"/>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900" b="0" i="0" u="none" strike="noStrike" cap="none" normalizeH="0" baseline="0" smtClean="0">
                <a:ln>
                  <a:noFill/>
                </a:ln>
                <a:solidFill>
                  <a:srgbClr val="333333"/>
                </a:solidFill>
                <a:effectLst/>
                <a:latin typeface="Arial" panose="020B0604020202020204" pitchFamily="34" charset="0"/>
                <a:ea typeface="HelveticaNeue"/>
              </a:rPr>
              <a:t>Medium:</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fr-FR" sz="900" b="0" i="0" u="none" strike="noStrike" cap="none" normalizeH="0" baseline="0" smtClean="0">
                <a:ln>
                  <a:noFill/>
                </a:ln>
                <a:solidFill>
                  <a:srgbClr val="333333"/>
                </a:solidFill>
                <a:effectLst/>
                <a:latin typeface="Arial" panose="020B0604020202020204" pitchFamily="34" charset="0"/>
                <a:ea typeface="HelveticaNeue"/>
              </a:rPr>
              <a:t>Oil on Canvas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anose="020B0604020202020204" pitchFamily="34" charset="0"/>
            </a:endParaRPr>
          </a:p>
        </p:txBody>
      </p:sp>
      <p:sp>
        <p:nvSpPr>
          <p:cNvPr id="6" name="Rectangle 2"/>
          <p:cNvSpPr>
            <a:spLocks noChangeArrowheads="1"/>
          </p:cNvSpPr>
          <p:nvPr/>
        </p:nvSpPr>
        <p:spPr bwMode="auto">
          <a:xfrm>
            <a:off x="152400" y="15240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90288"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900" b="0" i="0" u="none" strike="noStrike" cap="none" normalizeH="0" baseline="0" smtClean="0">
                <a:ln>
                  <a:noFill/>
                </a:ln>
                <a:solidFill>
                  <a:srgbClr val="333333"/>
                </a:solidFill>
                <a:effectLst/>
                <a:latin typeface="Arial" panose="020B0604020202020204" pitchFamily="34" charset="0"/>
                <a:ea typeface="HelveticaNeueIt"/>
              </a:rPr>
              <a:t>The Good Samaritan</a:t>
            </a:r>
            <a:endParaRPr kumimoji="0" lang="fr-FR" sz="900" b="0" i="0" u="none" strike="noStrike" cap="none" normalizeH="0" baseline="0" smtClean="0">
              <a:ln>
                <a:noFill/>
              </a:ln>
              <a:solidFill>
                <a:srgbClr val="333333"/>
              </a:solidFill>
              <a:effectLst/>
              <a:latin typeface="Arial" panose="020B0604020202020204" pitchFamily="34" charset="0"/>
              <a:ea typeface="HelveticaNeue"/>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900" b="0" i="0" u="none" strike="noStrike" cap="none" normalizeH="0" baseline="0" smtClean="0">
                <a:ln>
                  <a:noFill/>
                </a:ln>
                <a:solidFill>
                  <a:srgbClr val="333333"/>
                </a:solidFill>
                <a:effectLst/>
                <a:latin typeface="Arial" panose="020B0604020202020204" pitchFamily="34" charset="0"/>
                <a:ea typeface="HelveticaNeue"/>
              </a:rPr>
              <a:t>Medium:</a:t>
            </a:r>
          </a:p>
          <a:p>
            <a:pPr marL="457200" marR="0" lvl="1" indent="-457200" algn="l" defTabSz="914400" rtl="0" eaLnBrk="0" fontAlgn="base" latinLnBrk="0" hangingPunct="0">
              <a:lnSpc>
                <a:spcPct val="100000"/>
              </a:lnSpc>
              <a:spcBef>
                <a:spcPct val="0"/>
              </a:spcBef>
              <a:spcAft>
                <a:spcPct val="0"/>
              </a:spcAft>
              <a:buClrTx/>
              <a:buSzTx/>
              <a:buFontTx/>
              <a:buNone/>
              <a:tabLst/>
            </a:pPr>
            <a:r>
              <a:rPr kumimoji="0" lang="fr-FR" sz="900" b="0" i="0" u="none" strike="noStrike" cap="none" normalizeH="0" baseline="0" smtClean="0">
                <a:ln>
                  <a:noFill/>
                </a:ln>
                <a:solidFill>
                  <a:srgbClr val="333333"/>
                </a:solidFill>
                <a:effectLst/>
                <a:latin typeface="Arial" panose="020B0604020202020204" pitchFamily="34" charset="0"/>
                <a:ea typeface="HelveticaNeue"/>
              </a:rPr>
              <a:t>Oil on Canvas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anose="020B0604020202020204" pitchFamily="34" charset="0"/>
            </a:endParaRPr>
          </a:p>
        </p:txBody>
      </p:sp>
      <p:sp>
        <p:nvSpPr>
          <p:cNvPr id="3" name="Slide Number Placeholder 2"/>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9009204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468" y="960251"/>
            <a:ext cx="8229600" cy="1139825"/>
          </a:xfrm>
        </p:spPr>
        <p:txBody>
          <a:bodyPr/>
          <a:lstStyle/>
          <a:p>
            <a:pPr>
              <a:defRPr/>
            </a:pPr>
            <a:r>
              <a:rPr lang="en-US" altLang="en-US" b="1" dirty="0" smtClean="0"/>
              <a:t>WORLD MEDICAL ASSOCIATION</a:t>
            </a:r>
            <a:endParaRPr lang="en-US" b="1" dirty="0"/>
          </a:p>
        </p:txBody>
      </p:sp>
      <p:sp>
        <p:nvSpPr>
          <p:cNvPr id="3" name="Content Placeholder 2"/>
          <p:cNvSpPr>
            <a:spLocks noGrp="1"/>
          </p:cNvSpPr>
          <p:nvPr>
            <p:ph idx="1"/>
          </p:nvPr>
        </p:nvSpPr>
        <p:spPr>
          <a:xfrm>
            <a:off x="1257300" y="2485123"/>
            <a:ext cx="8229600" cy="4525963"/>
          </a:xfrm>
        </p:spPr>
        <p:txBody>
          <a:bodyPr>
            <a:normAutofit/>
          </a:bodyPr>
          <a:lstStyle/>
          <a:p>
            <a:pPr marL="0" indent="0">
              <a:buNone/>
              <a:defRPr/>
            </a:pPr>
            <a:endParaRPr lang="en-US" altLang="en-US" sz="2800" b="1" i="1" dirty="0" smtClean="0"/>
          </a:p>
          <a:p>
            <a:pPr marL="0" indent="0">
              <a:buNone/>
              <a:defRPr/>
            </a:pPr>
            <a:r>
              <a:rPr lang="en-US" altLang="en-US" sz="4000" b="1" i="1" dirty="0" smtClean="0"/>
              <a:t>“</a:t>
            </a:r>
            <a:r>
              <a:rPr lang="en-US" altLang="en-US" sz="4000" b="1" i="1" dirty="0" smtClean="0">
                <a:solidFill>
                  <a:srgbClr val="C00000"/>
                </a:solidFill>
              </a:rPr>
              <a:t>Euthanasia</a:t>
            </a:r>
            <a:r>
              <a:rPr lang="en-US" altLang="en-US" sz="4000" b="1" i="1" dirty="0" smtClean="0"/>
              <a:t>, that is to say the fact to </a:t>
            </a:r>
            <a:r>
              <a:rPr lang="en-US" altLang="en-US" sz="4000" b="1" i="1" dirty="0" smtClean="0">
                <a:solidFill>
                  <a:srgbClr val="C00000"/>
                </a:solidFill>
              </a:rPr>
              <a:t>end the life of a patient by a deliberate act</a:t>
            </a:r>
            <a:r>
              <a:rPr lang="en-US" altLang="en-US" sz="4000" b="1" i="1" dirty="0" smtClean="0"/>
              <a:t>, even at his own request or that of is relatives, is unethical.”</a:t>
            </a:r>
            <a:r>
              <a:rPr lang="en-US" altLang="en-US" sz="3600" b="1" i="1" dirty="0" smtClean="0"/>
              <a:t> </a:t>
            </a:r>
            <a:r>
              <a:rPr lang="en-US" altLang="en-US" sz="4000" b="1" i="1" dirty="0" smtClean="0"/>
              <a:t>WMA, 2013. </a:t>
            </a:r>
            <a:endParaRPr lang="en-US" altLang="en-US" sz="4000" b="1" i="1" dirty="0"/>
          </a:p>
          <a:p>
            <a:pPr marL="0" indent="0">
              <a:buNone/>
              <a:defRPr/>
            </a:pPr>
            <a:endParaRPr lang="en-US" sz="3600" b="1" dirty="0"/>
          </a:p>
        </p:txBody>
      </p:sp>
      <p:pic>
        <p:nvPicPr>
          <p:cNvPr id="4" name="Picture 3"/>
          <p:cNvPicPr>
            <a:picLocks noChangeAspect="1"/>
          </p:cNvPicPr>
          <p:nvPr/>
        </p:nvPicPr>
        <p:blipFill>
          <a:blip r:embed="rId2"/>
          <a:stretch>
            <a:fillRect/>
          </a:stretch>
        </p:blipFill>
        <p:spPr>
          <a:xfrm>
            <a:off x="7534275" y="0"/>
            <a:ext cx="4657725" cy="2286000"/>
          </a:xfrm>
          <a:prstGeom prst="rect">
            <a:avLst/>
          </a:prstGeom>
        </p:spPr>
      </p:pic>
      <p:sp>
        <p:nvSpPr>
          <p:cNvPr id="5" name="Slide Number Placeholder 4"/>
          <p:cNvSpPr>
            <a:spLocks noGrp="1"/>
          </p:cNvSpPr>
          <p:nvPr>
            <p:ph type="sldNum" sz="quarter" idx="12"/>
          </p:nvPr>
        </p:nvSpPr>
        <p:spPr/>
        <p:txBody>
          <a:bodyPr/>
          <a:lstStyle/>
          <a:p>
            <a:fld id="{D57F1E4F-1CFF-5643-939E-217C01CDF565}" type="slidenum">
              <a:rPr lang="en-US" smtClean="0"/>
              <a:pPr/>
              <a:t>30</a:t>
            </a:fld>
            <a:endParaRPr lang="en-US" dirty="0"/>
          </a:p>
        </p:txBody>
      </p:sp>
    </p:spTree>
    <p:extLst>
      <p:ext uri="{BB962C8B-B14F-4D97-AF65-F5344CB8AC3E}">
        <p14:creationId xmlns:p14="http://schemas.microsoft.com/office/powerpoint/2010/main" val="31099701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410" y="849516"/>
            <a:ext cx="8596668" cy="1320800"/>
          </a:xfrm>
        </p:spPr>
        <p:txBody>
          <a:bodyPr/>
          <a:lstStyle/>
          <a:p>
            <a:pPr>
              <a:defRPr/>
            </a:pPr>
            <a:r>
              <a:rPr lang="en-US" altLang="en-US" b="1" dirty="0" smtClean="0"/>
              <a:t>WORLD MEDICAL ASSOCIATION</a:t>
            </a:r>
            <a:endParaRPr lang="en-US" b="1" dirty="0"/>
          </a:p>
        </p:txBody>
      </p:sp>
      <p:sp>
        <p:nvSpPr>
          <p:cNvPr id="3" name="Content Placeholder 2"/>
          <p:cNvSpPr>
            <a:spLocks noGrp="1"/>
          </p:cNvSpPr>
          <p:nvPr>
            <p:ph idx="1"/>
          </p:nvPr>
        </p:nvSpPr>
        <p:spPr/>
        <p:txBody>
          <a:bodyPr>
            <a:normAutofit/>
          </a:bodyPr>
          <a:lstStyle/>
          <a:p>
            <a:pPr>
              <a:defRPr/>
            </a:pPr>
            <a:endParaRPr lang="en-US" altLang="en-US" b="1" i="1" dirty="0" smtClean="0"/>
          </a:p>
          <a:p>
            <a:pPr>
              <a:defRPr/>
            </a:pPr>
            <a:endParaRPr lang="en-US" altLang="en-US" b="1" i="1" dirty="0"/>
          </a:p>
          <a:p>
            <a:pPr marL="0" indent="0">
              <a:buNone/>
              <a:defRPr/>
            </a:pPr>
            <a:r>
              <a:rPr lang="en-US" altLang="en-US" sz="3000" b="1" i="1" dirty="0" smtClean="0"/>
              <a:t>This does not prevent the physician from respecting the will of the patient to allow the natural process of death to follow its course in the terminal phase of the disease and encourages "doctors to refuse to participate in an act of euthanasia, even if the national law authorizes it or decriminalizes it in certain situations.” </a:t>
            </a:r>
            <a:r>
              <a:rPr lang="en-US" altLang="en-US" sz="3200" b="1" i="1" dirty="0" smtClean="0"/>
              <a:t>WMA, 2013</a:t>
            </a:r>
            <a:r>
              <a:rPr lang="en-US" altLang="en-US" sz="3200" b="1" dirty="0" smtClean="0"/>
              <a:t>  </a:t>
            </a:r>
            <a:endParaRPr lang="en-US" altLang="en-US" sz="3200" b="1" dirty="0"/>
          </a:p>
          <a:p>
            <a:pPr>
              <a:defRPr/>
            </a:pPr>
            <a:endParaRPr lang="en-US" altLang="en-US" sz="3000" b="1" i="1" dirty="0" smtClean="0"/>
          </a:p>
          <a:p>
            <a:pPr>
              <a:defRPr/>
            </a:pPr>
            <a:endParaRPr lang="en-US" dirty="0"/>
          </a:p>
        </p:txBody>
      </p:sp>
      <p:pic>
        <p:nvPicPr>
          <p:cNvPr id="4" name="Picture 3"/>
          <p:cNvPicPr>
            <a:picLocks noChangeAspect="1"/>
          </p:cNvPicPr>
          <p:nvPr/>
        </p:nvPicPr>
        <p:blipFill>
          <a:blip r:embed="rId2"/>
          <a:stretch>
            <a:fillRect/>
          </a:stretch>
        </p:blipFill>
        <p:spPr>
          <a:xfrm>
            <a:off x="7534275" y="0"/>
            <a:ext cx="4657725" cy="2286000"/>
          </a:xfrm>
          <a:prstGeom prst="rect">
            <a:avLst/>
          </a:prstGeom>
        </p:spPr>
      </p:pic>
      <p:sp>
        <p:nvSpPr>
          <p:cNvPr id="5" name="Slide Number Placeholder 4"/>
          <p:cNvSpPr>
            <a:spLocks noGrp="1"/>
          </p:cNvSpPr>
          <p:nvPr>
            <p:ph type="sldNum" sz="quarter" idx="12"/>
          </p:nvPr>
        </p:nvSpPr>
        <p:spPr/>
        <p:txBody>
          <a:bodyPr/>
          <a:lstStyle/>
          <a:p>
            <a:fld id="{D57F1E4F-1CFF-5643-939E-217C01CDF565}" type="slidenum">
              <a:rPr lang="en-US" smtClean="0"/>
              <a:pPr/>
              <a:t>31</a:t>
            </a:fld>
            <a:endParaRPr lang="en-US" dirty="0"/>
          </a:p>
        </p:txBody>
      </p:sp>
    </p:spTree>
    <p:extLst>
      <p:ext uri="{BB962C8B-B14F-4D97-AF65-F5344CB8AC3E}">
        <p14:creationId xmlns:p14="http://schemas.microsoft.com/office/powerpoint/2010/main" val="27100067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809" y="326214"/>
            <a:ext cx="10515600" cy="1325563"/>
          </a:xfrm>
        </p:spPr>
        <p:txBody>
          <a:bodyPr/>
          <a:lstStyle/>
          <a:p>
            <a:r>
              <a:rPr lang="en-US" altLang="en-US" b="1" dirty="0">
                <a:solidFill>
                  <a:srgbClr val="FF6600"/>
                </a:solidFill>
              </a:rPr>
              <a:t>INABILITY TO HAVE </a:t>
            </a:r>
            <a:r>
              <a:rPr lang="en-US" altLang="en-US" b="1" dirty="0" smtClean="0">
                <a:solidFill>
                  <a:srgbClr val="FF6600"/>
                </a:solidFill>
              </a:rPr>
              <a:t/>
            </a:r>
            <a:br>
              <a:rPr lang="en-US" altLang="en-US" b="1" dirty="0" smtClean="0">
                <a:solidFill>
                  <a:srgbClr val="FF6600"/>
                </a:solidFill>
              </a:rPr>
            </a:br>
            <a:r>
              <a:rPr lang="en-US" altLang="en-US" b="1" dirty="0" smtClean="0">
                <a:solidFill>
                  <a:srgbClr val="FF6600"/>
                </a:solidFill>
              </a:rPr>
              <a:t>WORKABLE </a:t>
            </a:r>
            <a:r>
              <a:rPr lang="en-US" altLang="en-US" b="1" dirty="0">
                <a:solidFill>
                  <a:srgbClr val="FF6600"/>
                </a:solidFill>
              </a:rPr>
              <a:t>SAFEGUARDS</a:t>
            </a:r>
            <a:endParaRPr lang="fr-CA" dirty="0">
              <a:solidFill>
                <a:srgbClr val="FF6600"/>
              </a:solidFill>
            </a:endParaRPr>
          </a:p>
        </p:txBody>
      </p:sp>
      <p:sp>
        <p:nvSpPr>
          <p:cNvPr id="3" name="Content Placeholder 2"/>
          <p:cNvSpPr>
            <a:spLocks noGrp="1"/>
          </p:cNvSpPr>
          <p:nvPr>
            <p:ph idx="1"/>
          </p:nvPr>
        </p:nvSpPr>
        <p:spPr>
          <a:xfrm>
            <a:off x="437638" y="2231611"/>
            <a:ext cx="7570021" cy="4149524"/>
          </a:xfrm>
        </p:spPr>
        <p:txBody>
          <a:bodyPr>
            <a:normAutofit fontScale="92500" lnSpcReduction="10000"/>
          </a:bodyPr>
          <a:lstStyle/>
          <a:p>
            <a:pPr marL="0" indent="0">
              <a:buNone/>
            </a:pPr>
            <a:r>
              <a:rPr lang="en-US" sz="2600" b="1" i="1" dirty="0"/>
              <a:t>“</a:t>
            </a:r>
            <a:r>
              <a:rPr lang="en-US" sz="3200" b="1" i="1" dirty="0"/>
              <a:t>Those who fail to learn from history are doomed to repeat it.” </a:t>
            </a:r>
            <a:r>
              <a:rPr lang="en-US" sz="3200" b="1" i="1" dirty="0" smtClean="0"/>
              <a:t>Sir </a:t>
            </a:r>
            <a:r>
              <a:rPr lang="en-US" sz="3200" b="1" i="1" dirty="0"/>
              <a:t>Winston Churchill</a:t>
            </a:r>
            <a:endParaRPr lang="fr-CA" sz="2600" b="1" i="1" dirty="0"/>
          </a:p>
          <a:p>
            <a:endParaRPr lang="en-US" sz="1900" dirty="0" smtClean="0"/>
          </a:p>
          <a:p>
            <a:r>
              <a:rPr lang="en-CA" sz="3600" b="1" dirty="0" smtClean="0"/>
              <a:t>Safeguards for terminating a person’s life are never safe.</a:t>
            </a:r>
          </a:p>
          <a:p>
            <a:endParaRPr lang="en-CA" sz="3600" b="1" dirty="0" smtClean="0"/>
          </a:p>
          <a:p>
            <a:r>
              <a:rPr lang="en-CA" sz="3600" b="1" dirty="0" smtClean="0"/>
              <a:t>This is an illusion to convince individuals and society to accept euthanasia and assisted suicide.</a:t>
            </a:r>
            <a:endParaRPr lang="fr-CA" sz="3600" dirty="0"/>
          </a:p>
        </p:txBody>
      </p:sp>
      <p:pic>
        <p:nvPicPr>
          <p:cNvPr id="4" name="Picture 3"/>
          <p:cNvPicPr>
            <a:picLocks noChangeAspect="1"/>
          </p:cNvPicPr>
          <p:nvPr/>
        </p:nvPicPr>
        <p:blipFill>
          <a:blip r:embed="rId2"/>
          <a:stretch>
            <a:fillRect/>
          </a:stretch>
        </p:blipFill>
        <p:spPr>
          <a:xfrm>
            <a:off x="8607431" y="0"/>
            <a:ext cx="3584569" cy="2849732"/>
          </a:xfrm>
          <a:prstGeom prst="rect">
            <a:avLst/>
          </a:prstGeom>
        </p:spPr>
      </p:pic>
      <p:sp>
        <p:nvSpPr>
          <p:cNvPr id="5" name="Slide Number Placeholder 4"/>
          <p:cNvSpPr>
            <a:spLocks noGrp="1"/>
          </p:cNvSpPr>
          <p:nvPr>
            <p:ph type="sldNum" sz="quarter" idx="12"/>
          </p:nvPr>
        </p:nvSpPr>
        <p:spPr/>
        <p:txBody>
          <a:bodyPr/>
          <a:lstStyle/>
          <a:p>
            <a:fld id="{D57F1E4F-1CFF-5643-939E-217C01CDF565}" type="slidenum">
              <a:rPr lang="en-US" smtClean="0"/>
              <a:pPr/>
              <a:t>32</a:t>
            </a:fld>
            <a:endParaRPr lang="en-US" dirty="0"/>
          </a:p>
        </p:txBody>
      </p:sp>
    </p:spTree>
    <p:extLst>
      <p:ext uri="{BB962C8B-B14F-4D97-AF65-F5344CB8AC3E}">
        <p14:creationId xmlns:p14="http://schemas.microsoft.com/office/powerpoint/2010/main" val="4742095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altLang="en-US" b="1" dirty="0">
                <a:solidFill>
                  <a:srgbClr val="FF6600"/>
                </a:solidFill>
              </a:rPr>
              <a:t>INABILITY TO HAVE </a:t>
            </a:r>
            <a:br>
              <a:rPr lang="en-US" altLang="en-US" b="1" dirty="0">
                <a:solidFill>
                  <a:srgbClr val="FF6600"/>
                </a:solidFill>
              </a:rPr>
            </a:br>
            <a:r>
              <a:rPr lang="en-US" altLang="en-US" b="1" dirty="0">
                <a:solidFill>
                  <a:srgbClr val="FF6600"/>
                </a:solidFill>
              </a:rPr>
              <a:t>WORKABLE SAFEGUARDS</a:t>
            </a:r>
            <a:endParaRPr lang="en-US" dirty="0">
              <a:solidFill>
                <a:srgbClr val="FF6600"/>
              </a:solidFill>
            </a:endParaRPr>
          </a:p>
        </p:txBody>
      </p:sp>
      <p:sp>
        <p:nvSpPr>
          <p:cNvPr id="3" name="Content Placeholder 2"/>
          <p:cNvSpPr>
            <a:spLocks noGrp="1"/>
          </p:cNvSpPr>
          <p:nvPr>
            <p:ph idx="1"/>
          </p:nvPr>
        </p:nvSpPr>
        <p:spPr>
          <a:xfrm>
            <a:off x="133350" y="1847850"/>
            <a:ext cx="10515600" cy="4351338"/>
          </a:xfrm>
        </p:spPr>
        <p:txBody>
          <a:bodyPr>
            <a:normAutofit/>
          </a:bodyPr>
          <a:lstStyle/>
          <a:p>
            <a:pPr>
              <a:defRPr/>
            </a:pPr>
            <a:endParaRPr lang="en-US" altLang="en-US" dirty="0" smtClean="0"/>
          </a:p>
          <a:p>
            <a:pPr>
              <a:defRPr/>
            </a:pPr>
            <a:endParaRPr lang="en-US" altLang="en-US" dirty="0"/>
          </a:p>
          <a:p>
            <a:pPr>
              <a:defRPr/>
            </a:pPr>
            <a:r>
              <a:rPr lang="en-US" altLang="en-US" sz="3200" b="1" dirty="0" smtClean="0"/>
              <a:t>There exists a real danger of expansion.</a:t>
            </a:r>
          </a:p>
          <a:p>
            <a:pPr>
              <a:defRPr/>
            </a:pPr>
            <a:r>
              <a:rPr lang="en-US" altLang="en-US" sz="3200" b="1" dirty="0" smtClean="0"/>
              <a:t> Canadian euthanasia law could expand to end lives of children of children born with disabilities. In the Netherlands, the Groningen protocol was adopted in 2005, and this protocol allows euthanasia for newborns and young children who are "without hope of a good quality of life." BMJ, 2006. </a:t>
            </a:r>
          </a:p>
          <a:p>
            <a:pPr>
              <a:defRPr/>
            </a:pPr>
            <a:endParaRPr lang="en-US" b="1" dirty="0"/>
          </a:p>
        </p:txBody>
      </p:sp>
      <p:pic>
        <p:nvPicPr>
          <p:cNvPr id="4" name="Picture 3"/>
          <p:cNvPicPr>
            <a:picLocks noChangeAspect="1"/>
          </p:cNvPicPr>
          <p:nvPr/>
        </p:nvPicPr>
        <p:blipFill>
          <a:blip r:embed="rId2"/>
          <a:stretch>
            <a:fillRect/>
          </a:stretch>
        </p:blipFill>
        <p:spPr>
          <a:xfrm>
            <a:off x="9105900" y="-59530"/>
            <a:ext cx="3086100" cy="4210050"/>
          </a:xfrm>
          <a:prstGeom prst="rect">
            <a:avLst/>
          </a:prstGeom>
        </p:spPr>
      </p:pic>
      <p:sp>
        <p:nvSpPr>
          <p:cNvPr id="5" name="Slide Number Placeholder 4"/>
          <p:cNvSpPr>
            <a:spLocks noGrp="1"/>
          </p:cNvSpPr>
          <p:nvPr>
            <p:ph type="sldNum" sz="quarter" idx="12"/>
          </p:nvPr>
        </p:nvSpPr>
        <p:spPr/>
        <p:txBody>
          <a:bodyPr/>
          <a:lstStyle/>
          <a:p>
            <a:fld id="{D57F1E4F-1CFF-5643-939E-217C01CDF565}" type="slidenum">
              <a:rPr lang="en-US" smtClean="0"/>
              <a:pPr/>
              <a:t>33</a:t>
            </a:fld>
            <a:endParaRPr lang="en-US" dirty="0"/>
          </a:p>
        </p:txBody>
      </p:sp>
    </p:spTree>
    <p:extLst>
      <p:ext uri="{BB962C8B-B14F-4D97-AF65-F5344CB8AC3E}">
        <p14:creationId xmlns:p14="http://schemas.microsoft.com/office/powerpoint/2010/main" val="18222882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 </a:t>
            </a:r>
            <a:r>
              <a:rPr lang="en-CA" b="1" dirty="0" smtClean="0">
                <a:solidFill>
                  <a:srgbClr val="C00000"/>
                </a:solidFill>
              </a:rPr>
              <a:t>EXPANSION </a:t>
            </a:r>
            <a:r>
              <a:rPr lang="en-CA" b="1" dirty="0">
                <a:solidFill>
                  <a:srgbClr val="C00000"/>
                </a:solidFill>
              </a:rPr>
              <a:t>IN BELGIUM</a:t>
            </a:r>
            <a:endParaRPr lang="fr-CA" dirty="0">
              <a:solidFill>
                <a:srgbClr val="C00000"/>
              </a:solidFill>
            </a:endParaRPr>
          </a:p>
        </p:txBody>
      </p:sp>
      <p:sp>
        <p:nvSpPr>
          <p:cNvPr id="3" name="Content Placeholder 2"/>
          <p:cNvSpPr>
            <a:spLocks noGrp="1"/>
          </p:cNvSpPr>
          <p:nvPr>
            <p:ph idx="1"/>
          </p:nvPr>
        </p:nvSpPr>
        <p:spPr>
          <a:xfrm>
            <a:off x="597446" y="1690688"/>
            <a:ext cx="7149144" cy="4338533"/>
          </a:xfrm>
        </p:spPr>
        <p:txBody>
          <a:bodyPr>
            <a:normAutofit fontScale="92500" lnSpcReduction="20000"/>
          </a:bodyPr>
          <a:lstStyle/>
          <a:p>
            <a:pPr marL="0" indent="0">
              <a:buNone/>
            </a:pPr>
            <a:r>
              <a:rPr lang="en-US" sz="3500" b="1" dirty="0"/>
              <a:t>It was recently reported that a 9 and 11 year old were euthanized in Belgium.  The “</a:t>
            </a:r>
            <a:r>
              <a:rPr lang="en-US" sz="3500" b="1" i="1" dirty="0"/>
              <a:t>11-year-old euthanized last year had cystic fibrosis. This congenital respiratory disease is incurable and fatal, but modern treatments enable many patients to enjoy high quality of life well into their 30s or even beyond. Median life expectancy for new CF cases in the United States is now 43 years, </a:t>
            </a:r>
            <a:r>
              <a:rPr lang="en-US" sz="2800" b="1" i="1" u="sng" dirty="0">
                <a:hlinkClick r:id="rId2" tooltip="www.cff.org"/>
              </a:rPr>
              <a:t>according to</a:t>
            </a:r>
            <a:r>
              <a:rPr lang="en-US" sz="2800" b="1" i="1" dirty="0"/>
              <a:t> the Cystic Fibrosis Foundation.” </a:t>
            </a:r>
            <a:r>
              <a:rPr lang="en-US" sz="2800" i="1" dirty="0" smtClean="0"/>
              <a:t>Children </a:t>
            </a:r>
            <a:r>
              <a:rPr lang="en-US" sz="2800" i="1" dirty="0"/>
              <a:t>are being euthanized in Belgium, Opinion, Charles Lane, The Washington Post August 6 2018. </a:t>
            </a:r>
            <a:endParaRPr lang="fr-CA" i="1" dirty="0"/>
          </a:p>
        </p:txBody>
      </p:sp>
      <p:pic>
        <p:nvPicPr>
          <p:cNvPr id="1026"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7390" y="0"/>
            <a:ext cx="4184609" cy="2615381"/>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D57F1E4F-1CFF-5643-939E-217C01CDF565}" type="slidenum">
              <a:rPr lang="en-US" smtClean="0"/>
              <a:pPr/>
              <a:t>34</a:t>
            </a:fld>
            <a:endParaRPr lang="en-US" dirty="0"/>
          </a:p>
        </p:txBody>
      </p:sp>
    </p:spTree>
    <p:extLst>
      <p:ext uri="{BB962C8B-B14F-4D97-AF65-F5344CB8AC3E}">
        <p14:creationId xmlns:p14="http://schemas.microsoft.com/office/powerpoint/2010/main" val="39349868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405" y="508000"/>
            <a:ext cx="7347361" cy="1320800"/>
          </a:xfrm>
        </p:spPr>
        <p:txBody>
          <a:bodyPr/>
          <a:lstStyle/>
          <a:p>
            <a:pPr>
              <a:defRPr/>
            </a:pPr>
            <a:r>
              <a:rPr lang="en-CA" b="1" dirty="0">
                <a:solidFill>
                  <a:srgbClr val="C00000"/>
                </a:solidFill>
              </a:rPr>
              <a:t>EXPANSION IN </a:t>
            </a:r>
            <a:r>
              <a:rPr lang="en-CA" b="1" dirty="0" smtClean="0">
                <a:solidFill>
                  <a:srgbClr val="C00000"/>
                </a:solidFill>
              </a:rPr>
              <a:t>BELGIUM</a:t>
            </a:r>
            <a:endParaRPr lang="en-US" b="1" dirty="0">
              <a:solidFill>
                <a:srgbClr val="C00000"/>
              </a:solidFill>
            </a:endParaRPr>
          </a:p>
        </p:txBody>
      </p:sp>
      <p:sp>
        <p:nvSpPr>
          <p:cNvPr id="3" name="Content Placeholder 2"/>
          <p:cNvSpPr>
            <a:spLocks noGrp="1"/>
          </p:cNvSpPr>
          <p:nvPr>
            <p:ph idx="1"/>
          </p:nvPr>
        </p:nvSpPr>
        <p:spPr>
          <a:xfrm>
            <a:off x="0" y="1685255"/>
            <a:ext cx="8596668" cy="5518611"/>
          </a:xfrm>
        </p:spPr>
        <p:txBody>
          <a:bodyPr>
            <a:normAutofit/>
          </a:bodyPr>
          <a:lstStyle/>
          <a:p>
            <a:pPr>
              <a:defRPr/>
            </a:pPr>
            <a:r>
              <a:rPr lang="en-US" sz="3200" dirty="0" smtClean="0"/>
              <a:t>100 </a:t>
            </a:r>
            <a:r>
              <a:rPr lang="en-US" sz="3200" dirty="0"/>
              <a:t>Belgian patients who had a psychiatric diagnosis and requested euthanasia between October 2007 and December 2011. The patients included the depressed, those with personality disorders and autism. None had life threatening or life ending illness. </a:t>
            </a:r>
            <a:r>
              <a:rPr lang="en-US" sz="3200" b="1" dirty="0" smtClean="0"/>
              <a:t>35</a:t>
            </a:r>
            <a:r>
              <a:rPr lang="en-US" sz="3200" b="1" dirty="0"/>
              <a:t> euthanasia deaths</a:t>
            </a:r>
            <a:r>
              <a:rPr lang="en-US" sz="3200" dirty="0"/>
              <a:t> were carried </a:t>
            </a:r>
            <a:r>
              <a:rPr lang="en-US" sz="3200" dirty="0" smtClean="0"/>
              <a:t>out</a:t>
            </a:r>
            <a:r>
              <a:rPr lang="en-US" sz="3200" i="1" dirty="0" smtClean="0"/>
              <a:t>. </a:t>
            </a:r>
            <a:r>
              <a:rPr lang="en-US" sz="3200" i="1" dirty="0"/>
              <a:t>BMJ </a:t>
            </a:r>
            <a:r>
              <a:rPr lang="en-US" sz="3200" i="1" dirty="0" smtClean="0"/>
              <a:t>2015</a:t>
            </a:r>
            <a:endParaRPr lang="en-CA" altLang="en-US" sz="3200" dirty="0" smtClean="0"/>
          </a:p>
          <a:p>
            <a:pPr marL="0" indent="0">
              <a:buNone/>
              <a:defRPr/>
            </a:pPr>
            <a:r>
              <a:rPr lang="en-CA" altLang="en-US" sz="3200" b="1" dirty="0" smtClean="0"/>
              <a:t>A 24 year old depressed woman in Belgium was granted the right to be euthanized in 2015: </a:t>
            </a:r>
          </a:p>
          <a:p>
            <a:pPr>
              <a:defRPr/>
            </a:pPr>
            <a:r>
              <a:rPr lang="en-CA" altLang="en-US" dirty="0" smtClean="0">
                <a:hlinkClick r:id="rId2"/>
              </a:rPr>
              <a:t>http://europe.newsweek.com/healthy-24-year-old-granted-right-die-belgium-329504</a:t>
            </a:r>
            <a:r>
              <a:rPr lang="en-CA" altLang="en-US" dirty="0" smtClean="0"/>
              <a:t> </a:t>
            </a:r>
            <a:endParaRPr lang="en-US" altLang="en-US" dirty="0" smtClean="0"/>
          </a:p>
          <a:p>
            <a:pPr>
              <a:defRPr/>
            </a:pPr>
            <a:endParaRPr lang="en-US" dirty="0"/>
          </a:p>
        </p:txBody>
      </p:sp>
      <p:pic>
        <p:nvPicPr>
          <p:cNvPr id="20" name="Picture 19"/>
          <p:cNvPicPr>
            <a:picLocks noChangeAspect="1"/>
          </p:cNvPicPr>
          <p:nvPr/>
        </p:nvPicPr>
        <p:blipFill>
          <a:blip r:embed="rId3"/>
          <a:stretch>
            <a:fillRect/>
          </a:stretch>
        </p:blipFill>
        <p:spPr>
          <a:xfrm>
            <a:off x="8434137" y="0"/>
            <a:ext cx="4707856" cy="5305425"/>
          </a:xfrm>
          <a:prstGeom prst="rect">
            <a:avLst/>
          </a:prstGeom>
        </p:spPr>
      </p:pic>
      <p:sp>
        <p:nvSpPr>
          <p:cNvPr id="4" name="Slide Number Placeholder 3"/>
          <p:cNvSpPr>
            <a:spLocks noGrp="1"/>
          </p:cNvSpPr>
          <p:nvPr>
            <p:ph type="sldNum" sz="quarter" idx="12"/>
          </p:nvPr>
        </p:nvSpPr>
        <p:spPr/>
        <p:txBody>
          <a:bodyPr/>
          <a:lstStyle/>
          <a:p>
            <a:fld id="{D57F1E4F-1CFF-5643-939E-217C01CDF565}" type="slidenum">
              <a:rPr lang="en-US" smtClean="0"/>
              <a:pPr/>
              <a:t>35</a:t>
            </a:fld>
            <a:endParaRPr lang="en-US" dirty="0"/>
          </a:p>
        </p:txBody>
      </p:sp>
    </p:spTree>
    <p:extLst>
      <p:ext uri="{BB962C8B-B14F-4D97-AF65-F5344CB8AC3E}">
        <p14:creationId xmlns:p14="http://schemas.microsoft.com/office/powerpoint/2010/main" val="15468483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solidFill>
                  <a:srgbClr val="C00000"/>
                </a:solidFill>
              </a:rPr>
              <a:t>EXPANSION IN THE NETHERLANDS</a:t>
            </a:r>
            <a:endParaRPr lang="en-CA" dirty="0"/>
          </a:p>
        </p:txBody>
      </p:sp>
      <p:sp>
        <p:nvSpPr>
          <p:cNvPr id="3" name="Content Placeholder 2"/>
          <p:cNvSpPr>
            <a:spLocks noGrp="1"/>
          </p:cNvSpPr>
          <p:nvPr>
            <p:ph idx="1"/>
          </p:nvPr>
        </p:nvSpPr>
        <p:spPr/>
        <p:txBody>
          <a:bodyPr>
            <a:normAutofit/>
          </a:bodyPr>
          <a:lstStyle/>
          <a:p>
            <a:r>
              <a:rPr lang="en-US" sz="3600" dirty="0" smtClean="0"/>
              <a:t>Criteria </a:t>
            </a:r>
            <a:r>
              <a:rPr lang="en-US" sz="3600" dirty="0"/>
              <a:t>for euthanasia has been extended from adults who were terminally ill to the depressed, those tired of life and </a:t>
            </a:r>
            <a:r>
              <a:rPr lang="en-US" sz="3600" dirty="0" smtClean="0"/>
              <a:t>children</a:t>
            </a:r>
          </a:p>
          <a:p>
            <a:r>
              <a:rPr lang="en-US" sz="3600" dirty="0" smtClean="0"/>
              <a:t>42 </a:t>
            </a:r>
            <a:r>
              <a:rPr lang="en-US" sz="3600" dirty="0"/>
              <a:t>people in the Netherlands were euthanized for a psychiatric disorder without any life ending physical illness. The majority of these people were depressed. </a:t>
            </a:r>
            <a:r>
              <a:rPr lang="en-US" sz="3600" i="1" dirty="0"/>
              <a:t>Treatment-resistant major depressive disorder and assisted dying</a:t>
            </a:r>
            <a:r>
              <a:rPr lang="en-US" sz="3600" dirty="0"/>
              <a:t> </a:t>
            </a:r>
            <a:r>
              <a:rPr lang="en-US" sz="3600" u="sng" dirty="0" smtClean="0"/>
              <a:t>BMJ 2015</a:t>
            </a:r>
          </a:p>
          <a:p>
            <a:endParaRPr lang="en-CA" dirty="0"/>
          </a:p>
        </p:txBody>
      </p:sp>
    </p:spTree>
    <p:extLst>
      <p:ext uri="{BB962C8B-B14F-4D97-AF65-F5344CB8AC3E}">
        <p14:creationId xmlns:p14="http://schemas.microsoft.com/office/powerpoint/2010/main" val="38488840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solidFill>
                  <a:srgbClr val="C00000"/>
                </a:solidFill>
              </a:rPr>
              <a:t>EXPANSION IN CANADA</a:t>
            </a:r>
            <a:endParaRPr lang="en-CA" dirty="0"/>
          </a:p>
        </p:txBody>
      </p:sp>
      <p:sp>
        <p:nvSpPr>
          <p:cNvPr id="3" name="Content Placeholder 2"/>
          <p:cNvSpPr>
            <a:spLocks noGrp="1"/>
          </p:cNvSpPr>
          <p:nvPr>
            <p:ph idx="1"/>
          </p:nvPr>
        </p:nvSpPr>
        <p:spPr>
          <a:xfrm>
            <a:off x="685800" y="1482725"/>
            <a:ext cx="10515600" cy="4351338"/>
          </a:xfrm>
        </p:spPr>
        <p:txBody>
          <a:bodyPr>
            <a:noAutofit/>
          </a:bodyPr>
          <a:lstStyle/>
          <a:p>
            <a:pPr marL="0" indent="0">
              <a:buNone/>
            </a:pPr>
            <a:r>
              <a:rPr lang="en-US" sz="3200" dirty="0" smtClean="0"/>
              <a:t>When first announced the legislation was supposed to be for “only a handful of people.”</a:t>
            </a:r>
          </a:p>
          <a:p>
            <a:pPr marL="0" indent="0">
              <a:buNone/>
            </a:pPr>
            <a:r>
              <a:rPr lang="en-US" sz="3200" dirty="0" smtClean="0"/>
              <a:t>Between 2016-2019 approximately 7000 deaths.</a:t>
            </a:r>
          </a:p>
          <a:p>
            <a:pPr marL="0" indent="0">
              <a:buNone/>
            </a:pPr>
            <a:r>
              <a:rPr lang="en-US" sz="3200" dirty="0" smtClean="0"/>
              <a:t>Recent Quebec Superior Court decision removing the criterion of dying.</a:t>
            </a:r>
          </a:p>
          <a:p>
            <a:pPr marL="0" indent="0">
              <a:buNone/>
            </a:pPr>
            <a:r>
              <a:rPr lang="en-US" sz="3200" dirty="0" smtClean="0"/>
              <a:t>If enacted by the legislator this would allow euthanasia for physical or psychological suffering for anyone with a handicap, condition or illness.</a:t>
            </a:r>
          </a:p>
          <a:p>
            <a:pPr marL="0" indent="0">
              <a:buNone/>
            </a:pPr>
            <a:r>
              <a:rPr lang="en-US" sz="3200" dirty="0" smtClean="0"/>
              <a:t>Discussions underway to open euthanasia for those with mental illness, memory loss and children.</a:t>
            </a:r>
          </a:p>
        </p:txBody>
      </p:sp>
    </p:spTree>
    <p:extLst>
      <p:ext uri="{BB962C8B-B14F-4D97-AF65-F5344CB8AC3E}">
        <p14:creationId xmlns:p14="http://schemas.microsoft.com/office/powerpoint/2010/main" val="39821519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830" y="546686"/>
            <a:ext cx="8596668" cy="1320800"/>
          </a:xfrm>
        </p:spPr>
        <p:txBody>
          <a:bodyPr/>
          <a:lstStyle/>
          <a:p>
            <a:r>
              <a:rPr lang="en-US" b="1" dirty="0" smtClean="0">
                <a:solidFill>
                  <a:srgbClr val="00B0F0"/>
                </a:solidFill>
              </a:rPr>
              <a:t>PALLIATIVE CARE AS A SOLUTION </a:t>
            </a:r>
            <a:br>
              <a:rPr lang="en-US" b="1" dirty="0" smtClean="0">
                <a:solidFill>
                  <a:srgbClr val="00B0F0"/>
                </a:solidFill>
              </a:rPr>
            </a:br>
            <a:r>
              <a:rPr lang="en-US" b="1" dirty="0" smtClean="0">
                <a:solidFill>
                  <a:srgbClr val="00B0F0"/>
                </a:solidFill>
              </a:rPr>
              <a:t>FOR END OF LIFE CARE</a:t>
            </a:r>
            <a:endParaRPr lang="en-US" b="1" dirty="0">
              <a:solidFill>
                <a:srgbClr val="00B0F0"/>
              </a:solidFill>
            </a:endParaRPr>
          </a:p>
        </p:txBody>
      </p:sp>
      <p:sp>
        <p:nvSpPr>
          <p:cNvPr id="3" name="Content Placeholder 2"/>
          <p:cNvSpPr>
            <a:spLocks noGrp="1"/>
          </p:cNvSpPr>
          <p:nvPr>
            <p:ph idx="1"/>
          </p:nvPr>
        </p:nvSpPr>
        <p:spPr>
          <a:xfrm>
            <a:off x="-232537" y="2296291"/>
            <a:ext cx="8926968" cy="3880773"/>
          </a:xfrm>
        </p:spPr>
        <p:txBody>
          <a:bodyPr>
            <a:normAutofit/>
          </a:bodyPr>
          <a:lstStyle/>
          <a:p>
            <a:r>
              <a:rPr lang="en-US" sz="3600" b="1" dirty="0"/>
              <a:t>Q</a:t>
            </a:r>
            <a:r>
              <a:rPr lang="en-US" sz="3600" b="1" dirty="0" smtClean="0"/>
              <a:t>uality </a:t>
            </a:r>
            <a:r>
              <a:rPr lang="en-US" sz="3600" b="1" dirty="0"/>
              <a:t>medical care includes providing palliative care -- which is different </a:t>
            </a:r>
            <a:r>
              <a:rPr lang="en-US" sz="3600" b="1" dirty="0" smtClean="0"/>
              <a:t>from euthanasia</a:t>
            </a:r>
            <a:r>
              <a:rPr lang="en-US" sz="3600" b="1" dirty="0"/>
              <a:t>. Doctors can reduce the suffering of end-of- life patients’ with palliative care.</a:t>
            </a:r>
          </a:p>
          <a:p>
            <a:endParaRPr lang="en-US" sz="3600" b="1" dirty="0"/>
          </a:p>
          <a:p>
            <a:r>
              <a:rPr lang="en-US" sz="3600" b="1" dirty="0" smtClean="0"/>
              <a:t>Problem is 70% of </a:t>
            </a:r>
            <a:r>
              <a:rPr lang="en-US" sz="3600" b="1" dirty="0"/>
              <a:t>Canadians do not have access to quality palliative care</a:t>
            </a:r>
            <a:r>
              <a:rPr lang="en-US" sz="3600" b="1" dirty="0" smtClean="0"/>
              <a:t>. </a:t>
            </a:r>
            <a:endParaRPr lang="en-US" sz="3600" b="1" dirty="0"/>
          </a:p>
        </p:txBody>
      </p:sp>
      <p:pic>
        <p:nvPicPr>
          <p:cNvPr id="5122" name="Picture 2" descr="Jose Tapiro Baro (1836-1913) The Good Samaritan Oil on canv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5064" y="0"/>
            <a:ext cx="3886935" cy="2977227"/>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D57F1E4F-1CFF-5643-939E-217C01CDF565}" type="slidenum">
              <a:rPr lang="en-US" smtClean="0"/>
              <a:pPr/>
              <a:t>38</a:t>
            </a:fld>
            <a:endParaRPr lang="en-US" dirty="0"/>
          </a:p>
        </p:txBody>
      </p:sp>
    </p:spTree>
    <p:extLst>
      <p:ext uri="{BB962C8B-B14F-4D97-AF65-F5344CB8AC3E}">
        <p14:creationId xmlns:p14="http://schemas.microsoft.com/office/powerpoint/2010/main" val="13439152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312"/>
            <a:ext cx="8596668" cy="1320800"/>
          </a:xfrm>
        </p:spPr>
        <p:txBody>
          <a:bodyPr/>
          <a:lstStyle/>
          <a:p>
            <a:r>
              <a:rPr lang="en-US" b="1" dirty="0" smtClean="0">
                <a:solidFill>
                  <a:srgbClr val="00B0F0"/>
                </a:solidFill>
              </a:rPr>
              <a:t>PALLIATIVE CARE AS A SOLUTION</a:t>
            </a:r>
            <a:br>
              <a:rPr lang="en-US" b="1" dirty="0" smtClean="0">
                <a:solidFill>
                  <a:srgbClr val="00B0F0"/>
                </a:solidFill>
              </a:rPr>
            </a:br>
            <a:r>
              <a:rPr lang="en-US" b="1" dirty="0" smtClean="0">
                <a:solidFill>
                  <a:srgbClr val="00B0F0"/>
                </a:solidFill>
              </a:rPr>
              <a:t> FOR END OF LIFE CARE</a:t>
            </a:r>
            <a:endParaRPr lang="en-US" b="1" dirty="0">
              <a:solidFill>
                <a:srgbClr val="00B0F0"/>
              </a:solidFill>
            </a:endParaRPr>
          </a:p>
        </p:txBody>
      </p:sp>
      <p:sp>
        <p:nvSpPr>
          <p:cNvPr id="3" name="Content Placeholder 2"/>
          <p:cNvSpPr>
            <a:spLocks noGrp="1"/>
          </p:cNvSpPr>
          <p:nvPr>
            <p:ph idx="1"/>
          </p:nvPr>
        </p:nvSpPr>
        <p:spPr>
          <a:xfrm>
            <a:off x="0" y="2414172"/>
            <a:ext cx="7399281" cy="3880773"/>
          </a:xfrm>
        </p:spPr>
        <p:txBody>
          <a:bodyPr>
            <a:normAutofit fontScale="85000" lnSpcReduction="10000"/>
          </a:bodyPr>
          <a:lstStyle/>
          <a:p>
            <a:pPr fontAlgn="base"/>
            <a:r>
              <a:rPr lang="en-US" sz="3300" dirty="0" smtClean="0"/>
              <a:t>The </a:t>
            </a:r>
            <a:r>
              <a:rPr lang="en-US" sz="3300" dirty="0"/>
              <a:t>World Health Organization defines palliative care as: “An approach that improves the quality of life of patients and their families facing the problems associated with life-threatening illness, through the prevention and relief of suffering by means of early identification and impeccable assessment and treatment of pain and other problems, physical, psychosocial, and spiritual” </a:t>
            </a:r>
            <a:r>
              <a:rPr lang="en-US" sz="2800" dirty="0"/>
              <a:t>http://www.who.int/cancer/palliative/definition/en/</a:t>
            </a:r>
            <a:endParaRPr lang="fr-CA" sz="2800" dirty="0"/>
          </a:p>
        </p:txBody>
      </p:sp>
      <p:pic>
        <p:nvPicPr>
          <p:cNvPr id="5122" name="Picture 2" descr="Jose Tapiro Baro (1836-1913) The Good Samaritan Oil on canv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77084" y="0"/>
            <a:ext cx="3814916" cy="2922064"/>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D57F1E4F-1CFF-5643-939E-217C01CDF565}" type="slidenum">
              <a:rPr lang="en-US" smtClean="0"/>
              <a:pPr/>
              <a:t>39</a:t>
            </a:fld>
            <a:endParaRPr lang="en-US" dirty="0"/>
          </a:p>
        </p:txBody>
      </p:sp>
    </p:spTree>
    <p:extLst>
      <p:ext uri="{BB962C8B-B14F-4D97-AF65-F5344CB8AC3E}">
        <p14:creationId xmlns:p14="http://schemas.microsoft.com/office/powerpoint/2010/main" val="25670131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02237" y="512274"/>
            <a:ext cx="7249847" cy="1400530"/>
          </a:xfrm>
        </p:spPr>
        <p:txBody>
          <a:bodyPr>
            <a:normAutofit fontScale="90000"/>
          </a:bodyPr>
          <a:lstStyle/>
          <a:p>
            <a:pPr>
              <a:defRPr/>
            </a:pPr>
            <a:r>
              <a:rPr lang="en-CA" altLang="en-US" b="1" dirty="0" smtClean="0">
                <a:solidFill>
                  <a:srgbClr val="C00000"/>
                </a:solidFill>
              </a:rPr>
              <a:t>WHY </a:t>
            </a:r>
            <a:r>
              <a:rPr lang="en-CA" altLang="en-US" b="1" dirty="0">
                <a:solidFill>
                  <a:srgbClr val="C00000"/>
                </a:solidFill>
              </a:rPr>
              <a:t>ARE EUTHANASIA </a:t>
            </a:r>
            <a:r>
              <a:rPr lang="en-CA" altLang="en-US" b="1" dirty="0" smtClean="0">
                <a:solidFill>
                  <a:srgbClr val="C00000"/>
                </a:solidFill>
              </a:rPr>
              <a:t>&amp; </a:t>
            </a:r>
            <a:br>
              <a:rPr lang="en-CA" altLang="en-US" b="1" dirty="0" smtClean="0">
                <a:solidFill>
                  <a:srgbClr val="C00000"/>
                </a:solidFill>
              </a:rPr>
            </a:br>
            <a:r>
              <a:rPr lang="en-CA" altLang="en-US" b="1" dirty="0" smtClean="0">
                <a:solidFill>
                  <a:srgbClr val="C00000"/>
                </a:solidFill>
              </a:rPr>
              <a:t>ASSISTED SUICIDE </a:t>
            </a:r>
            <a:br>
              <a:rPr lang="en-CA" altLang="en-US" b="1" dirty="0" smtClean="0">
                <a:solidFill>
                  <a:srgbClr val="C00000"/>
                </a:solidFill>
              </a:rPr>
            </a:br>
            <a:r>
              <a:rPr lang="en-CA" altLang="en-US" b="1" dirty="0" smtClean="0">
                <a:solidFill>
                  <a:srgbClr val="C00000"/>
                </a:solidFill>
              </a:rPr>
              <a:t>NOT MEDICAL TREATMENTS</a:t>
            </a:r>
            <a:endParaRPr lang="en-US" altLang="en-US" b="1" dirty="0" smtClean="0">
              <a:solidFill>
                <a:srgbClr val="C00000"/>
              </a:solidFill>
            </a:endParaRPr>
          </a:p>
        </p:txBody>
      </p:sp>
      <p:sp>
        <p:nvSpPr>
          <p:cNvPr id="13315" name="Rectangle 3"/>
          <p:cNvSpPr>
            <a:spLocks noGrp="1" noChangeArrowheads="1"/>
          </p:cNvSpPr>
          <p:nvPr>
            <p:ph type="body" idx="1"/>
          </p:nvPr>
        </p:nvSpPr>
        <p:spPr>
          <a:xfrm>
            <a:off x="-48586" y="1912804"/>
            <a:ext cx="8229600" cy="5105400"/>
          </a:xfrm>
        </p:spPr>
        <p:txBody>
          <a:bodyPr/>
          <a:lstStyle/>
          <a:p>
            <a:pPr marL="609600" indent="-609600">
              <a:lnSpc>
                <a:spcPct val="80000"/>
              </a:lnSpc>
              <a:defRPr/>
            </a:pPr>
            <a:endParaRPr lang="en-CA" altLang="en-US" dirty="0" smtClean="0"/>
          </a:p>
          <a:p>
            <a:pPr marL="609600" indent="-609600">
              <a:lnSpc>
                <a:spcPct val="80000"/>
              </a:lnSpc>
              <a:defRPr/>
            </a:pPr>
            <a:r>
              <a:rPr lang="en-CA" b="1" dirty="0"/>
              <a:t>Jesus’ teaching in the parable of the Good Samaritan about our obligations to others</a:t>
            </a:r>
            <a:endParaRPr lang="en-CA" altLang="en-US" b="1" dirty="0" smtClean="0"/>
          </a:p>
          <a:p>
            <a:pPr marL="609600" indent="-609600">
              <a:lnSpc>
                <a:spcPct val="80000"/>
              </a:lnSpc>
              <a:defRPr/>
            </a:pPr>
            <a:endParaRPr lang="en-CA" altLang="en-US" dirty="0" smtClean="0"/>
          </a:p>
          <a:p>
            <a:pPr marL="609600" indent="-609600">
              <a:lnSpc>
                <a:spcPct val="80000"/>
              </a:lnSpc>
              <a:defRPr/>
            </a:pPr>
            <a:r>
              <a:rPr lang="en-CA" altLang="en-US" sz="2800" b="1" dirty="0" smtClean="0"/>
              <a:t>Medicine has a mandate to heal but not to hasten death by lethal injection (</a:t>
            </a:r>
            <a:r>
              <a:rPr lang="en-CA" altLang="en-US" sz="2800" b="1" dirty="0" smtClean="0">
                <a:solidFill>
                  <a:srgbClr val="C00000"/>
                </a:solidFill>
              </a:rPr>
              <a:t>euthanasia</a:t>
            </a:r>
            <a:r>
              <a:rPr lang="en-CA" altLang="en-US" sz="2800" b="1" dirty="0" smtClean="0"/>
              <a:t>) or prescribing a lethal substance to be ingested (</a:t>
            </a:r>
            <a:r>
              <a:rPr lang="en-CA" altLang="en-US" sz="2800" b="1" dirty="0" smtClean="0">
                <a:solidFill>
                  <a:srgbClr val="C00000"/>
                </a:solidFill>
              </a:rPr>
              <a:t>assisted suicide</a:t>
            </a:r>
            <a:r>
              <a:rPr lang="en-CA" altLang="en-US" sz="2800" b="1" dirty="0" smtClean="0"/>
              <a:t>).</a:t>
            </a:r>
          </a:p>
          <a:p>
            <a:pPr marL="0" indent="0">
              <a:lnSpc>
                <a:spcPct val="80000"/>
              </a:lnSpc>
              <a:buNone/>
              <a:defRPr/>
            </a:pPr>
            <a:endParaRPr lang="en-CA" altLang="en-US" sz="2800" b="1" dirty="0" smtClean="0"/>
          </a:p>
          <a:p>
            <a:pPr marL="609600" indent="-609600">
              <a:lnSpc>
                <a:spcPct val="80000"/>
              </a:lnSpc>
              <a:defRPr/>
            </a:pPr>
            <a:r>
              <a:rPr lang="en-CA" altLang="en-US" sz="2800" b="1" dirty="0" smtClean="0"/>
              <a:t>Hippocrates: “I will neither give a deadly drug to anybody if asked for it, nor will I make a suggestion to this effect.”</a:t>
            </a:r>
          </a:p>
          <a:p>
            <a:pPr marL="609600" indent="-609600">
              <a:lnSpc>
                <a:spcPct val="80000"/>
              </a:lnSpc>
              <a:defRPr/>
            </a:pPr>
            <a:endParaRPr lang="en-CA" altLang="en-US" sz="2400" dirty="0"/>
          </a:p>
        </p:txBody>
      </p:sp>
      <p:pic>
        <p:nvPicPr>
          <p:cNvPr id="1026" name="Picture 2" descr="Jose Tapiro Baro (1836-1913) The Good Samaritan Oil on canv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9111" y="0"/>
            <a:ext cx="4312889" cy="330349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321906748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265" y="443568"/>
            <a:ext cx="7823200" cy="1320800"/>
          </a:xfrm>
        </p:spPr>
        <p:txBody>
          <a:bodyPr/>
          <a:lstStyle/>
          <a:p>
            <a:r>
              <a:rPr lang="en-US" b="1" dirty="0" smtClean="0">
                <a:solidFill>
                  <a:srgbClr val="00B0F0"/>
                </a:solidFill>
              </a:rPr>
              <a:t>PALLIATIVE CARE AS A SOLUTION FOR END OF LIFE CARE</a:t>
            </a:r>
            <a:endParaRPr lang="en-US" b="1" dirty="0">
              <a:solidFill>
                <a:srgbClr val="00B0F0"/>
              </a:solidFill>
            </a:endParaRPr>
          </a:p>
        </p:txBody>
      </p:sp>
      <p:sp>
        <p:nvSpPr>
          <p:cNvPr id="3" name="Content Placeholder 2"/>
          <p:cNvSpPr>
            <a:spLocks noGrp="1"/>
          </p:cNvSpPr>
          <p:nvPr>
            <p:ph idx="1"/>
          </p:nvPr>
        </p:nvSpPr>
        <p:spPr>
          <a:xfrm>
            <a:off x="-105247" y="2476500"/>
            <a:ext cx="7268047" cy="3240259"/>
          </a:xfrm>
        </p:spPr>
        <p:txBody>
          <a:bodyPr>
            <a:normAutofit fontScale="25000" lnSpcReduction="20000"/>
          </a:bodyPr>
          <a:lstStyle/>
          <a:p>
            <a:pPr fontAlgn="base"/>
            <a:r>
              <a:rPr lang="en-US" sz="14400" dirty="0"/>
              <a:t>People who receive quality palliative care report less suffering, better quality life and improved survival. </a:t>
            </a:r>
            <a:r>
              <a:rPr lang="en-US" sz="14400" dirty="0" smtClean="0"/>
              <a:t>The </a:t>
            </a:r>
            <a:r>
              <a:rPr lang="en-US" sz="14400" dirty="0"/>
              <a:t>goal is to prevent and relieve suffering and provide optimal quality of life for both patients and families confronting serious illnesses. Studies demonstrate that people who receive palliative care early on, live happier and longer lives. </a:t>
            </a:r>
            <a:endParaRPr lang="en-US" sz="14400" dirty="0" smtClean="0"/>
          </a:p>
          <a:p>
            <a:pPr marL="0" indent="0">
              <a:buNone/>
            </a:pPr>
            <a:endParaRPr lang="en-US" sz="2800" b="1" dirty="0"/>
          </a:p>
        </p:txBody>
      </p:sp>
      <p:pic>
        <p:nvPicPr>
          <p:cNvPr id="5122" name="Picture 2" descr="Jose Tapiro Baro (1836-1913) The Good Samaritan Oil on canv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4465" y="0"/>
            <a:ext cx="4247535" cy="325343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D57F1E4F-1CFF-5643-939E-217C01CDF565}" type="slidenum">
              <a:rPr lang="en-US" smtClean="0"/>
              <a:pPr/>
              <a:t>40</a:t>
            </a:fld>
            <a:endParaRPr lang="en-US" dirty="0"/>
          </a:p>
        </p:txBody>
      </p:sp>
    </p:spTree>
    <p:extLst>
      <p:ext uri="{BB962C8B-B14F-4D97-AF65-F5344CB8AC3E}">
        <p14:creationId xmlns:p14="http://schemas.microsoft.com/office/powerpoint/2010/main" val="351534590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484" y="317135"/>
            <a:ext cx="7569200" cy="1320800"/>
          </a:xfrm>
        </p:spPr>
        <p:txBody>
          <a:bodyPr/>
          <a:lstStyle/>
          <a:p>
            <a:r>
              <a:rPr lang="en-US" b="1" dirty="0" smtClean="0">
                <a:solidFill>
                  <a:srgbClr val="00B0F0"/>
                </a:solidFill>
              </a:rPr>
              <a:t>PALLIATIVE CARE AS A SOLUTION FOR END OF LIFE CARE</a:t>
            </a:r>
            <a:endParaRPr lang="en-US" b="1" dirty="0">
              <a:solidFill>
                <a:srgbClr val="00B0F0"/>
              </a:solidFill>
            </a:endParaRPr>
          </a:p>
        </p:txBody>
      </p:sp>
      <p:sp>
        <p:nvSpPr>
          <p:cNvPr id="3" name="Content Placeholder 2"/>
          <p:cNvSpPr>
            <a:spLocks noGrp="1"/>
          </p:cNvSpPr>
          <p:nvPr>
            <p:ph idx="1"/>
          </p:nvPr>
        </p:nvSpPr>
        <p:spPr>
          <a:xfrm>
            <a:off x="0" y="1764890"/>
            <a:ext cx="7526281" cy="4185659"/>
          </a:xfrm>
        </p:spPr>
        <p:txBody>
          <a:bodyPr>
            <a:normAutofit fontScale="25000" lnSpcReduction="20000"/>
          </a:bodyPr>
          <a:lstStyle/>
          <a:p>
            <a:pPr fontAlgn="base"/>
            <a:r>
              <a:rPr lang="en-US" sz="12800" dirty="0" smtClean="0"/>
              <a:t>The </a:t>
            </a:r>
            <a:r>
              <a:rPr lang="en-US" sz="12800" dirty="0"/>
              <a:t>classic study in the New England Journal of </a:t>
            </a:r>
            <a:r>
              <a:rPr lang="en-US" sz="12800" dirty="0" smtClean="0"/>
              <a:t>Medicine compared </a:t>
            </a:r>
            <a:r>
              <a:rPr lang="en-US" sz="12800" dirty="0"/>
              <a:t>patients with metastatic non–small cell lung cancer who received early palliative care along with standard </a:t>
            </a:r>
            <a:r>
              <a:rPr lang="en-US" sz="12800" dirty="0" smtClean="0"/>
              <a:t>cancer </a:t>
            </a:r>
            <a:r>
              <a:rPr lang="en-US" sz="12800" dirty="0"/>
              <a:t>care to those who received cancer care without palliative care. Those who received palliative care had better quality of life with less depression, and longer median survival of almost 3 months</a:t>
            </a:r>
            <a:r>
              <a:rPr lang="en-US" sz="11200" dirty="0"/>
              <a:t>. </a:t>
            </a:r>
            <a:r>
              <a:rPr lang="en-US" sz="9600" i="1" dirty="0" err="1" smtClean="0">
                <a:hlinkClick r:id="rId2"/>
              </a:rPr>
              <a:t>Temel</a:t>
            </a:r>
            <a:r>
              <a:rPr lang="en-US" sz="9600" i="1" dirty="0" smtClean="0">
                <a:hlinkClick r:id="rId2"/>
              </a:rPr>
              <a:t> JS </a:t>
            </a:r>
            <a:r>
              <a:rPr lang="en-US" sz="9600" i="1" dirty="0">
                <a:hlinkClick r:id="rId2"/>
              </a:rPr>
              <a:t>et al. Early palliative care for patients with metastatic non-small-cell lung cancer. N </a:t>
            </a:r>
            <a:r>
              <a:rPr lang="en-US" sz="9600" i="1" dirty="0" err="1">
                <a:hlinkClick r:id="rId2"/>
              </a:rPr>
              <a:t>Engl</a:t>
            </a:r>
            <a:r>
              <a:rPr lang="en-US" sz="9600" i="1" dirty="0">
                <a:hlinkClick r:id="rId2"/>
              </a:rPr>
              <a:t> J Med 2010; 363:733</a:t>
            </a:r>
            <a:r>
              <a:rPr lang="en-US" sz="9600" i="1" dirty="0" smtClean="0">
                <a:hlinkClick r:id="rId2"/>
              </a:rPr>
              <a:t>.</a:t>
            </a:r>
            <a:endParaRPr lang="fr-CA" sz="9600" i="1" dirty="0"/>
          </a:p>
          <a:p>
            <a:pPr marL="0" indent="0">
              <a:buNone/>
            </a:pPr>
            <a:endParaRPr lang="en-US" sz="2800" b="1" dirty="0"/>
          </a:p>
        </p:txBody>
      </p:sp>
      <p:pic>
        <p:nvPicPr>
          <p:cNvPr id="5122" name="Picture 2" descr="Jose Tapiro Baro (1836-1913) The Good Samaritan Oil on canv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3166" y="0"/>
            <a:ext cx="4368833" cy="3529781"/>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D57F1E4F-1CFF-5643-939E-217C01CDF565}" type="slidenum">
              <a:rPr lang="en-US" smtClean="0"/>
              <a:pPr/>
              <a:t>41</a:t>
            </a:fld>
            <a:endParaRPr lang="en-US" dirty="0"/>
          </a:p>
        </p:txBody>
      </p:sp>
    </p:spTree>
    <p:extLst>
      <p:ext uri="{BB962C8B-B14F-4D97-AF65-F5344CB8AC3E}">
        <p14:creationId xmlns:p14="http://schemas.microsoft.com/office/powerpoint/2010/main" val="195041082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50"/>
                </a:solidFill>
              </a:rPr>
              <a:t>CONCLUSION</a:t>
            </a:r>
            <a:endParaRPr lang="en-US" b="1" dirty="0">
              <a:solidFill>
                <a:srgbClr val="00B050"/>
              </a:solidFill>
            </a:endParaRPr>
          </a:p>
        </p:txBody>
      </p:sp>
      <p:sp>
        <p:nvSpPr>
          <p:cNvPr id="3" name="Content Placeholder 2"/>
          <p:cNvSpPr>
            <a:spLocks noGrp="1"/>
          </p:cNvSpPr>
          <p:nvPr>
            <p:ph idx="1"/>
          </p:nvPr>
        </p:nvSpPr>
        <p:spPr>
          <a:xfrm>
            <a:off x="677334" y="1698577"/>
            <a:ext cx="8596668" cy="3880773"/>
          </a:xfrm>
        </p:spPr>
        <p:txBody>
          <a:bodyPr>
            <a:noAutofit/>
          </a:bodyPr>
          <a:lstStyle/>
          <a:p>
            <a:r>
              <a:rPr lang="en-US" sz="3600" b="1" dirty="0"/>
              <a:t>The evidence </a:t>
            </a:r>
            <a:r>
              <a:rPr lang="en-US" sz="3600" b="1" dirty="0" smtClean="0"/>
              <a:t>is clear—euthanasia </a:t>
            </a:r>
            <a:r>
              <a:rPr lang="en-US" sz="3600" b="1" dirty="0"/>
              <a:t>and assisted suicide is not the solution </a:t>
            </a:r>
            <a:r>
              <a:rPr lang="en-US" sz="3600" b="1" dirty="0" smtClean="0"/>
              <a:t>for end of life care. </a:t>
            </a:r>
            <a:endParaRPr lang="en-US" sz="3600" b="1" dirty="0"/>
          </a:p>
          <a:p>
            <a:r>
              <a:rPr lang="en-US" sz="3200" b="1" dirty="0" smtClean="0">
                <a:solidFill>
                  <a:srgbClr val="00B050"/>
                </a:solidFill>
              </a:rPr>
              <a:t>People </a:t>
            </a:r>
            <a:r>
              <a:rPr lang="en-US" sz="3200" b="1" dirty="0">
                <a:solidFill>
                  <a:srgbClr val="00B050"/>
                </a:solidFill>
              </a:rPr>
              <a:t>need to be cared for and not killed</a:t>
            </a:r>
            <a:r>
              <a:rPr lang="en-US" sz="3200" b="1" dirty="0"/>
              <a:t>. </a:t>
            </a:r>
            <a:endParaRPr lang="en-US" sz="3200" b="1" dirty="0" smtClean="0"/>
          </a:p>
          <a:p>
            <a:r>
              <a:rPr lang="en-US" sz="3600" b="1" dirty="0" smtClean="0"/>
              <a:t>Once euthanasia is legalized for people with terminal conditions, it quickly expands to those with years to live including the depressed, those with disabilities and children.</a:t>
            </a:r>
          </a:p>
          <a:p>
            <a:pPr marL="0" indent="0">
              <a:buNone/>
            </a:pPr>
            <a:endParaRPr lang="en-US" sz="2800" b="1" dirty="0"/>
          </a:p>
        </p:txBody>
      </p:sp>
      <p:pic>
        <p:nvPicPr>
          <p:cNvPr id="4" name="Picture 3"/>
          <p:cNvPicPr>
            <a:picLocks noChangeAspect="1"/>
          </p:cNvPicPr>
          <p:nvPr/>
        </p:nvPicPr>
        <p:blipFill>
          <a:blip r:embed="rId2"/>
          <a:stretch>
            <a:fillRect/>
          </a:stretch>
        </p:blipFill>
        <p:spPr>
          <a:xfrm>
            <a:off x="9360310" y="0"/>
            <a:ext cx="2909782" cy="3238500"/>
          </a:xfrm>
          <a:prstGeom prst="rect">
            <a:avLst/>
          </a:prstGeom>
        </p:spPr>
      </p:pic>
      <p:sp>
        <p:nvSpPr>
          <p:cNvPr id="5" name="Slide Number Placeholder 4"/>
          <p:cNvSpPr>
            <a:spLocks noGrp="1"/>
          </p:cNvSpPr>
          <p:nvPr>
            <p:ph type="sldNum" sz="quarter" idx="12"/>
          </p:nvPr>
        </p:nvSpPr>
        <p:spPr/>
        <p:txBody>
          <a:bodyPr/>
          <a:lstStyle/>
          <a:p>
            <a:fld id="{D57F1E4F-1CFF-5643-939E-217C01CDF565}" type="slidenum">
              <a:rPr lang="en-US" smtClean="0"/>
              <a:pPr/>
              <a:t>42</a:t>
            </a:fld>
            <a:endParaRPr lang="en-US" dirty="0"/>
          </a:p>
        </p:txBody>
      </p:sp>
    </p:spTree>
    <p:extLst>
      <p:ext uri="{BB962C8B-B14F-4D97-AF65-F5344CB8AC3E}">
        <p14:creationId xmlns:p14="http://schemas.microsoft.com/office/powerpoint/2010/main" val="330510981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50"/>
                </a:solidFill>
              </a:rPr>
              <a:t>CONCLUSION</a:t>
            </a:r>
            <a:endParaRPr lang="en-US" b="1" dirty="0">
              <a:solidFill>
                <a:srgbClr val="00B050"/>
              </a:solidFill>
            </a:endParaRPr>
          </a:p>
        </p:txBody>
      </p:sp>
      <p:sp>
        <p:nvSpPr>
          <p:cNvPr id="3" name="Content Placeholder 2"/>
          <p:cNvSpPr>
            <a:spLocks noGrp="1"/>
          </p:cNvSpPr>
          <p:nvPr>
            <p:ph idx="1"/>
          </p:nvPr>
        </p:nvSpPr>
        <p:spPr>
          <a:xfrm>
            <a:off x="677334" y="1698576"/>
            <a:ext cx="8596668" cy="4559349"/>
          </a:xfrm>
        </p:spPr>
        <p:txBody>
          <a:bodyPr>
            <a:normAutofit fontScale="77500" lnSpcReduction="20000"/>
          </a:bodyPr>
          <a:lstStyle/>
          <a:p>
            <a:endParaRPr lang="en-US" sz="2400" b="1" dirty="0" smtClean="0"/>
          </a:p>
          <a:p>
            <a:r>
              <a:rPr lang="en-US" sz="4600" b="1" dirty="0" smtClean="0"/>
              <a:t>People </a:t>
            </a:r>
            <a:r>
              <a:rPr lang="en-US" sz="4600" b="1" dirty="0"/>
              <a:t>who </a:t>
            </a:r>
            <a:r>
              <a:rPr lang="en-US" sz="4600" b="1" dirty="0" smtClean="0"/>
              <a:t>require </a:t>
            </a:r>
            <a:r>
              <a:rPr lang="en-US" sz="4600" b="1" dirty="0"/>
              <a:t>medical care </a:t>
            </a:r>
            <a:r>
              <a:rPr lang="en-US" sz="4600" b="1" dirty="0" smtClean="0"/>
              <a:t>could </a:t>
            </a:r>
            <a:r>
              <a:rPr lang="en-US" sz="4600" b="1" dirty="0"/>
              <a:t>be forced to end their lives prematurely by euthanasia </a:t>
            </a:r>
            <a:r>
              <a:rPr lang="en-US" sz="4600" b="1" dirty="0" smtClean="0"/>
              <a:t>or </a:t>
            </a:r>
            <a:r>
              <a:rPr lang="en-US" sz="4600" b="1" dirty="0"/>
              <a:t>assisted suicide because </a:t>
            </a:r>
            <a:r>
              <a:rPr lang="en-US" sz="4600" b="1" dirty="0" smtClean="0"/>
              <a:t>of </a:t>
            </a:r>
            <a:r>
              <a:rPr lang="en-US" sz="4600" b="1" dirty="0"/>
              <a:t>lack of </a:t>
            </a:r>
            <a:r>
              <a:rPr lang="en-US" sz="4600" b="1" dirty="0" smtClean="0"/>
              <a:t>health care, lack of social, psychological or financial supports</a:t>
            </a:r>
          </a:p>
          <a:p>
            <a:pPr marL="0" indent="0">
              <a:buNone/>
            </a:pPr>
            <a:endParaRPr lang="en-US" sz="4000" b="1" dirty="0" smtClean="0"/>
          </a:p>
          <a:p>
            <a:r>
              <a:rPr lang="en-US" sz="4600" b="1" dirty="0" smtClean="0"/>
              <a:t>People </a:t>
            </a:r>
            <a:r>
              <a:rPr lang="en-US" sz="4600" b="1" dirty="0"/>
              <a:t>have a right to have their medical </a:t>
            </a:r>
            <a:r>
              <a:rPr lang="en-US" sz="4600" b="1" dirty="0" smtClean="0"/>
              <a:t>condition </a:t>
            </a:r>
            <a:r>
              <a:rPr lang="en-US" sz="4600" b="1" dirty="0"/>
              <a:t>treated at the end of life and not their lives ended prematurely and </a:t>
            </a:r>
            <a:r>
              <a:rPr lang="en-US" sz="4600" b="1" dirty="0" smtClean="0"/>
              <a:t>intentionally.</a:t>
            </a:r>
            <a:endParaRPr lang="en-US" sz="4600" dirty="0"/>
          </a:p>
        </p:txBody>
      </p:sp>
      <p:pic>
        <p:nvPicPr>
          <p:cNvPr id="4" name="Picture 3"/>
          <p:cNvPicPr>
            <a:picLocks noChangeAspect="1"/>
          </p:cNvPicPr>
          <p:nvPr/>
        </p:nvPicPr>
        <p:blipFill>
          <a:blip r:embed="rId2"/>
          <a:stretch>
            <a:fillRect/>
          </a:stretch>
        </p:blipFill>
        <p:spPr>
          <a:xfrm>
            <a:off x="9429750" y="0"/>
            <a:ext cx="2762250" cy="3238500"/>
          </a:xfrm>
          <a:prstGeom prst="rect">
            <a:avLst/>
          </a:prstGeom>
        </p:spPr>
      </p:pic>
      <p:sp>
        <p:nvSpPr>
          <p:cNvPr id="5" name="Slide Number Placeholder 4"/>
          <p:cNvSpPr>
            <a:spLocks noGrp="1"/>
          </p:cNvSpPr>
          <p:nvPr>
            <p:ph type="sldNum" sz="quarter" idx="12"/>
          </p:nvPr>
        </p:nvSpPr>
        <p:spPr/>
        <p:txBody>
          <a:bodyPr/>
          <a:lstStyle/>
          <a:p>
            <a:fld id="{D57F1E4F-1CFF-5643-939E-217C01CDF565}" type="slidenum">
              <a:rPr lang="en-US" smtClean="0"/>
              <a:pPr/>
              <a:t>43</a:t>
            </a:fld>
            <a:endParaRPr lang="en-US" dirty="0"/>
          </a:p>
        </p:txBody>
      </p:sp>
    </p:spTree>
    <p:extLst>
      <p:ext uri="{BB962C8B-B14F-4D97-AF65-F5344CB8AC3E}">
        <p14:creationId xmlns:p14="http://schemas.microsoft.com/office/powerpoint/2010/main" val="116009663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81000" y="481196"/>
            <a:ext cx="8229600" cy="1139825"/>
          </a:xfrm>
        </p:spPr>
        <p:txBody>
          <a:bodyPr/>
          <a:lstStyle/>
          <a:p>
            <a:pPr eaLnBrk="1" hangingPunct="1">
              <a:defRPr/>
            </a:pPr>
            <a:r>
              <a:rPr lang="en-US" altLang="en-US" b="1" dirty="0" smtClean="0">
                <a:solidFill>
                  <a:srgbClr val="00B050"/>
                </a:solidFill>
              </a:rPr>
              <a:t>RECOMMENDATIONS</a:t>
            </a:r>
            <a:r>
              <a:rPr lang="en-US" altLang="en-US" sz="2800" dirty="0"/>
              <a:t> </a:t>
            </a:r>
          </a:p>
        </p:txBody>
      </p:sp>
      <p:sp>
        <p:nvSpPr>
          <p:cNvPr id="24579" name="Rectangle 3"/>
          <p:cNvSpPr>
            <a:spLocks noGrp="1" noChangeArrowheads="1"/>
          </p:cNvSpPr>
          <p:nvPr>
            <p:ph type="body" idx="1"/>
          </p:nvPr>
        </p:nvSpPr>
        <p:spPr>
          <a:xfrm>
            <a:off x="0" y="1410512"/>
            <a:ext cx="8229600" cy="5196916"/>
          </a:xfrm>
        </p:spPr>
        <p:txBody>
          <a:bodyPr>
            <a:normAutofit lnSpcReduction="10000"/>
          </a:bodyPr>
          <a:lstStyle/>
          <a:p>
            <a:pPr>
              <a:lnSpc>
                <a:spcPct val="80000"/>
              </a:lnSpc>
              <a:defRPr/>
            </a:pPr>
            <a:endParaRPr lang="en-US" altLang="en-US" sz="2600" b="1" dirty="0" smtClean="0"/>
          </a:p>
          <a:p>
            <a:pPr>
              <a:lnSpc>
                <a:spcPct val="80000"/>
              </a:lnSpc>
              <a:defRPr/>
            </a:pPr>
            <a:r>
              <a:rPr lang="en-US" altLang="en-US" sz="3200" b="1" dirty="0" smtClean="0"/>
              <a:t>Real medical care including palliative care (excluding euthanasia and  assisted suicide) must be adopted </a:t>
            </a:r>
            <a:r>
              <a:rPr lang="en-US" altLang="en-US" sz="3200" b="1" dirty="0"/>
              <a:t>as the best practice for end-of-life care.</a:t>
            </a:r>
          </a:p>
          <a:p>
            <a:pPr marL="0" indent="0">
              <a:lnSpc>
                <a:spcPct val="80000"/>
              </a:lnSpc>
              <a:buNone/>
              <a:defRPr/>
            </a:pPr>
            <a:endParaRPr lang="en-US" altLang="en-US" sz="3200" b="1" dirty="0" smtClean="0"/>
          </a:p>
          <a:p>
            <a:pPr>
              <a:lnSpc>
                <a:spcPct val="80000"/>
              </a:lnSpc>
              <a:defRPr/>
            </a:pPr>
            <a:r>
              <a:rPr lang="en-US" altLang="en-US" sz="3200" b="1" dirty="0" smtClean="0"/>
              <a:t>Euthanasia and assisted suicide must  </a:t>
            </a:r>
            <a:r>
              <a:rPr lang="en-US" altLang="en-US" sz="3200" b="1" dirty="0"/>
              <a:t>be </a:t>
            </a:r>
            <a:r>
              <a:rPr lang="en-US" altLang="en-US" sz="3200" b="1" dirty="0" smtClean="0"/>
              <a:t>excluded as </a:t>
            </a:r>
            <a:r>
              <a:rPr lang="en-US" altLang="en-US" sz="3200" b="1" dirty="0"/>
              <a:t>a form of end-of-life care</a:t>
            </a:r>
            <a:r>
              <a:rPr lang="en-US" altLang="en-US" sz="3200" b="1" dirty="0" smtClean="0"/>
              <a:t>.</a:t>
            </a:r>
            <a:endParaRPr lang="en-US" altLang="en-US" sz="3200" b="1" dirty="0"/>
          </a:p>
          <a:p>
            <a:pPr>
              <a:lnSpc>
                <a:spcPct val="80000"/>
              </a:lnSpc>
              <a:defRPr/>
            </a:pPr>
            <a:endParaRPr lang="en-US" altLang="en-US" sz="3200" b="1" dirty="0" smtClean="0"/>
          </a:p>
          <a:p>
            <a:pPr>
              <a:lnSpc>
                <a:spcPct val="80000"/>
              </a:lnSpc>
              <a:defRPr/>
            </a:pPr>
            <a:r>
              <a:rPr lang="en-US" altLang="en-US" sz="3200" b="1" dirty="0" smtClean="0"/>
              <a:t>States </a:t>
            </a:r>
            <a:r>
              <a:rPr lang="en-US" altLang="en-US" sz="3200" b="1" dirty="0"/>
              <a:t>and </a:t>
            </a:r>
            <a:r>
              <a:rPr lang="en-US" altLang="en-US" sz="3200" b="1" dirty="0" smtClean="0"/>
              <a:t>countries practicing </a:t>
            </a:r>
            <a:r>
              <a:rPr lang="en-US" altLang="en-US" sz="3200" b="1" dirty="0"/>
              <a:t>euthanasia </a:t>
            </a:r>
            <a:r>
              <a:rPr lang="en-US" altLang="en-US" sz="3200" b="1" dirty="0" smtClean="0"/>
              <a:t>and assisted suicide must stop these practices and declare them as illegal.</a:t>
            </a:r>
            <a:endParaRPr lang="en-US" altLang="en-US" sz="3200" dirty="0"/>
          </a:p>
        </p:txBody>
      </p:sp>
      <p:pic>
        <p:nvPicPr>
          <p:cNvPr id="2" name="Picture 1"/>
          <p:cNvPicPr>
            <a:picLocks noChangeAspect="1"/>
          </p:cNvPicPr>
          <p:nvPr/>
        </p:nvPicPr>
        <p:blipFill>
          <a:blip r:embed="rId2"/>
          <a:stretch>
            <a:fillRect/>
          </a:stretch>
        </p:blipFill>
        <p:spPr>
          <a:xfrm>
            <a:off x="8724900" y="0"/>
            <a:ext cx="3467100" cy="4095750"/>
          </a:xfrm>
          <a:prstGeom prst="rect">
            <a:avLst/>
          </a:prstGeom>
        </p:spPr>
      </p:pic>
      <p:sp>
        <p:nvSpPr>
          <p:cNvPr id="3" name="Slide Number Placeholder 2"/>
          <p:cNvSpPr>
            <a:spLocks noGrp="1"/>
          </p:cNvSpPr>
          <p:nvPr>
            <p:ph type="sldNum" sz="quarter" idx="12"/>
          </p:nvPr>
        </p:nvSpPr>
        <p:spPr/>
        <p:txBody>
          <a:bodyPr/>
          <a:lstStyle/>
          <a:p>
            <a:fld id="{D57F1E4F-1CFF-5643-939E-217C01CDF565}" type="slidenum">
              <a:rPr lang="en-US" smtClean="0"/>
              <a:pPr/>
              <a:t>44</a:t>
            </a:fld>
            <a:endParaRPr lang="en-US" dirty="0"/>
          </a:p>
        </p:txBody>
      </p:sp>
    </p:spTree>
    <p:extLst>
      <p:ext uri="{BB962C8B-B14F-4D97-AF65-F5344CB8AC3E}">
        <p14:creationId xmlns:p14="http://schemas.microsoft.com/office/powerpoint/2010/main" val="112736064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tLang="en-US" b="1" dirty="0" smtClean="0">
                <a:solidFill>
                  <a:srgbClr val="00B050"/>
                </a:solidFill>
              </a:rPr>
              <a:t>WHAT CAN WE DO?</a:t>
            </a:r>
            <a:endParaRPr lang="en-US" dirty="0">
              <a:solidFill>
                <a:srgbClr val="00B050"/>
              </a:solidFill>
            </a:endParaRPr>
          </a:p>
        </p:txBody>
      </p:sp>
      <p:sp>
        <p:nvSpPr>
          <p:cNvPr id="3" name="Content Placeholder 2"/>
          <p:cNvSpPr>
            <a:spLocks noGrp="1"/>
          </p:cNvSpPr>
          <p:nvPr>
            <p:ph idx="1"/>
          </p:nvPr>
        </p:nvSpPr>
        <p:spPr>
          <a:xfrm>
            <a:off x="-92687" y="1690688"/>
            <a:ext cx="8596668" cy="4665662"/>
          </a:xfrm>
        </p:spPr>
        <p:txBody>
          <a:bodyPr>
            <a:normAutofit fontScale="92500" lnSpcReduction="10000"/>
          </a:bodyPr>
          <a:lstStyle/>
          <a:p>
            <a:pPr marL="0" indent="0">
              <a:lnSpc>
                <a:spcPct val="80000"/>
              </a:lnSpc>
              <a:buNone/>
              <a:defRPr/>
            </a:pPr>
            <a:r>
              <a:rPr lang="en-US" altLang="en-US" sz="3900" b="1" dirty="0" smtClean="0">
                <a:solidFill>
                  <a:srgbClr val="00B050"/>
                </a:solidFill>
              </a:rPr>
              <a:t>	</a:t>
            </a:r>
          </a:p>
          <a:p>
            <a:pPr>
              <a:lnSpc>
                <a:spcPct val="80000"/>
              </a:lnSpc>
              <a:defRPr/>
            </a:pPr>
            <a:r>
              <a:rPr lang="en-US" altLang="en-US" sz="3900" b="1" dirty="0">
                <a:solidFill>
                  <a:srgbClr val="00B050"/>
                </a:solidFill>
              </a:rPr>
              <a:t>Speak to friends, family, politicians </a:t>
            </a:r>
            <a:endParaRPr lang="en-US" altLang="en-US" sz="3900" b="1" dirty="0" smtClean="0">
              <a:solidFill>
                <a:srgbClr val="00B050"/>
              </a:solidFill>
            </a:endParaRPr>
          </a:p>
          <a:p>
            <a:pPr>
              <a:lnSpc>
                <a:spcPct val="80000"/>
              </a:lnSpc>
              <a:defRPr/>
            </a:pPr>
            <a:r>
              <a:rPr lang="en-US" altLang="en-US" sz="3900" b="1" dirty="0" smtClean="0">
                <a:solidFill>
                  <a:srgbClr val="00B050"/>
                </a:solidFill>
              </a:rPr>
              <a:t>Invite </a:t>
            </a:r>
            <a:r>
              <a:rPr lang="en-US" altLang="en-US" sz="3900" b="1" dirty="0">
                <a:solidFill>
                  <a:srgbClr val="00B050"/>
                </a:solidFill>
              </a:rPr>
              <a:t>speakers </a:t>
            </a:r>
            <a:r>
              <a:rPr lang="en-US" altLang="en-US" sz="3900" b="1" dirty="0" smtClean="0">
                <a:solidFill>
                  <a:srgbClr val="00B050"/>
                </a:solidFill>
              </a:rPr>
              <a:t>to your communities to educate them about the dangers of  euthanasia and physician assisted suicide.</a:t>
            </a:r>
          </a:p>
          <a:p>
            <a:pPr>
              <a:lnSpc>
                <a:spcPct val="80000"/>
              </a:lnSpc>
              <a:defRPr/>
            </a:pPr>
            <a:r>
              <a:rPr lang="en-US" altLang="en-US" sz="3900" b="1" dirty="0" smtClean="0">
                <a:solidFill>
                  <a:srgbClr val="00B050"/>
                </a:solidFill>
              </a:rPr>
              <a:t> Be </a:t>
            </a:r>
            <a:r>
              <a:rPr lang="en-US" altLang="en-US" sz="3900" b="1" dirty="0">
                <a:solidFill>
                  <a:srgbClr val="00B050"/>
                </a:solidFill>
              </a:rPr>
              <a:t>informed-go to the website: </a:t>
            </a:r>
            <a:endParaRPr lang="en-US" altLang="en-US" sz="3900" b="1" dirty="0" smtClean="0">
              <a:solidFill>
                <a:srgbClr val="00B050"/>
              </a:solidFill>
            </a:endParaRPr>
          </a:p>
          <a:p>
            <a:pPr>
              <a:lnSpc>
                <a:spcPct val="80000"/>
              </a:lnSpc>
              <a:defRPr/>
            </a:pPr>
            <a:r>
              <a:rPr lang="en-US" altLang="en-US" sz="3900" b="1" dirty="0" smtClean="0">
                <a:solidFill>
                  <a:srgbClr val="00B050"/>
                </a:solidFill>
              </a:rPr>
              <a:t>coalitionmd.org and madetolive.com(under </a:t>
            </a:r>
            <a:r>
              <a:rPr lang="en-US" altLang="en-US" sz="3900" b="1" dirty="0" err="1" smtClean="0">
                <a:solidFill>
                  <a:srgbClr val="00B050"/>
                </a:solidFill>
              </a:rPr>
              <a:t>contruction</a:t>
            </a:r>
            <a:r>
              <a:rPr lang="en-US" altLang="en-US" sz="3900" b="1" dirty="0" smtClean="0">
                <a:solidFill>
                  <a:srgbClr val="00B050"/>
                </a:solidFill>
              </a:rPr>
              <a:t>)</a:t>
            </a:r>
          </a:p>
          <a:p>
            <a:pPr>
              <a:lnSpc>
                <a:spcPct val="80000"/>
              </a:lnSpc>
              <a:defRPr/>
            </a:pPr>
            <a:r>
              <a:rPr lang="en-US" altLang="en-US" sz="3900" b="1" dirty="0" smtClean="0">
                <a:solidFill>
                  <a:srgbClr val="00B050"/>
                </a:solidFill>
              </a:rPr>
              <a:t>Contact me: pauljsaba@gmail.com</a:t>
            </a:r>
            <a:endParaRPr lang="en-US" altLang="en-US" sz="3900" b="1" dirty="0">
              <a:solidFill>
                <a:srgbClr val="00B050"/>
              </a:solidFill>
            </a:endParaRPr>
          </a:p>
          <a:p>
            <a:pPr marL="0" indent="0">
              <a:buNone/>
              <a:defRPr/>
            </a:pPr>
            <a:endParaRPr lang="en-US" altLang="en-US" sz="2800" b="1" dirty="0" smtClean="0">
              <a:solidFill>
                <a:schemeClr val="accent1"/>
              </a:solidFill>
            </a:endParaRPr>
          </a:p>
          <a:p>
            <a:pPr>
              <a:defRPr/>
            </a:pPr>
            <a:endParaRPr lang="en-US" altLang="en-US" sz="2800" b="1" dirty="0" smtClean="0">
              <a:solidFill>
                <a:schemeClr val="accent1"/>
              </a:solidFill>
            </a:endParaRPr>
          </a:p>
          <a:p>
            <a:pPr>
              <a:defRPr/>
            </a:pPr>
            <a:endParaRPr lang="en-US" altLang="en-US" sz="2800" b="1" dirty="0"/>
          </a:p>
          <a:p>
            <a:pPr marL="0" indent="0">
              <a:buNone/>
              <a:defRPr/>
            </a:pPr>
            <a:endParaRPr lang="en-US" altLang="en-US" sz="2800" b="1" dirty="0" smtClean="0"/>
          </a:p>
          <a:p>
            <a:pPr>
              <a:defRPr/>
            </a:pPr>
            <a:endParaRPr lang="en-US" altLang="en-US" sz="2800" b="1" dirty="0" smtClean="0"/>
          </a:p>
          <a:p>
            <a:pPr>
              <a:defRPr/>
            </a:pPr>
            <a:endParaRPr lang="en-US" dirty="0"/>
          </a:p>
        </p:txBody>
      </p:sp>
      <p:pic>
        <p:nvPicPr>
          <p:cNvPr id="4" name="Picture 3"/>
          <p:cNvPicPr>
            <a:picLocks noChangeAspect="1"/>
          </p:cNvPicPr>
          <p:nvPr/>
        </p:nvPicPr>
        <p:blipFill>
          <a:blip r:embed="rId2"/>
          <a:stretch>
            <a:fillRect/>
          </a:stretch>
        </p:blipFill>
        <p:spPr>
          <a:xfrm>
            <a:off x="8934450" y="0"/>
            <a:ext cx="3257550" cy="5105400"/>
          </a:xfrm>
          <a:prstGeom prst="rect">
            <a:avLst/>
          </a:prstGeom>
        </p:spPr>
      </p:pic>
      <p:sp>
        <p:nvSpPr>
          <p:cNvPr id="5" name="Slide Number Placeholder 4"/>
          <p:cNvSpPr>
            <a:spLocks noGrp="1"/>
          </p:cNvSpPr>
          <p:nvPr>
            <p:ph type="sldNum" sz="quarter" idx="12"/>
          </p:nvPr>
        </p:nvSpPr>
        <p:spPr/>
        <p:txBody>
          <a:bodyPr/>
          <a:lstStyle/>
          <a:p>
            <a:fld id="{D57F1E4F-1CFF-5643-939E-217C01CDF565}" type="slidenum">
              <a:rPr lang="en-US" smtClean="0"/>
              <a:pPr/>
              <a:t>45</a:t>
            </a:fld>
            <a:endParaRPr lang="en-US" dirty="0"/>
          </a:p>
        </p:txBody>
      </p:sp>
    </p:spTree>
    <p:extLst>
      <p:ext uri="{BB962C8B-B14F-4D97-AF65-F5344CB8AC3E}">
        <p14:creationId xmlns:p14="http://schemas.microsoft.com/office/powerpoint/2010/main" val="238645587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solidFill>
                  <a:srgbClr val="00B050"/>
                </a:solidFill>
              </a:rPr>
              <a:t>				Made To Live</a:t>
            </a:r>
            <a:endParaRPr lang="en-CA" sz="5400" dirty="0"/>
          </a:p>
        </p:txBody>
      </p:sp>
      <p:sp>
        <p:nvSpPr>
          <p:cNvPr id="3" name="Content Placeholder 2"/>
          <p:cNvSpPr>
            <a:spLocks noGrp="1"/>
          </p:cNvSpPr>
          <p:nvPr>
            <p:ph idx="1"/>
          </p:nvPr>
        </p:nvSpPr>
        <p:spPr/>
        <p:txBody>
          <a:bodyPr/>
          <a:lstStyle/>
          <a:p>
            <a:endParaRPr lang="en-CA" dirty="0"/>
          </a:p>
        </p:txBody>
      </p:sp>
      <p:pic>
        <p:nvPicPr>
          <p:cNvPr id="4" name="Content Placeholder 3"/>
          <p:cNvPicPr>
            <a:picLocks noChangeAspect="1"/>
          </p:cNvPicPr>
          <p:nvPr/>
        </p:nvPicPr>
        <p:blipFill>
          <a:blip r:embed="rId2"/>
          <a:stretch>
            <a:fillRect/>
          </a:stretch>
        </p:blipFill>
        <p:spPr>
          <a:xfrm>
            <a:off x="1663224" y="1825625"/>
            <a:ext cx="8865552" cy="4766552"/>
          </a:xfrm>
          <a:prstGeom prst="rect">
            <a:avLst/>
          </a:prstGeom>
        </p:spPr>
      </p:pic>
    </p:spTree>
    <p:extLst>
      <p:ext uri="{BB962C8B-B14F-4D97-AF65-F5344CB8AC3E}">
        <p14:creationId xmlns:p14="http://schemas.microsoft.com/office/powerpoint/2010/main" val="868721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455" y="574486"/>
            <a:ext cx="9404723" cy="1400530"/>
          </a:xfrm>
        </p:spPr>
        <p:txBody>
          <a:bodyPr>
            <a:normAutofit fontScale="90000"/>
          </a:bodyPr>
          <a:lstStyle/>
          <a:p>
            <a:pPr>
              <a:defRPr/>
            </a:pPr>
            <a:r>
              <a:rPr lang="en-CA" altLang="en-US" b="1" dirty="0">
                <a:solidFill>
                  <a:srgbClr val="C00000"/>
                </a:solidFill>
              </a:rPr>
              <a:t>WHY EUTHANASIA &amp; </a:t>
            </a:r>
            <a:r>
              <a:rPr lang="en-CA" altLang="en-US" b="1" dirty="0" smtClean="0">
                <a:solidFill>
                  <a:srgbClr val="C00000"/>
                </a:solidFill>
              </a:rPr>
              <a:t/>
            </a:r>
            <a:br>
              <a:rPr lang="en-CA" altLang="en-US" b="1" dirty="0" smtClean="0">
                <a:solidFill>
                  <a:srgbClr val="C00000"/>
                </a:solidFill>
              </a:rPr>
            </a:br>
            <a:r>
              <a:rPr lang="en-CA" altLang="en-US" b="1" dirty="0" smtClean="0">
                <a:solidFill>
                  <a:srgbClr val="C00000"/>
                </a:solidFill>
              </a:rPr>
              <a:t>ASSISTED </a:t>
            </a:r>
            <a:r>
              <a:rPr lang="en-CA" altLang="en-US" b="1" dirty="0">
                <a:solidFill>
                  <a:srgbClr val="C00000"/>
                </a:solidFill>
              </a:rPr>
              <a:t>SUICIDE ARE </a:t>
            </a:r>
            <a:r>
              <a:rPr lang="en-CA" altLang="en-US" b="1" dirty="0" smtClean="0">
                <a:solidFill>
                  <a:srgbClr val="C00000"/>
                </a:solidFill>
              </a:rPr>
              <a:t/>
            </a:r>
            <a:br>
              <a:rPr lang="en-CA" altLang="en-US" b="1" dirty="0" smtClean="0">
                <a:solidFill>
                  <a:srgbClr val="C00000"/>
                </a:solidFill>
              </a:rPr>
            </a:br>
            <a:r>
              <a:rPr lang="en-CA" altLang="en-US" b="1" dirty="0" smtClean="0">
                <a:solidFill>
                  <a:srgbClr val="C00000"/>
                </a:solidFill>
              </a:rPr>
              <a:t>NOT </a:t>
            </a:r>
            <a:r>
              <a:rPr lang="en-CA" altLang="en-US" b="1" dirty="0">
                <a:solidFill>
                  <a:srgbClr val="C00000"/>
                </a:solidFill>
              </a:rPr>
              <a:t>MEDICAL TREATMENTS</a:t>
            </a:r>
            <a:endParaRPr lang="en-US" dirty="0">
              <a:solidFill>
                <a:srgbClr val="C00000"/>
              </a:solidFill>
            </a:endParaRPr>
          </a:p>
        </p:txBody>
      </p:sp>
      <p:sp>
        <p:nvSpPr>
          <p:cNvPr id="3" name="Content Placeholder 2"/>
          <p:cNvSpPr>
            <a:spLocks noGrp="1"/>
          </p:cNvSpPr>
          <p:nvPr>
            <p:ph idx="1"/>
          </p:nvPr>
        </p:nvSpPr>
        <p:spPr>
          <a:xfrm>
            <a:off x="139082" y="2107132"/>
            <a:ext cx="8229600" cy="4525963"/>
          </a:xfrm>
        </p:spPr>
        <p:txBody>
          <a:bodyPr/>
          <a:lstStyle/>
          <a:p>
            <a:pPr marL="609600" indent="-609600">
              <a:lnSpc>
                <a:spcPct val="80000"/>
              </a:lnSpc>
              <a:defRPr/>
            </a:pPr>
            <a:endParaRPr lang="en-CA" altLang="en-US" dirty="0" smtClean="0"/>
          </a:p>
          <a:p>
            <a:pPr marL="609600" indent="-609600">
              <a:lnSpc>
                <a:spcPct val="80000"/>
              </a:lnSpc>
              <a:defRPr/>
            </a:pPr>
            <a:endParaRPr lang="en-CA" altLang="en-US" sz="2400" b="1" dirty="0" smtClean="0"/>
          </a:p>
          <a:p>
            <a:pPr marL="609600" indent="-609600">
              <a:lnSpc>
                <a:spcPct val="80000"/>
              </a:lnSpc>
              <a:defRPr/>
            </a:pPr>
            <a:r>
              <a:rPr lang="en-CA" altLang="en-US" sz="2800" b="1" dirty="0" smtClean="0"/>
              <a:t>Doctor </a:t>
            </a:r>
            <a:r>
              <a:rPr lang="en-CA" altLang="en-US" sz="2800" b="1" dirty="0"/>
              <a:t>the healer becomes doctor the executioner.</a:t>
            </a:r>
          </a:p>
          <a:p>
            <a:pPr marL="0" indent="0">
              <a:lnSpc>
                <a:spcPct val="80000"/>
              </a:lnSpc>
              <a:buNone/>
              <a:defRPr/>
            </a:pPr>
            <a:endParaRPr lang="en-US" altLang="en-US" sz="2800" b="1" dirty="0" smtClean="0"/>
          </a:p>
          <a:p>
            <a:pPr marL="609600" indent="-609600">
              <a:lnSpc>
                <a:spcPct val="80000"/>
              </a:lnSpc>
              <a:defRPr/>
            </a:pPr>
            <a:r>
              <a:rPr lang="en-US" altLang="en-US" sz="2800" b="1" dirty="0" smtClean="0"/>
              <a:t>The </a:t>
            </a:r>
            <a:r>
              <a:rPr lang="en-US" altLang="en-US" sz="2800" b="1" dirty="0"/>
              <a:t>continuum of palliative care does not include </a:t>
            </a:r>
            <a:r>
              <a:rPr lang="en-US" altLang="en-US" sz="2800" b="1" dirty="0" smtClean="0"/>
              <a:t>euthanasia &amp; assisted suicide </a:t>
            </a:r>
            <a:r>
              <a:rPr lang="en-US" altLang="en-US" sz="2800" b="1" dirty="0"/>
              <a:t>and </a:t>
            </a:r>
            <a:r>
              <a:rPr lang="en-US" altLang="en-US" sz="2800" b="1" dirty="0" smtClean="0"/>
              <a:t>euthanasia &amp; assisted suicide are</a:t>
            </a:r>
            <a:r>
              <a:rPr lang="en-CA" altLang="en-US" sz="2800" b="1" dirty="0" smtClean="0"/>
              <a:t> </a:t>
            </a:r>
            <a:r>
              <a:rPr lang="en-CA" altLang="en-US" sz="2800" b="1" dirty="0"/>
              <a:t>not part of palliative </a:t>
            </a:r>
            <a:r>
              <a:rPr lang="en-CA" altLang="en-US" sz="2800" b="1" dirty="0" smtClean="0"/>
              <a:t>care.</a:t>
            </a:r>
            <a:endParaRPr lang="en-US" altLang="en-US" sz="2800" b="1" dirty="0"/>
          </a:p>
          <a:p>
            <a:pPr>
              <a:defRPr/>
            </a:pPr>
            <a:endParaRPr lang="en-US" dirty="0"/>
          </a:p>
        </p:txBody>
      </p:sp>
      <p:pic>
        <p:nvPicPr>
          <p:cNvPr id="2050" name="Picture 2" descr="Jose Tapiro Baro (1836-1913) The Good Samaritan Oil on canv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0163" y="0"/>
            <a:ext cx="4380328" cy="3355146"/>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41547842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smtClean="0">
                <a:solidFill>
                  <a:srgbClr val="00B050"/>
                </a:solidFill>
              </a:rPr>
              <a:t>Made to live </a:t>
            </a:r>
            <a:r>
              <a:rPr lang="en-CA" dirty="0"/>
              <a:t/>
            </a:r>
            <a:br>
              <a:rPr lang="en-CA" dirty="0"/>
            </a:br>
            <a:r>
              <a:rPr lang="en-CA" b="1" dirty="0"/>
              <a:t>A Physician’s Case Against </a:t>
            </a:r>
            <a:r>
              <a:rPr lang="en-CA" b="1" dirty="0" smtClean="0"/>
              <a:t/>
            </a:r>
            <a:br>
              <a:rPr lang="en-CA" b="1" dirty="0" smtClean="0"/>
            </a:br>
            <a:r>
              <a:rPr lang="en-CA" b="1" dirty="0" smtClean="0"/>
              <a:t>Assisted </a:t>
            </a:r>
            <a:r>
              <a:rPr lang="en-CA" b="1" dirty="0"/>
              <a:t>Suicide &amp; Euthanasia </a:t>
            </a:r>
            <a:endParaRPr lang="fr-CA" b="1" dirty="0"/>
          </a:p>
        </p:txBody>
      </p:sp>
      <p:sp>
        <p:nvSpPr>
          <p:cNvPr id="3" name="Content Placeholder 2"/>
          <p:cNvSpPr>
            <a:spLocks noGrp="1"/>
          </p:cNvSpPr>
          <p:nvPr>
            <p:ph idx="1"/>
          </p:nvPr>
        </p:nvSpPr>
        <p:spPr>
          <a:xfrm>
            <a:off x="0" y="2863557"/>
            <a:ext cx="8596668" cy="3880773"/>
          </a:xfrm>
        </p:spPr>
        <p:txBody>
          <a:bodyPr>
            <a:normAutofit/>
          </a:bodyPr>
          <a:lstStyle/>
          <a:p>
            <a:r>
              <a:rPr lang="en-CA" sz="2800" dirty="0"/>
              <a:t>I am involved in a legal battle against both the </a:t>
            </a:r>
            <a:endParaRPr lang="en-CA" dirty="0"/>
          </a:p>
          <a:p>
            <a:pPr marL="0" indent="0">
              <a:buNone/>
            </a:pPr>
            <a:r>
              <a:rPr lang="en-CA" sz="2800" dirty="0" smtClean="0"/>
              <a:t>Quebec </a:t>
            </a:r>
            <a:r>
              <a:rPr lang="en-CA" sz="2800" dirty="0"/>
              <a:t>and Canadian governments which have passed laws legalizing euthanasia </a:t>
            </a:r>
            <a:r>
              <a:rPr lang="en-CA" sz="2800" dirty="0" smtClean="0"/>
              <a:t>and </a:t>
            </a:r>
            <a:r>
              <a:rPr lang="en-CA" sz="2800" dirty="0"/>
              <a:t>assisted suicide. </a:t>
            </a:r>
            <a:endParaRPr lang="en-CA" sz="2800" dirty="0" smtClean="0"/>
          </a:p>
          <a:p>
            <a:r>
              <a:rPr lang="en-CA" dirty="0" smtClean="0"/>
              <a:t>I </a:t>
            </a:r>
            <a:r>
              <a:rPr lang="en-CA" dirty="0"/>
              <a:t>will care. I will cure sometimes, alleviate suffering always. But I will not kill. </a:t>
            </a:r>
            <a:endParaRPr lang="en-CA" sz="2800" dirty="0" smtClean="0"/>
          </a:p>
          <a:p>
            <a:r>
              <a:rPr lang="en-CA" sz="2800" dirty="0" smtClean="0"/>
              <a:t>This </a:t>
            </a:r>
            <a:r>
              <a:rPr lang="en-CA" sz="2800" dirty="0"/>
              <a:t>is my commitment as a physician in caring for my patients. </a:t>
            </a:r>
            <a:endParaRPr lang="en-CA" sz="2800" dirty="0" smtClean="0"/>
          </a:p>
          <a:p>
            <a:pPr marL="0" indent="0">
              <a:buNone/>
            </a:pPr>
            <a:r>
              <a:rPr lang="en-CA" sz="2800" dirty="0" smtClean="0"/>
              <a:t>            </a:t>
            </a:r>
            <a:endParaRPr lang="fr-CA" sz="2800" dirty="0"/>
          </a:p>
          <a:p>
            <a:endParaRPr lang="fr-CA" dirty="0"/>
          </a:p>
        </p:txBody>
      </p:sp>
      <p:pic>
        <p:nvPicPr>
          <p:cNvPr id="8" name="Picture 2" descr="Jose Tapiro Baro (1836-1913) The Good Samaritan Oil on canv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1672" y="0"/>
            <a:ext cx="4380328" cy="3355146"/>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val="37972970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a:solidFill>
                  <a:srgbClr val="00B050"/>
                </a:solidFill>
              </a:rPr>
              <a:t>Made to live</a:t>
            </a:r>
            <a:r>
              <a:rPr lang="en-CA" dirty="0"/>
              <a:t/>
            </a:r>
            <a:br>
              <a:rPr lang="en-CA" dirty="0"/>
            </a:br>
            <a:r>
              <a:rPr lang="en-CA" b="1" dirty="0"/>
              <a:t>A Physician’s Case Against </a:t>
            </a:r>
            <a:r>
              <a:rPr lang="en-CA" b="1" dirty="0" smtClean="0"/>
              <a:t/>
            </a:r>
            <a:br>
              <a:rPr lang="en-CA" b="1" dirty="0" smtClean="0"/>
            </a:br>
            <a:r>
              <a:rPr lang="en-CA" b="1" dirty="0" smtClean="0"/>
              <a:t>Assisted </a:t>
            </a:r>
            <a:r>
              <a:rPr lang="en-CA" b="1" dirty="0"/>
              <a:t>Suicide &amp; Euthanasia </a:t>
            </a:r>
            <a:endParaRPr lang="fr-CA" b="1" dirty="0"/>
          </a:p>
        </p:txBody>
      </p:sp>
      <p:sp>
        <p:nvSpPr>
          <p:cNvPr id="3" name="Content Placeholder 2"/>
          <p:cNvSpPr>
            <a:spLocks noGrp="1"/>
          </p:cNvSpPr>
          <p:nvPr>
            <p:ph idx="1"/>
          </p:nvPr>
        </p:nvSpPr>
        <p:spPr>
          <a:xfrm>
            <a:off x="-53831" y="2315183"/>
            <a:ext cx="8596668" cy="4356055"/>
          </a:xfrm>
        </p:spPr>
        <p:txBody>
          <a:bodyPr>
            <a:normAutofit/>
          </a:bodyPr>
          <a:lstStyle/>
          <a:p>
            <a:r>
              <a:rPr lang="en-CA" sz="2800" dirty="0"/>
              <a:t>I am </a:t>
            </a:r>
            <a:r>
              <a:rPr lang="en-CA" sz="2800" dirty="0" smtClean="0"/>
              <a:t>not obligated to euthanize but obligated to refer.</a:t>
            </a:r>
          </a:p>
          <a:p>
            <a:r>
              <a:rPr lang="en-CA" sz="2800" dirty="0" smtClean="0"/>
              <a:t>Referral is like writing a prescription and knowing that a person will be killed.</a:t>
            </a:r>
          </a:p>
          <a:p>
            <a:r>
              <a:rPr lang="en-CA" sz="2800" dirty="0" smtClean="0"/>
              <a:t>The Nuremberg principles which followed World War 2 showed that referral is equivalent to participating in euthanasia and makes one as guilty as one who commits euthanasia.</a:t>
            </a:r>
          </a:p>
          <a:p>
            <a:r>
              <a:rPr lang="en-US" sz="2800" dirty="0" smtClean="0"/>
              <a:t>Some people falsely believe that since they will not sign up for assisted suicide or euthanasia it will not affect them or their families.</a:t>
            </a:r>
            <a:endParaRPr lang="fr-CA" sz="2800" dirty="0"/>
          </a:p>
          <a:p>
            <a:endParaRPr lang="fr-CA" dirty="0"/>
          </a:p>
        </p:txBody>
      </p:sp>
      <p:pic>
        <p:nvPicPr>
          <p:cNvPr id="8" name="Picture 2" descr="Jose Tapiro Baro (1836-1913) The Good Samaritan Oil on canv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9785" y="13115"/>
            <a:ext cx="4380328" cy="3355146"/>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D57F1E4F-1CFF-5643-939E-217C01CDF565}" type="slidenum">
              <a:rPr lang="en-US" smtClean="0"/>
              <a:pPr/>
              <a:t>7</a:t>
            </a:fld>
            <a:endParaRPr lang="en-US" dirty="0"/>
          </a:p>
        </p:txBody>
      </p:sp>
    </p:spTree>
    <p:extLst>
      <p:ext uri="{BB962C8B-B14F-4D97-AF65-F5344CB8AC3E}">
        <p14:creationId xmlns:p14="http://schemas.microsoft.com/office/powerpoint/2010/main" val="15187626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0586" y="1593782"/>
            <a:ext cx="7772400" cy="1143000"/>
          </a:xfrm>
        </p:spPr>
        <p:txBody>
          <a:bodyPr>
            <a:normAutofit fontScale="90000"/>
          </a:bodyPr>
          <a:lstStyle/>
          <a:p>
            <a:pPr eaLnBrk="1" hangingPunct="1">
              <a:defRPr/>
            </a:pPr>
            <a:r>
              <a:rPr lang="en-US" altLang="en-US" sz="4400" b="1" dirty="0"/>
              <a:t/>
            </a:r>
            <a:br>
              <a:rPr lang="en-US" altLang="en-US" sz="4400" b="1" dirty="0"/>
            </a:br>
            <a:r>
              <a:rPr lang="en-US" altLang="en-US" sz="4400" b="1" dirty="0"/>
              <a:t/>
            </a:r>
            <a:br>
              <a:rPr lang="en-US" altLang="en-US" sz="4400" b="1" dirty="0"/>
            </a:br>
            <a:r>
              <a:rPr lang="en-US" altLang="en-US" sz="4400" b="1" dirty="0"/>
              <a:t/>
            </a:r>
            <a:br>
              <a:rPr lang="en-US" altLang="en-US" sz="4400" b="1" dirty="0"/>
            </a:br>
            <a:r>
              <a:rPr lang="en-US" altLang="en-US" sz="4400" b="1" dirty="0">
                <a:solidFill>
                  <a:srgbClr val="C00000"/>
                </a:solidFill>
              </a:rPr>
              <a:t>QUEBEC'S </a:t>
            </a:r>
            <a:r>
              <a:rPr lang="en-US" altLang="en-US" sz="4400" b="1" dirty="0" smtClean="0">
                <a:solidFill>
                  <a:srgbClr val="C00000"/>
                </a:solidFill>
              </a:rPr>
              <a:t>AND CANADA’S EUTHANASIA LAWS &amp; CANADIAN LAWS: ARE </a:t>
            </a:r>
            <a:r>
              <a:rPr lang="en-US" altLang="en-US" sz="4400" b="1" dirty="0">
                <a:solidFill>
                  <a:srgbClr val="C00000"/>
                </a:solidFill>
              </a:rPr>
              <a:t>CHILDREN NEXT?</a:t>
            </a:r>
          </a:p>
        </p:txBody>
      </p:sp>
      <p:sp>
        <p:nvSpPr>
          <p:cNvPr id="2051" name="Rectangle 3"/>
          <p:cNvSpPr>
            <a:spLocks noGrp="1" noChangeArrowheads="1"/>
          </p:cNvSpPr>
          <p:nvPr>
            <p:ph type="subTitle" idx="1"/>
          </p:nvPr>
        </p:nvSpPr>
        <p:spPr>
          <a:xfrm>
            <a:off x="509737" y="3043187"/>
            <a:ext cx="8458200" cy="5029200"/>
          </a:xfrm>
        </p:spPr>
        <p:txBody>
          <a:bodyPr/>
          <a:lstStyle/>
          <a:p>
            <a:pPr>
              <a:lnSpc>
                <a:spcPct val="80000"/>
              </a:lnSpc>
              <a:defRPr/>
            </a:pPr>
            <a:r>
              <a:rPr lang="en-US" altLang="en-US" sz="2800" b="1" dirty="0" smtClean="0">
                <a:solidFill>
                  <a:srgbClr val="C00000"/>
                </a:solidFill>
              </a:rPr>
              <a:t>Euthanasia</a:t>
            </a:r>
            <a:r>
              <a:rPr lang="en-US" altLang="en-US" sz="2800" b="1" dirty="0" smtClean="0"/>
              <a:t> in Quebec's was </a:t>
            </a:r>
            <a:r>
              <a:rPr lang="en-US" altLang="en-US" sz="2400" b="1" dirty="0" smtClean="0"/>
              <a:t>passed on June 5 2014 is modeled after the 2002 Belgian law.</a:t>
            </a:r>
          </a:p>
          <a:p>
            <a:pPr>
              <a:lnSpc>
                <a:spcPct val="80000"/>
              </a:lnSpc>
              <a:defRPr/>
            </a:pPr>
            <a:endParaRPr lang="en-US" altLang="en-US" sz="2400" b="1" dirty="0" smtClean="0">
              <a:solidFill>
                <a:srgbClr val="C00000"/>
              </a:solidFill>
            </a:endParaRPr>
          </a:p>
          <a:p>
            <a:pPr>
              <a:lnSpc>
                <a:spcPct val="80000"/>
              </a:lnSpc>
              <a:defRPr/>
            </a:pPr>
            <a:endParaRPr lang="en-US" altLang="en-US" sz="2400" b="1" dirty="0">
              <a:solidFill>
                <a:srgbClr val="C00000"/>
              </a:solidFill>
            </a:endParaRPr>
          </a:p>
          <a:p>
            <a:pPr>
              <a:lnSpc>
                <a:spcPct val="80000"/>
              </a:lnSpc>
              <a:defRPr/>
            </a:pPr>
            <a:r>
              <a:rPr lang="en-US" altLang="en-US" sz="2800" b="1" dirty="0" smtClean="0">
                <a:solidFill>
                  <a:srgbClr val="C00000"/>
                </a:solidFill>
              </a:rPr>
              <a:t>Euthanasia</a:t>
            </a:r>
            <a:r>
              <a:rPr lang="en-US" altLang="en-US" sz="2800" b="1" dirty="0" smtClean="0"/>
              <a:t> and </a:t>
            </a:r>
            <a:r>
              <a:rPr lang="en-US" altLang="en-US" sz="2800" b="1" dirty="0" smtClean="0">
                <a:solidFill>
                  <a:srgbClr val="C00000"/>
                </a:solidFill>
              </a:rPr>
              <a:t>Assisted Suicide </a:t>
            </a:r>
            <a:r>
              <a:rPr lang="en-US" altLang="en-US" sz="2800" b="1" dirty="0" smtClean="0"/>
              <a:t>was passed by the Canadian Parliament and received Royal Assent on June 17, 2016.  </a:t>
            </a:r>
          </a:p>
          <a:p>
            <a:pPr>
              <a:lnSpc>
                <a:spcPct val="80000"/>
              </a:lnSpc>
              <a:defRPr/>
            </a:pPr>
            <a:endParaRPr lang="en-US" altLang="en-US" sz="2800" dirty="0" smtClean="0"/>
          </a:p>
          <a:p>
            <a:pPr marL="342900" indent="-342900">
              <a:lnSpc>
                <a:spcPct val="80000"/>
              </a:lnSpc>
              <a:buFont typeface="Wingdings" panose="05000000000000000000" pitchFamily="2" charset="2"/>
              <a:buChar char="Ø"/>
              <a:defRPr/>
            </a:pPr>
            <a:r>
              <a:rPr lang="en-US" altLang="en-US" sz="2400" dirty="0" smtClean="0"/>
              <a:t>. </a:t>
            </a:r>
          </a:p>
          <a:p>
            <a:pPr marL="342900" indent="-342900">
              <a:lnSpc>
                <a:spcPct val="80000"/>
              </a:lnSpc>
              <a:buFont typeface="Wingdings" panose="05000000000000000000" pitchFamily="2" charset="2"/>
              <a:buChar char="Ø"/>
              <a:defRPr/>
            </a:pPr>
            <a:endParaRPr lang="en-US" altLang="en-US" sz="2800" dirty="0" smtClean="0"/>
          </a:p>
        </p:txBody>
      </p:sp>
      <p:pic>
        <p:nvPicPr>
          <p:cNvPr id="3" name="Picture 2"/>
          <p:cNvPicPr>
            <a:picLocks noChangeAspect="1"/>
          </p:cNvPicPr>
          <p:nvPr/>
        </p:nvPicPr>
        <p:blipFill>
          <a:blip r:embed="rId2"/>
          <a:stretch>
            <a:fillRect/>
          </a:stretch>
        </p:blipFill>
        <p:spPr>
          <a:xfrm>
            <a:off x="8967937" y="0"/>
            <a:ext cx="3437190" cy="3236687"/>
          </a:xfrm>
          <a:prstGeom prst="rect">
            <a:avLst/>
          </a:prstGeom>
        </p:spPr>
      </p:pic>
      <p:sp>
        <p:nvSpPr>
          <p:cNvPr id="2" name="Slide Number Placeholder 1"/>
          <p:cNvSpPr>
            <a:spLocks noGrp="1"/>
          </p:cNvSpPr>
          <p:nvPr>
            <p:ph type="sldNum" sz="quarter" idx="12"/>
          </p:nvPr>
        </p:nvSpPr>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35346917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595521"/>
            <a:ext cx="8103809" cy="682171"/>
          </a:xfrm>
        </p:spPr>
        <p:txBody>
          <a:bodyPr>
            <a:normAutofit fontScale="90000"/>
          </a:bodyPr>
          <a:lstStyle/>
          <a:p>
            <a:pPr>
              <a:defRPr/>
            </a:pPr>
            <a:r>
              <a:rPr lang="en-US" altLang="en-US" b="1" dirty="0" smtClean="0">
                <a:solidFill>
                  <a:srgbClr val="C00000"/>
                </a:solidFill>
              </a:rPr>
              <a:t>QUEBEC'S AND CANADA’S EUTHANASIA &amp; ASSISTED SUICIDE LAWS: </a:t>
            </a:r>
            <a:br>
              <a:rPr lang="en-US" altLang="en-US" b="1" dirty="0" smtClean="0">
                <a:solidFill>
                  <a:srgbClr val="C00000"/>
                </a:solidFill>
              </a:rPr>
            </a:br>
            <a:r>
              <a:rPr lang="en-US" altLang="en-US" b="1" dirty="0" smtClean="0">
                <a:solidFill>
                  <a:srgbClr val="C00000"/>
                </a:solidFill>
              </a:rPr>
              <a:t>ARE </a:t>
            </a:r>
            <a:r>
              <a:rPr lang="en-US" altLang="en-US" b="1" dirty="0">
                <a:solidFill>
                  <a:srgbClr val="C00000"/>
                </a:solidFill>
              </a:rPr>
              <a:t>CHILDREN NEXT?</a:t>
            </a:r>
            <a:endParaRPr lang="en-US" dirty="0">
              <a:solidFill>
                <a:srgbClr val="C00000"/>
              </a:solidFill>
            </a:endParaRPr>
          </a:p>
        </p:txBody>
      </p:sp>
      <p:sp>
        <p:nvSpPr>
          <p:cNvPr id="3" name="Content Placeholder 2"/>
          <p:cNvSpPr>
            <a:spLocks noGrp="1"/>
          </p:cNvSpPr>
          <p:nvPr>
            <p:ph idx="1"/>
          </p:nvPr>
        </p:nvSpPr>
        <p:spPr>
          <a:xfrm>
            <a:off x="677334" y="1582057"/>
            <a:ext cx="8103809" cy="2584149"/>
          </a:xfrm>
        </p:spPr>
        <p:txBody>
          <a:bodyPr/>
          <a:lstStyle/>
          <a:p>
            <a:pPr eaLnBrk="1" hangingPunct="1">
              <a:lnSpc>
                <a:spcPct val="80000"/>
              </a:lnSpc>
              <a:defRPr/>
            </a:pPr>
            <a:endParaRPr lang="en-US" altLang="en-US" dirty="0" smtClean="0"/>
          </a:p>
          <a:p>
            <a:pPr eaLnBrk="1" hangingPunct="1">
              <a:lnSpc>
                <a:spcPct val="80000"/>
              </a:lnSpc>
              <a:defRPr/>
            </a:pPr>
            <a:r>
              <a:rPr lang="en-US" altLang="en-US" b="1" dirty="0" smtClean="0"/>
              <a:t>In </a:t>
            </a:r>
            <a:r>
              <a:rPr lang="en-US" altLang="en-US" b="1" dirty="0"/>
              <a:t>February 13, 2014, the Belgian legislature extended the law to children without age limit. </a:t>
            </a:r>
          </a:p>
          <a:p>
            <a:pPr eaLnBrk="1" hangingPunct="1">
              <a:lnSpc>
                <a:spcPct val="80000"/>
              </a:lnSpc>
              <a:defRPr/>
            </a:pPr>
            <a:r>
              <a:rPr lang="en-US" altLang="en-US" b="1" dirty="0"/>
              <a:t>Prior to the Belgian law being enacted, our family sent the video letter to the King of Belgium “From a child to a King.” </a:t>
            </a:r>
            <a:r>
              <a:rPr lang="en-US" altLang="en-US" sz="2400" b="1" dirty="0"/>
              <a:t>    </a:t>
            </a:r>
          </a:p>
          <a:p>
            <a:pPr>
              <a:defRPr/>
            </a:pPr>
            <a:endParaRPr lang="en-US" sz="2400" b="1" dirty="0"/>
          </a:p>
        </p:txBody>
      </p:sp>
      <p:pic>
        <p:nvPicPr>
          <p:cNvPr id="4" name="Picture 3"/>
          <p:cNvPicPr>
            <a:picLocks noChangeAspect="1"/>
          </p:cNvPicPr>
          <p:nvPr/>
        </p:nvPicPr>
        <p:blipFill>
          <a:blip r:embed="rId2"/>
          <a:stretch>
            <a:fillRect/>
          </a:stretch>
        </p:blipFill>
        <p:spPr>
          <a:xfrm>
            <a:off x="3627287" y="3701143"/>
            <a:ext cx="3945615" cy="3156858"/>
          </a:xfrm>
          <a:prstGeom prst="rect">
            <a:avLst/>
          </a:prstGeom>
        </p:spPr>
      </p:pic>
      <p:sp>
        <p:nvSpPr>
          <p:cNvPr id="5" name="Slide Number Placeholder 4"/>
          <p:cNvSpPr>
            <a:spLocks noGrp="1"/>
          </p:cNvSpPr>
          <p:nvPr>
            <p:ph type="sldNum" sz="quarter" idx="12"/>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10603311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313</TotalTime>
  <Words>2351</Words>
  <Application>Microsoft Office PowerPoint</Application>
  <PresentationFormat>Widescreen</PresentationFormat>
  <Paragraphs>262</Paragraphs>
  <Slides>46</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PMingLiU-ExtB</vt:lpstr>
      <vt:lpstr>Arial</vt:lpstr>
      <vt:lpstr>Calibri</vt:lpstr>
      <vt:lpstr>Calibri Light</vt:lpstr>
      <vt:lpstr>Chiller</vt:lpstr>
      <vt:lpstr>HelveticaNeue</vt:lpstr>
      <vt:lpstr>HelveticaNeueIt</vt:lpstr>
      <vt:lpstr>MV Boli</vt:lpstr>
      <vt:lpstr>Times New Roman</vt:lpstr>
      <vt:lpstr>Trebuchet MS</vt:lpstr>
      <vt:lpstr>Wingdings</vt:lpstr>
      <vt:lpstr>Office Theme</vt:lpstr>
      <vt:lpstr>   Made to Live Child Euthanasia: The Expansion of Euthanasia Once Legalized  September 20, 2019    </vt:lpstr>
      <vt:lpstr> Made to Live </vt:lpstr>
      <vt:lpstr>PowerPoint Presentation</vt:lpstr>
      <vt:lpstr>WHY ARE EUTHANASIA &amp;  ASSISTED SUICIDE  NOT MEDICAL TREATMENTS</vt:lpstr>
      <vt:lpstr>WHY EUTHANASIA &amp;  ASSISTED SUICIDE ARE  NOT MEDICAL TREATMENTS</vt:lpstr>
      <vt:lpstr>Made to live  A Physician’s Case Against  Assisted Suicide &amp; Euthanasia </vt:lpstr>
      <vt:lpstr>Made to live A Physician’s Case Against  Assisted Suicide &amp; Euthanasia </vt:lpstr>
      <vt:lpstr>   QUEBEC'S AND CANADA’S EUTHANASIA LAWS &amp; CANADIAN LAWS: ARE CHILDREN NEXT?</vt:lpstr>
      <vt:lpstr>QUEBEC'S AND CANADA’S EUTHANASIA &amp; ASSISTED SUICIDE LAWS:  ARE CHILDREN NEXT?</vt:lpstr>
      <vt:lpstr>Plea from a child to a King : Stop Child Euthanasia by @CoalitionMD </vt:lpstr>
      <vt:lpstr>EXTENSION OF EUTHANASIA &amp;  ASSISTED SUICIDE TO CHILDREN: QUEBEC &amp; CANADA</vt:lpstr>
      <vt:lpstr>Made To Live</vt:lpstr>
      <vt:lpstr>Life less worthy than life</vt:lpstr>
      <vt:lpstr>Life less worthy than life</vt:lpstr>
      <vt:lpstr>Life less worthy than life</vt:lpstr>
      <vt:lpstr>Limited lifeboats </vt:lpstr>
      <vt:lpstr>Selling Death </vt:lpstr>
      <vt:lpstr>Selling Death </vt:lpstr>
      <vt:lpstr>Selling Death </vt:lpstr>
      <vt:lpstr>                 Selling Death</vt:lpstr>
      <vt:lpstr>CHILD EUTHANASIA IN CANADA</vt:lpstr>
      <vt:lpstr>CHILD EUTHANASIA IN CANADA</vt:lpstr>
      <vt:lpstr>NADINE’S STORY</vt:lpstr>
      <vt:lpstr>ERRORS IN PREDICTING— THROWING AWAY LIVES  NEEDLESSLY</vt:lpstr>
      <vt:lpstr>ILLOGIC OF CHILD EUTHANASIA</vt:lpstr>
      <vt:lpstr>EUTHANASIA OF CHILDREN  VIOLATES  UNITED NATIONS CONVENTIONS</vt:lpstr>
      <vt:lpstr>EUTHANASIA OF CHILDREN  VIOLATES  UNITED NATIONS CONVENTIONS</vt:lpstr>
      <vt:lpstr>EUTHANASIA OF CHILDREN  VIOLATES  UNITED NATIONS CONVENTIONS</vt:lpstr>
      <vt:lpstr>EUTHANASIA &amp; ASSISTED SUICIDE CONTRAVENES INTERNATIONAL CONVENTIONS, HEALTH NORMS &amp; PRACTICES</vt:lpstr>
      <vt:lpstr>WORLD MEDICAL ASSOCIATION</vt:lpstr>
      <vt:lpstr>WORLD MEDICAL ASSOCIATION</vt:lpstr>
      <vt:lpstr>INABILITY TO HAVE  WORKABLE SAFEGUARDS</vt:lpstr>
      <vt:lpstr>INABILITY TO HAVE  WORKABLE SAFEGUARDS</vt:lpstr>
      <vt:lpstr> EXPANSION IN BELGIUM</vt:lpstr>
      <vt:lpstr>EXPANSION IN BELGIUM</vt:lpstr>
      <vt:lpstr>EXPANSION IN THE NETHERLANDS</vt:lpstr>
      <vt:lpstr>EXPANSION IN CANADA</vt:lpstr>
      <vt:lpstr>PALLIATIVE CARE AS A SOLUTION  FOR END OF LIFE CARE</vt:lpstr>
      <vt:lpstr>PALLIATIVE CARE AS A SOLUTION  FOR END OF LIFE CARE</vt:lpstr>
      <vt:lpstr>PALLIATIVE CARE AS A SOLUTION FOR END OF LIFE CARE</vt:lpstr>
      <vt:lpstr>PALLIATIVE CARE AS A SOLUTION FOR END OF LIFE CARE</vt:lpstr>
      <vt:lpstr>CONCLUSION</vt:lpstr>
      <vt:lpstr>CONCLUSION</vt:lpstr>
      <vt:lpstr>RECOMMENDATIONS </vt:lpstr>
      <vt:lpstr>WHAT CAN WE DO?</vt:lpstr>
      <vt:lpstr>    Made To Live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marisa Cuciti</dc:creator>
  <cp:lastModifiedBy>marisa Cuciti</cp:lastModifiedBy>
  <cp:revision>19</cp:revision>
  <dcterms:created xsi:type="dcterms:W3CDTF">2019-09-14T22:23:58Z</dcterms:created>
  <dcterms:modified xsi:type="dcterms:W3CDTF">2019-09-17T19:19:25Z</dcterms:modified>
</cp:coreProperties>
</file>