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97" r:id="rId3"/>
    <p:sldId id="298" r:id="rId4"/>
    <p:sldId id="299" r:id="rId5"/>
    <p:sldId id="287" r:id="rId6"/>
    <p:sldId id="288" r:id="rId7"/>
    <p:sldId id="289" r:id="rId8"/>
    <p:sldId id="290" r:id="rId9"/>
    <p:sldId id="258" r:id="rId10"/>
    <p:sldId id="291" r:id="rId11"/>
    <p:sldId id="259" r:id="rId12"/>
    <p:sldId id="260" r:id="rId13"/>
    <p:sldId id="282" r:id="rId14"/>
    <p:sldId id="262" r:id="rId15"/>
    <p:sldId id="263" r:id="rId16"/>
    <p:sldId id="292" r:id="rId17"/>
    <p:sldId id="264" r:id="rId18"/>
    <p:sldId id="300" r:id="rId19"/>
    <p:sldId id="265" r:id="rId20"/>
    <p:sldId id="286" r:id="rId21"/>
    <p:sldId id="283" r:id="rId22"/>
    <p:sldId id="267" r:id="rId23"/>
    <p:sldId id="293" r:id="rId24"/>
    <p:sldId id="268" r:id="rId25"/>
    <p:sldId id="269" r:id="rId26"/>
    <p:sldId id="294" r:id="rId27"/>
    <p:sldId id="295" r:id="rId28"/>
    <p:sldId id="270" r:id="rId29"/>
    <p:sldId id="271" r:id="rId30"/>
    <p:sldId id="296" r:id="rId31"/>
    <p:sldId id="284" r:id="rId32"/>
    <p:sldId id="272" r:id="rId33"/>
    <p:sldId id="273" r:id="rId34"/>
    <p:sldId id="274" r:id="rId35"/>
    <p:sldId id="275" r:id="rId36"/>
    <p:sldId id="301" r:id="rId37"/>
    <p:sldId id="277" r:id="rId38"/>
    <p:sldId id="285" r:id="rId39"/>
    <p:sldId id="278" r:id="rId40"/>
    <p:sldId id="27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E9F5FB"/>
    <a:srgbClr val="FFCC00"/>
    <a:srgbClr val="0D6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p:cViewPr varScale="1">
        <p:scale>
          <a:sx n="110" d="100"/>
          <a:sy n="110" d="100"/>
        </p:scale>
        <p:origin x="632" y="1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BA9D4-F243-4575-9D47-410BBB6F258E}" type="datetimeFigureOut">
              <a:rPr lang="en-AU" smtClean="0"/>
              <a:t>8/9/19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DFB7C9-45B5-493A-B1C6-F8F146BAAA77}" type="slidenum">
              <a:rPr lang="en-AU" smtClean="0"/>
              <a:t>‹#›</a:t>
            </a:fld>
            <a:endParaRPr lang="en-AU"/>
          </a:p>
        </p:txBody>
      </p:sp>
    </p:spTree>
    <p:extLst>
      <p:ext uri="{BB962C8B-B14F-4D97-AF65-F5344CB8AC3E}">
        <p14:creationId xmlns:p14="http://schemas.microsoft.com/office/powerpoint/2010/main" val="3012047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DFB7C9-45B5-493A-B1C6-F8F146BAAA77}" type="slidenum">
              <a:rPr lang="en-AU" smtClean="0"/>
              <a:t>40</a:t>
            </a:fld>
            <a:endParaRPr lang="en-AU"/>
          </a:p>
        </p:txBody>
      </p:sp>
    </p:spTree>
    <p:extLst>
      <p:ext uri="{BB962C8B-B14F-4D97-AF65-F5344CB8AC3E}">
        <p14:creationId xmlns:p14="http://schemas.microsoft.com/office/powerpoint/2010/main" val="3941986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15F58FA7-C237-42CD-BBB2-08E8A3AF8242}" type="datetimeFigureOut">
              <a:rPr lang="en-AU" smtClean="0"/>
              <a:t>8/9/19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3460510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5F58FA7-C237-42CD-BBB2-08E8A3AF8242}" type="datetimeFigureOut">
              <a:rPr lang="en-AU" smtClean="0"/>
              <a:t>8/9/19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323421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5F58FA7-C237-42CD-BBB2-08E8A3AF8242}" type="datetimeFigureOut">
              <a:rPr lang="en-AU" smtClean="0"/>
              <a:t>8/9/19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223269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5F58FA7-C237-42CD-BBB2-08E8A3AF8242}" type="datetimeFigureOut">
              <a:rPr lang="en-AU" smtClean="0"/>
              <a:t>8/9/19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698650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F58FA7-C237-42CD-BBB2-08E8A3AF8242}" type="datetimeFigureOut">
              <a:rPr lang="en-AU" smtClean="0"/>
              <a:t>8/9/19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32597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15F58FA7-C237-42CD-BBB2-08E8A3AF8242}" type="datetimeFigureOut">
              <a:rPr lang="en-AU" smtClean="0"/>
              <a:t>8/9/19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420531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15F58FA7-C237-42CD-BBB2-08E8A3AF8242}" type="datetimeFigureOut">
              <a:rPr lang="en-AU" smtClean="0"/>
              <a:t>8/9/19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161620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15F58FA7-C237-42CD-BBB2-08E8A3AF8242}" type="datetimeFigureOut">
              <a:rPr lang="en-AU" smtClean="0"/>
              <a:t>8/9/19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280947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58FA7-C237-42CD-BBB2-08E8A3AF8242}" type="datetimeFigureOut">
              <a:rPr lang="en-AU" smtClean="0"/>
              <a:t>8/9/19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3639896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F58FA7-C237-42CD-BBB2-08E8A3AF8242}" type="datetimeFigureOut">
              <a:rPr lang="en-AU" smtClean="0"/>
              <a:t>8/9/19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287282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F58FA7-C237-42CD-BBB2-08E8A3AF8242}" type="datetimeFigureOut">
              <a:rPr lang="en-AU" smtClean="0"/>
              <a:t>8/9/19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DFE37F-6020-4EB8-A8E6-D1A09E4785C8}" type="slidenum">
              <a:rPr lang="en-AU" smtClean="0"/>
              <a:t>‹#›</a:t>
            </a:fld>
            <a:endParaRPr lang="en-AU"/>
          </a:p>
        </p:txBody>
      </p:sp>
    </p:spTree>
    <p:extLst>
      <p:ext uri="{BB962C8B-B14F-4D97-AF65-F5344CB8AC3E}">
        <p14:creationId xmlns:p14="http://schemas.microsoft.com/office/powerpoint/2010/main" val="51224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58FA7-C237-42CD-BBB2-08E8A3AF8242}" type="datetimeFigureOut">
              <a:rPr lang="en-AU" smtClean="0"/>
              <a:t>8/9/19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FE37F-6020-4EB8-A8E6-D1A09E4785C8}" type="slidenum">
              <a:rPr lang="en-AU" smtClean="0"/>
              <a:t>‹#›</a:t>
            </a:fld>
            <a:endParaRPr lang="en-AU"/>
          </a:p>
        </p:txBody>
      </p:sp>
    </p:spTree>
    <p:extLst>
      <p:ext uri="{BB962C8B-B14F-4D97-AF65-F5344CB8AC3E}">
        <p14:creationId xmlns:p14="http://schemas.microsoft.com/office/powerpoint/2010/main" val="28606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Chavie.Lieber@Vox.x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fertilitycareapp.com/app_features_and_faqs" TargetMode="External"/><Relationship Id="rId5" Type="http://schemas.openxmlformats.org/officeDocument/2006/relationships/hyperlink" Target="https://www.theguardian.com/lifeandstyle/2016/nov/07/natural-cycles-fertility-app-algorithm-replace-pill-contraception" TargetMode="External"/><Relationship Id="rId4" Type="http://schemas.openxmlformats.org/officeDocument/2006/relationships/hyperlink" Target="https://www.vox.com/2018/8/14/17684392/natural-cycles-birth-control-app-fd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1891" y="662064"/>
            <a:ext cx="10538847" cy="4708981"/>
          </a:xfrm>
          <a:prstGeom prst="rect">
            <a:avLst/>
          </a:prstGeom>
        </p:spPr>
        <p:txBody>
          <a:bodyPr wrap="square">
            <a:spAutoFit/>
          </a:bodyPr>
          <a:lstStyle/>
          <a:p>
            <a:pPr algn="ctr">
              <a:spcAft>
                <a:spcPts val="0"/>
              </a:spcAft>
            </a:pPr>
            <a:r>
              <a:rPr lang="en-AU" sz="5400" b="1" dirty="0">
                <a:solidFill>
                  <a:srgbClr val="002060"/>
                </a:solidFill>
                <a:ea typeface="Times New Roman" panose="02020603050405020304" pitchFamily="18" charset="0"/>
                <a:cs typeface="Arial" panose="020B0604020202020204" pitchFamily="34" charset="0"/>
              </a:rPr>
              <a:t>Natural Cycles Fertility App gets FDA Approval to Prevent Pregnancy</a:t>
            </a:r>
          </a:p>
          <a:p>
            <a:pPr algn="ctr">
              <a:spcAft>
                <a:spcPts val="0"/>
              </a:spcAft>
            </a:pPr>
            <a:endParaRPr lang="en-AU" sz="4800" dirty="0">
              <a:solidFill>
                <a:srgbClr val="002060"/>
              </a:solidFill>
              <a:ea typeface="Times New Roman" panose="02020603050405020304" pitchFamily="18" charset="0"/>
            </a:endParaRPr>
          </a:p>
          <a:p>
            <a:pPr algn="ctr">
              <a:spcAft>
                <a:spcPts val="0"/>
              </a:spcAft>
            </a:pPr>
            <a:r>
              <a:rPr lang="en-AU" sz="3600" dirty="0">
                <a:solidFill>
                  <a:srgbClr val="002060"/>
                </a:solidFill>
                <a:ea typeface="Times New Roman" panose="02020603050405020304" pitchFamily="18" charset="0"/>
                <a:cs typeface="Arial" panose="020B0604020202020204" pitchFamily="34" charset="0"/>
              </a:rPr>
              <a:t>MCI 14</a:t>
            </a:r>
            <a:r>
              <a:rPr lang="en-AU" sz="3600" baseline="30000" dirty="0">
                <a:solidFill>
                  <a:srgbClr val="002060"/>
                </a:solidFill>
                <a:ea typeface="Times New Roman" panose="02020603050405020304" pitchFamily="18" charset="0"/>
                <a:cs typeface="Arial" panose="020B0604020202020204" pitchFamily="34" charset="0"/>
              </a:rPr>
              <a:t>th</a:t>
            </a:r>
            <a:r>
              <a:rPr lang="en-AU" sz="3600" dirty="0">
                <a:solidFill>
                  <a:srgbClr val="002060"/>
                </a:solidFill>
                <a:ea typeface="Times New Roman" panose="02020603050405020304" pitchFamily="18" charset="0"/>
                <a:cs typeface="Arial" panose="020B0604020202020204" pitchFamily="34" charset="0"/>
              </a:rPr>
              <a:t> International Conference</a:t>
            </a:r>
          </a:p>
          <a:p>
            <a:pPr algn="ctr">
              <a:spcAft>
                <a:spcPts val="0"/>
              </a:spcAft>
            </a:pPr>
            <a:r>
              <a:rPr lang="en-AU" sz="3600" dirty="0">
                <a:solidFill>
                  <a:srgbClr val="002060"/>
                </a:solidFill>
                <a:ea typeface="Times New Roman" panose="02020603050405020304" pitchFamily="18" charset="0"/>
                <a:cs typeface="Arial" panose="020B0604020202020204" pitchFamily="34" charset="0"/>
              </a:rPr>
              <a:t>Rome, Italy</a:t>
            </a:r>
          </a:p>
          <a:p>
            <a:pPr algn="ctr">
              <a:spcAft>
                <a:spcPts val="0"/>
              </a:spcAft>
            </a:pPr>
            <a:endParaRPr lang="en-AU" sz="3600" b="1" dirty="0">
              <a:solidFill>
                <a:srgbClr val="002060"/>
              </a:solidFill>
              <a:ea typeface="Times New Roman" panose="02020603050405020304" pitchFamily="18" charset="0"/>
              <a:cs typeface="Arial" panose="020B0604020202020204" pitchFamily="34" charset="0"/>
            </a:endParaRPr>
          </a:p>
          <a:p>
            <a:pPr algn="ctr">
              <a:spcAft>
                <a:spcPts val="0"/>
              </a:spcAft>
            </a:pPr>
            <a:r>
              <a:rPr lang="en-AU" sz="3600" dirty="0">
                <a:solidFill>
                  <a:srgbClr val="002060"/>
                </a:solidFill>
                <a:ea typeface="Times New Roman" panose="02020603050405020304" pitchFamily="18" charset="0"/>
                <a:cs typeface="Arial" panose="020B0604020202020204" pitchFamily="34" charset="0"/>
              </a:rPr>
              <a:t>19</a:t>
            </a:r>
            <a:r>
              <a:rPr lang="en-AU" sz="3600" baseline="30000" dirty="0">
                <a:solidFill>
                  <a:srgbClr val="002060"/>
                </a:solidFill>
                <a:ea typeface="Times New Roman" panose="02020603050405020304" pitchFamily="18" charset="0"/>
                <a:cs typeface="Arial" panose="020B0604020202020204" pitchFamily="34" charset="0"/>
              </a:rPr>
              <a:t>th</a:t>
            </a:r>
            <a:r>
              <a:rPr lang="en-AU" sz="3600" dirty="0">
                <a:solidFill>
                  <a:srgbClr val="002060"/>
                </a:solidFill>
                <a:ea typeface="Times New Roman" panose="02020603050405020304" pitchFamily="18" charset="0"/>
                <a:cs typeface="Arial" panose="020B0604020202020204" pitchFamily="34" charset="0"/>
              </a:rPr>
              <a:t> September, 2019</a:t>
            </a:r>
            <a:endParaRPr lang="en-AU" sz="3600" dirty="0">
              <a:solidFill>
                <a:srgbClr val="002060"/>
              </a:solidFill>
              <a:effectLst/>
              <a:ea typeface="Times New Roman" panose="02020603050405020304" pitchFamily="18" charset="0"/>
              <a:cs typeface="Arial" panose="020B0604020202020204" pitchFamily="34" charset="0"/>
            </a:endParaRPr>
          </a:p>
        </p:txBody>
      </p:sp>
      <p:pic>
        <p:nvPicPr>
          <p:cNvPr id="3"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974" y="5298746"/>
            <a:ext cx="1074656" cy="93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TextBox 1"/>
          <p:cNvSpPr txBox="1"/>
          <p:nvPr/>
        </p:nvSpPr>
        <p:spPr>
          <a:xfrm>
            <a:off x="241396" y="6254883"/>
            <a:ext cx="2149691" cy="338554"/>
          </a:xfrm>
          <a:prstGeom prst="rect">
            <a:avLst/>
          </a:prstGeom>
          <a:noFill/>
        </p:spPr>
        <p:txBody>
          <a:bodyPr wrap="none" rtlCol="0">
            <a:spAutoFit/>
          </a:bodyPr>
          <a:lstStyle/>
          <a:p>
            <a:r>
              <a:rPr lang="en-AU" sz="1600" dirty="0"/>
              <a:t>Flinders Medical Centre</a:t>
            </a:r>
          </a:p>
        </p:txBody>
      </p:sp>
      <p:grpSp>
        <p:nvGrpSpPr>
          <p:cNvPr id="5" name="Group 4"/>
          <p:cNvGrpSpPr/>
          <p:nvPr/>
        </p:nvGrpSpPr>
        <p:grpSpPr>
          <a:xfrm>
            <a:off x="10027764" y="5088854"/>
            <a:ext cx="1643063" cy="1447079"/>
            <a:chOff x="1600201" y="5077546"/>
            <a:chExt cx="1643063" cy="1447079"/>
          </a:xfrm>
        </p:grpSpPr>
        <p:pic>
          <p:nvPicPr>
            <p:cNvPr id="7" name="Picture 15" descr="crest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8839" y="5077546"/>
              <a:ext cx="5778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6"/>
            <p:cNvSpPr>
              <a:spLocks noChangeArrowheads="1"/>
            </p:cNvSpPr>
            <p:nvPr/>
          </p:nvSpPr>
          <p:spPr bwMode="auto">
            <a:xfrm>
              <a:off x="1600201" y="6219825"/>
              <a:ext cx="1643063" cy="304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ACC2C9"/>
                </a:buClr>
                <a:buFont typeface="Arial" charset="0"/>
                <a:buChar char="•"/>
                <a:defRPr sz="2400">
                  <a:solidFill>
                    <a:schemeClr val="tx2"/>
                  </a:solidFill>
                  <a:latin typeface="Tw Cen MT" pitchFamily="34" charset="0"/>
                </a:defRPr>
              </a:lvl1pPr>
              <a:lvl2pPr marL="742950" indent="-285750">
                <a:spcBef>
                  <a:spcPct val="20000"/>
                </a:spcBef>
                <a:buClr>
                  <a:srgbClr val="ACC2C9"/>
                </a:buClr>
                <a:buFont typeface="Arial" charset="0"/>
                <a:buChar char="•"/>
                <a:defRPr sz="2000">
                  <a:solidFill>
                    <a:schemeClr val="tx1"/>
                  </a:solidFill>
                  <a:latin typeface="Tw Cen MT" pitchFamily="34" charset="0"/>
                </a:defRPr>
              </a:lvl2pPr>
              <a:lvl3pPr marL="1143000" indent="-228600">
                <a:spcBef>
                  <a:spcPct val="20000"/>
                </a:spcBef>
                <a:buClr>
                  <a:schemeClr val="accent2"/>
                </a:buClr>
                <a:buFont typeface="Arial" charset="0"/>
                <a:buChar char="•"/>
                <a:defRPr sz="2000">
                  <a:solidFill>
                    <a:schemeClr val="tx2"/>
                  </a:solidFill>
                  <a:latin typeface="Tw Cen MT" pitchFamily="34" charset="0"/>
                </a:defRPr>
              </a:lvl3pPr>
              <a:lvl4pPr marL="1600200" indent="-228600">
                <a:spcBef>
                  <a:spcPct val="20000"/>
                </a:spcBef>
                <a:buClr>
                  <a:srgbClr val="99987F"/>
                </a:buClr>
                <a:buFont typeface="Arial" charset="0"/>
                <a:buChar char="•"/>
                <a:defRPr>
                  <a:solidFill>
                    <a:schemeClr val="tx1"/>
                  </a:solidFill>
                  <a:latin typeface="Tw Cen MT" pitchFamily="34" charset="0"/>
                </a:defRPr>
              </a:lvl4pPr>
              <a:lvl5pPr marL="2057400" indent="-22860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algn="ctr" eaLnBrk="1" hangingPunct="1">
                <a:spcBef>
                  <a:spcPct val="0"/>
                </a:spcBef>
                <a:buClrTx/>
                <a:buFontTx/>
                <a:buNone/>
              </a:pPr>
              <a:r>
                <a:rPr lang="en-AU" altLang="en-US" sz="1400" dirty="0">
                  <a:solidFill>
                    <a:srgbClr val="002060"/>
                  </a:solidFill>
                  <a:latin typeface="Arial" charset="0"/>
                </a:rPr>
                <a:t>Flinders University</a:t>
              </a:r>
            </a:p>
          </p:txBody>
        </p:sp>
      </p:grpSp>
    </p:spTree>
    <p:extLst>
      <p:ext uri="{BB962C8B-B14F-4D97-AF65-F5344CB8AC3E}">
        <p14:creationId xmlns:p14="http://schemas.microsoft.com/office/powerpoint/2010/main" val="90578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22597104-3F00-47D6-9FC4-4E8A97FCEF31" descr="68A66822-ABE7-470C-BD75-287B502057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927" y="574041"/>
            <a:ext cx="10399362" cy="597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0706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7517" y="240804"/>
            <a:ext cx="10260279" cy="7001917"/>
          </a:xfrm>
          <a:prstGeom prst="rect">
            <a:avLst/>
          </a:prstGeom>
        </p:spPr>
        <p:txBody>
          <a:bodyPr wrap="square">
            <a:spAutoFit/>
          </a:bodyPr>
          <a:lstStyle/>
          <a:p>
            <a:pPr algn="ctr"/>
            <a:endParaRPr lang="en-AU" sz="2800" b="1" dirty="0">
              <a:solidFill>
                <a:srgbClr val="FF9900"/>
              </a:solidFill>
            </a:endParaRPr>
          </a:p>
          <a:p>
            <a:pPr algn="ctr"/>
            <a:r>
              <a:rPr lang="en-AU" sz="4400" b="1" dirty="0">
                <a:solidFill>
                  <a:srgbClr val="002060"/>
                </a:solidFill>
              </a:rPr>
              <a:t>UNDERLYING PHILOSOPHY</a:t>
            </a:r>
          </a:p>
          <a:p>
            <a:pPr>
              <a:spcAft>
                <a:spcPts val="0"/>
              </a:spcAft>
            </a:pPr>
            <a:endParaRPr lang="en-AU" sz="2000" dirty="0">
              <a:solidFill>
                <a:srgbClr val="FFCC00"/>
              </a:solidFill>
              <a:latin typeface="Times New Roman" panose="02020603050405020304" pitchFamily="18" charset="0"/>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“The app fills a gap in the market, spotted by Berglund when she felt fed up with the limited options on offer other than hormonal contraception.” Emma Lundin, The Guardian, 8/11/16.</a:t>
            </a:r>
          </a:p>
          <a:p>
            <a:pPr marL="742950" lvl="1" indent="-285750">
              <a:spcAft>
                <a:spcPts val="0"/>
              </a:spcAft>
              <a:buClr>
                <a:srgbClr val="FF9900"/>
              </a:buClr>
              <a:buSzPct val="15000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“I’m still surprised that there hasn’t been such a product before. I have been thinking about this since I was a teenager, because I didn’t feel well from taking the pill.” Berglund, 2016</a:t>
            </a:r>
          </a:p>
          <a:p>
            <a:pPr marL="742950" lvl="1" indent="-285750">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“Sweden is supposed to be the most gender-equal country, but I think when it comes to contraception … the burden is very much on the woman.” Natural Cycles is “more of a couple’s thing – the woman measures her temperature and the man sometimes has to wear a condom.” Berglund, 2016</a:t>
            </a:r>
          </a:p>
          <a:p>
            <a:pPr>
              <a:spcAft>
                <a:spcPts val="0"/>
              </a:spcAft>
            </a:pPr>
            <a:endParaRPr lang="en-GB" sz="2400" dirty="0">
              <a:solidFill>
                <a:srgbClr val="00000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3714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1410" y="516830"/>
            <a:ext cx="10647336" cy="5432256"/>
          </a:xfrm>
          <a:prstGeom prst="rect">
            <a:avLst/>
          </a:prstGeom>
        </p:spPr>
        <p:txBody>
          <a:bodyPr wrap="square">
            <a:spAutoFit/>
          </a:bodyPr>
          <a:lstStyle/>
          <a:p>
            <a:pPr algn="ctr">
              <a:buClr>
                <a:srgbClr val="FF9900"/>
              </a:buClr>
              <a:buSzPct val="150000"/>
            </a:pPr>
            <a:r>
              <a:rPr lang="en-AU" sz="4400" b="1" dirty="0">
                <a:solidFill>
                  <a:srgbClr val="002060"/>
                </a:solidFill>
              </a:rPr>
              <a:t>UNDERLYING PHILOSOPHY</a:t>
            </a:r>
          </a:p>
          <a:p>
            <a:pPr marL="457200" indent="-457200">
              <a:buClr>
                <a:srgbClr val="FF9900"/>
              </a:buClr>
              <a:buSzPct val="150000"/>
              <a:buFont typeface="Arial" panose="020B0604020202020204" pitchFamily="34" charset="0"/>
              <a:buChar char="•"/>
            </a:pPr>
            <a:endParaRPr lang="en-AU" sz="2800" dirty="0">
              <a:solidFill>
                <a:srgbClr val="002060"/>
              </a:solidFill>
            </a:endParaRPr>
          </a:p>
          <a:p>
            <a:pPr marL="457200" indent="-457200">
              <a:buClr>
                <a:srgbClr val="FF9900"/>
              </a:buClr>
              <a:buSzPct val="150000"/>
              <a:buFont typeface="Arial" panose="020B0604020202020204" pitchFamily="34" charset="0"/>
              <a:buChar char="•"/>
            </a:pPr>
            <a:r>
              <a:rPr lang="en-AU" sz="2500" dirty="0">
                <a:solidFill>
                  <a:srgbClr val="002060"/>
                </a:solidFill>
              </a:rPr>
              <a:t>The ideal app user: “a woman in a stable relationship who is planning</a:t>
            </a:r>
          </a:p>
          <a:p>
            <a:pPr>
              <a:buClr>
                <a:srgbClr val="FF9900"/>
              </a:buClr>
              <a:buSzPct val="150000"/>
            </a:pPr>
            <a:r>
              <a:rPr lang="en-AU" sz="2500" dirty="0">
                <a:solidFill>
                  <a:srgbClr val="002060"/>
                </a:solidFill>
              </a:rPr>
              <a:t>      to have children at some point, and who would like a break from</a:t>
            </a:r>
          </a:p>
          <a:p>
            <a:pPr>
              <a:buClr>
                <a:srgbClr val="FF9900"/>
              </a:buClr>
              <a:buSzPct val="150000"/>
            </a:pPr>
            <a:r>
              <a:rPr lang="en-AU" sz="2500" dirty="0">
                <a:solidFill>
                  <a:srgbClr val="002060"/>
                </a:solidFill>
              </a:rPr>
              <a:t>      hormonal contraception ahead of trying.” Berglund, 2016</a:t>
            </a:r>
          </a:p>
          <a:p>
            <a:pPr>
              <a:buClr>
                <a:srgbClr val="FF9900"/>
              </a:buClr>
              <a:buSzPct val="150000"/>
            </a:pPr>
            <a:endParaRPr lang="en-AU" sz="2500" dirty="0">
              <a:solidFill>
                <a:srgbClr val="002060"/>
              </a:solidFill>
            </a:endParaRPr>
          </a:p>
          <a:p>
            <a:pPr marL="457200" indent="-457200">
              <a:buClr>
                <a:srgbClr val="FF9900"/>
              </a:buClr>
              <a:buSzPct val="150000"/>
              <a:buFont typeface="Arial" panose="020B0604020202020204" pitchFamily="34" charset="0"/>
              <a:buChar char="•"/>
            </a:pPr>
            <a:r>
              <a:rPr lang="en-AU" sz="2500" dirty="0">
                <a:solidFill>
                  <a:srgbClr val="002060"/>
                </a:solidFill>
              </a:rPr>
              <a:t> Prof KD </a:t>
            </a:r>
            <a:r>
              <a:rPr lang="en-AU" sz="2500" dirty="0" err="1">
                <a:solidFill>
                  <a:srgbClr val="002060"/>
                </a:solidFill>
              </a:rPr>
              <a:t>Danielsson</a:t>
            </a:r>
            <a:r>
              <a:rPr lang="en-AU" sz="2500" dirty="0">
                <a:solidFill>
                  <a:srgbClr val="002060"/>
                </a:solidFill>
              </a:rPr>
              <a:t>, </a:t>
            </a:r>
            <a:r>
              <a:rPr lang="en-AU" sz="2500" dirty="0" err="1">
                <a:solidFill>
                  <a:srgbClr val="002060"/>
                </a:solidFill>
              </a:rPr>
              <a:t>Karolinksa</a:t>
            </a:r>
            <a:r>
              <a:rPr lang="en-AU" sz="2500" dirty="0">
                <a:solidFill>
                  <a:srgbClr val="002060"/>
                </a:solidFill>
              </a:rPr>
              <a:t> </a:t>
            </a:r>
            <a:r>
              <a:rPr lang="en-AU" sz="2500" dirty="0" err="1">
                <a:solidFill>
                  <a:srgbClr val="002060"/>
                </a:solidFill>
              </a:rPr>
              <a:t>Institutet</a:t>
            </a:r>
            <a:r>
              <a:rPr lang="en-AU" sz="2500" dirty="0">
                <a:solidFill>
                  <a:srgbClr val="002060"/>
                </a:solidFill>
              </a:rPr>
              <a:t>, </a:t>
            </a:r>
            <a:r>
              <a:rPr lang="en-AU" sz="2500" dirty="0" err="1">
                <a:solidFill>
                  <a:srgbClr val="002060"/>
                </a:solidFill>
              </a:rPr>
              <a:t>Stockolm</a:t>
            </a:r>
            <a:r>
              <a:rPr lang="en-AU" sz="2500" dirty="0">
                <a:solidFill>
                  <a:srgbClr val="002060"/>
                </a:solidFill>
              </a:rPr>
              <a:t> (hired for product</a:t>
            </a:r>
          </a:p>
          <a:p>
            <a:pPr>
              <a:buClr>
                <a:srgbClr val="FF9900"/>
              </a:buClr>
              <a:buSzPct val="150000"/>
            </a:pPr>
            <a:r>
              <a:rPr lang="en-AU" sz="2500" dirty="0">
                <a:solidFill>
                  <a:srgbClr val="002060"/>
                </a:solidFill>
              </a:rPr>
              <a:t>      research), 2018:</a:t>
            </a:r>
          </a:p>
          <a:p>
            <a:pPr>
              <a:buClr>
                <a:srgbClr val="FF9900"/>
              </a:buClr>
              <a:buSzPct val="150000"/>
            </a:pPr>
            <a:r>
              <a:rPr lang="en-AU" sz="2500" dirty="0">
                <a:solidFill>
                  <a:srgbClr val="002060"/>
                </a:solidFill>
              </a:rPr>
              <a:t>     “Not a good option” for women who “absolutely want to avoid a</a:t>
            </a:r>
          </a:p>
          <a:p>
            <a:pPr>
              <a:buClr>
                <a:srgbClr val="FF9900"/>
              </a:buClr>
              <a:buSzPct val="150000"/>
            </a:pPr>
            <a:r>
              <a:rPr lang="en-AU" sz="2500" dirty="0">
                <a:solidFill>
                  <a:srgbClr val="002060"/>
                </a:solidFill>
              </a:rPr>
              <a:t>       pregnancy,” those with irregular menstrual cycles or who “lack the</a:t>
            </a:r>
          </a:p>
          <a:p>
            <a:pPr>
              <a:buClr>
                <a:srgbClr val="FF9900"/>
              </a:buClr>
              <a:buSzPct val="150000"/>
            </a:pPr>
            <a:r>
              <a:rPr lang="en-AU" sz="2500" dirty="0">
                <a:solidFill>
                  <a:srgbClr val="002060"/>
                </a:solidFill>
              </a:rPr>
              <a:t>       motivation to stay on top of their cycles.” Latter accounts for 45%</a:t>
            </a:r>
          </a:p>
          <a:p>
            <a:pPr>
              <a:buClr>
                <a:srgbClr val="FF9900"/>
              </a:buClr>
              <a:buSzPct val="150000"/>
            </a:pPr>
            <a:r>
              <a:rPr lang="en-AU" sz="2500" dirty="0">
                <a:solidFill>
                  <a:srgbClr val="002060"/>
                </a:solidFill>
              </a:rPr>
              <a:t>       drop-out rate (sign up but fail to keep to their thermometer</a:t>
            </a:r>
          </a:p>
          <a:p>
            <a:pPr>
              <a:buClr>
                <a:srgbClr val="FF9900"/>
              </a:buClr>
              <a:buSzPct val="150000"/>
            </a:pPr>
            <a:r>
              <a:rPr lang="en-AU" sz="2500" dirty="0">
                <a:solidFill>
                  <a:srgbClr val="002060"/>
                </a:solidFill>
              </a:rPr>
              <a:t>       schedule).</a:t>
            </a:r>
          </a:p>
        </p:txBody>
      </p:sp>
    </p:spTree>
    <p:extLst>
      <p:ext uri="{BB962C8B-B14F-4D97-AF65-F5344CB8AC3E}">
        <p14:creationId xmlns:p14="http://schemas.microsoft.com/office/powerpoint/2010/main" val="398869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405" y="3889"/>
            <a:ext cx="9725891" cy="6247864"/>
          </a:xfrm>
          <a:prstGeom prst="rect">
            <a:avLst/>
          </a:prstGeom>
        </p:spPr>
        <p:txBody>
          <a:bodyPr wrap="square">
            <a:spAutoFit/>
          </a:bodyPr>
          <a:lstStyle/>
          <a:p>
            <a:pPr algn="ctr">
              <a:buClr>
                <a:srgbClr val="FF9900"/>
              </a:buClr>
              <a:buSzPct val="150000"/>
            </a:pPr>
            <a:endParaRPr lang="en-AU" sz="4400" b="1" dirty="0">
              <a:solidFill>
                <a:srgbClr val="002060"/>
              </a:solidFill>
            </a:endParaRPr>
          </a:p>
          <a:p>
            <a:pPr algn="ctr">
              <a:buClr>
                <a:srgbClr val="FF9900"/>
              </a:buClr>
              <a:buSzPct val="150000"/>
            </a:pPr>
            <a:r>
              <a:rPr lang="en-AU" sz="4400" b="1" dirty="0">
                <a:solidFill>
                  <a:srgbClr val="002060"/>
                </a:solidFill>
              </a:rPr>
              <a:t>UNDERLYING PHILOSOPHY</a:t>
            </a:r>
          </a:p>
          <a:p>
            <a:pPr lvl="0" algn="just">
              <a:buClr>
                <a:srgbClr val="FF9900"/>
              </a:buClr>
              <a:buSzPct val="150000"/>
            </a:pPr>
            <a:endParaRPr lang="en-AU" sz="2800" dirty="0">
              <a:solidFill>
                <a:srgbClr val="002060"/>
              </a:solidFill>
            </a:endParaRPr>
          </a:p>
          <a:p>
            <a:pPr marL="457200" lvl="0" indent="-457200" algn="just">
              <a:buClr>
                <a:srgbClr val="FF9900"/>
              </a:buClr>
              <a:buSzPct val="150000"/>
              <a:buFont typeface="Arial" panose="020B0604020202020204" pitchFamily="34" charset="0"/>
              <a:buChar char="•"/>
            </a:pPr>
            <a:r>
              <a:rPr lang="en-AU" sz="2800" dirty="0">
                <a:solidFill>
                  <a:srgbClr val="002060"/>
                </a:solidFill>
              </a:rPr>
              <a:t>Marketed on iTunes app store page as “digital birth control” or “Hormone-Free Contraceptive App” (Australia)</a:t>
            </a:r>
          </a:p>
          <a:p>
            <a:pPr marL="457200" lvl="0" indent="-457200" algn="just">
              <a:buClr>
                <a:srgbClr val="FF9900"/>
              </a:buClr>
              <a:buSzPct val="150000"/>
              <a:buFont typeface="Arial" panose="020B0604020202020204" pitchFamily="34" charset="0"/>
              <a:buChar char="•"/>
            </a:pPr>
            <a:endParaRPr lang="en-AU" sz="2000" dirty="0">
              <a:solidFill>
                <a:srgbClr val="002060"/>
              </a:solidFill>
            </a:endParaRPr>
          </a:p>
          <a:p>
            <a:pPr marL="457200" lvl="0" indent="-457200" algn="just">
              <a:buClr>
                <a:srgbClr val="FF9900"/>
              </a:buClr>
              <a:buSzPct val="150000"/>
              <a:buFont typeface="Arial" panose="020B0604020202020204" pitchFamily="34" charset="0"/>
              <a:buChar char="•"/>
            </a:pPr>
            <a:r>
              <a:rPr lang="en-AU" sz="2800" dirty="0">
                <a:solidFill>
                  <a:srgbClr val="002060"/>
                </a:solidFill>
              </a:rPr>
              <a:t>Approx. half of the app’s subscriber growth comes from Facebook and Instagram marketing (Lundin, 2016)</a:t>
            </a:r>
          </a:p>
          <a:p>
            <a:pPr marL="457200" lvl="0" indent="-457200" algn="just">
              <a:buClr>
                <a:srgbClr val="FF9900"/>
              </a:buClr>
              <a:buSzPct val="150000"/>
              <a:buFont typeface="Arial" panose="020B0604020202020204" pitchFamily="34" charset="0"/>
              <a:buChar char="•"/>
            </a:pPr>
            <a:endParaRPr lang="en-AU" sz="2000" dirty="0">
              <a:solidFill>
                <a:srgbClr val="002060"/>
              </a:solidFill>
            </a:endParaRPr>
          </a:p>
          <a:p>
            <a:pPr marL="457200" lvl="0" indent="-457200" algn="just">
              <a:buClr>
                <a:srgbClr val="FF9900"/>
              </a:buClr>
              <a:buSzPct val="150000"/>
              <a:buFont typeface="Arial" panose="020B0604020202020204" pitchFamily="34" charset="0"/>
              <a:buChar char="•"/>
            </a:pPr>
            <a:r>
              <a:rPr lang="en-AU" sz="2800" dirty="0">
                <a:solidFill>
                  <a:srgbClr val="002060"/>
                </a:solidFill>
              </a:rPr>
              <a:t>One of their investors and influencers is Sweden’s biggest lifestyle blogger, Isabella </a:t>
            </a:r>
            <a:r>
              <a:rPr lang="en-AU" sz="2800" dirty="0" err="1">
                <a:solidFill>
                  <a:srgbClr val="002060"/>
                </a:solidFill>
              </a:rPr>
              <a:t>Löwengrip</a:t>
            </a:r>
            <a:r>
              <a:rPr lang="en-AU" sz="2800" dirty="0">
                <a:solidFill>
                  <a:srgbClr val="002060"/>
                </a:solidFill>
              </a:rPr>
              <a:t>, of </a:t>
            </a:r>
            <a:r>
              <a:rPr lang="en-AU" sz="2800" dirty="0" err="1">
                <a:solidFill>
                  <a:srgbClr val="002060"/>
                </a:solidFill>
              </a:rPr>
              <a:t>Blondinbella</a:t>
            </a:r>
            <a:r>
              <a:rPr lang="en-AU" sz="2800" dirty="0">
                <a:solidFill>
                  <a:srgbClr val="002060"/>
                </a:solidFill>
              </a:rPr>
              <a:t> (</a:t>
            </a:r>
            <a:r>
              <a:rPr lang="en-AU" sz="2800" dirty="0" err="1">
                <a:solidFill>
                  <a:srgbClr val="002060"/>
                </a:solidFill>
              </a:rPr>
              <a:t>Lieber</a:t>
            </a:r>
            <a:r>
              <a:rPr lang="en-AU" sz="2800" dirty="0">
                <a:solidFill>
                  <a:srgbClr val="002060"/>
                </a:solidFill>
              </a:rPr>
              <a:t>, 2018)</a:t>
            </a:r>
          </a:p>
          <a:p>
            <a:pPr marL="457200" lvl="0" indent="-457200" algn="just">
              <a:buClr>
                <a:srgbClr val="FF9900"/>
              </a:buClr>
              <a:buSzPct val="150000"/>
              <a:buFont typeface="Arial" panose="020B0604020202020204" pitchFamily="34" charset="0"/>
              <a:buChar char="•"/>
            </a:pPr>
            <a:endParaRPr lang="en-AU" sz="2000" dirty="0">
              <a:solidFill>
                <a:srgbClr val="002060"/>
              </a:solidFill>
            </a:endParaRPr>
          </a:p>
          <a:p>
            <a:pPr marL="457200" lvl="0" indent="-457200" algn="just">
              <a:buClr>
                <a:srgbClr val="FF9900"/>
              </a:buClr>
              <a:buSzPct val="150000"/>
              <a:buFont typeface="Arial" panose="020B0604020202020204" pitchFamily="34" charset="0"/>
              <a:buChar char="•"/>
            </a:pPr>
            <a:r>
              <a:rPr lang="en-AU" sz="2800" dirty="0">
                <a:solidFill>
                  <a:srgbClr val="002060"/>
                </a:solidFill>
              </a:rPr>
              <a:t>Eventually wants to “partner with health care professionals”</a:t>
            </a:r>
          </a:p>
        </p:txBody>
      </p:sp>
    </p:spTree>
    <p:extLst>
      <p:ext uri="{BB962C8B-B14F-4D97-AF65-F5344CB8AC3E}">
        <p14:creationId xmlns:p14="http://schemas.microsoft.com/office/powerpoint/2010/main" val="197122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7550" y="628082"/>
            <a:ext cx="8834034" cy="4832092"/>
          </a:xfrm>
          <a:prstGeom prst="rect">
            <a:avLst/>
          </a:prstGeom>
        </p:spPr>
        <p:txBody>
          <a:bodyPr wrap="square">
            <a:spAutoFit/>
          </a:bodyPr>
          <a:lstStyle/>
          <a:p>
            <a:pPr>
              <a:spcAft>
                <a:spcPts val="0"/>
              </a:spcAft>
            </a:pPr>
            <a:r>
              <a:rPr lang="en-AU" sz="4400" b="1" dirty="0">
                <a:solidFill>
                  <a:srgbClr val="002060"/>
                </a:solidFill>
                <a:ea typeface="Times New Roman" panose="02020603050405020304" pitchFamily="18" charset="0"/>
              </a:rPr>
              <a:t>How does it work?</a:t>
            </a:r>
          </a:p>
          <a:p>
            <a:pPr>
              <a:spcAft>
                <a:spcPts val="0"/>
              </a:spcAft>
            </a:pPr>
            <a:endParaRPr lang="en-AU" sz="4000" b="1" dirty="0">
              <a:solidFill>
                <a:srgbClr val="FFC000"/>
              </a:solidFill>
              <a:ea typeface="Times New Roman" panose="02020603050405020304" pitchFamily="18"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It is based on the user’s daily basal temperature (lowest temperature of the day, first thing in the morning), and calculates her fertile window using a proprietary algorithm. </a:t>
            </a:r>
          </a:p>
          <a:p>
            <a:pPr marL="742950" lvl="1" indent="-285750">
              <a:spcAft>
                <a:spcPts val="0"/>
              </a:spcAft>
              <a:buClr>
                <a:srgbClr val="FF9900"/>
              </a:buClr>
              <a:buSzPts val="1350"/>
              <a:buFont typeface="Symbol" panose="05050102010706020507" pitchFamily="18" charset="2"/>
              <a:buChar char=""/>
            </a:pPr>
            <a:endParaRPr lang="en-AU" sz="28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The couple can choose to abstain during that window to avoid pregnancy, or to have intercourse to achieve pregnancy.</a:t>
            </a:r>
            <a:endParaRPr lang="en-AU" sz="2800" dirty="0">
              <a:solidFill>
                <a:srgbClr val="00206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50429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4847" y="165756"/>
            <a:ext cx="9484963" cy="6955750"/>
          </a:xfrm>
          <a:prstGeom prst="rect">
            <a:avLst/>
          </a:prstGeom>
        </p:spPr>
        <p:txBody>
          <a:bodyPr wrap="square">
            <a:spAutoFit/>
          </a:bodyPr>
          <a:lstStyle/>
          <a:p>
            <a:pPr>
              <a:spcAft>
                <a:spcPts val="0"/>
              </a:spcAft>
            </a:pPr>
            <a:r>
              <a:rPr lang="en-AU" sz="4400" b="1" dirty="0">
                <a:solidFill>
                  <a:srgbClr val="002060"/>
                </a:solidFill>
                <a:ea typeface="Times New Roman" panose="02020603050405020304" pitchFamily="18" charset="0"/>
              </a:rPr>
              <a:t>Cost and Instructions</a:t>
            </a:r>
          </a:p>
          <a:p>
            <a:pPr>
              <a:spcAft>
                <a:spcPts val="0"/>
              </a:spcAft>
            </a:pPr>
            <a:endParaRPr lang="en-AU" sz="2400" b="1" dirty="0">
              <a:solidFill>
                <a:srgbClr val="FFCC00"/>
              </a:solidFill>
              <a:ea typeface="Times New Roman" panose="02020603050405020304" pitchFamily="18" charset="0"/>
            </a:endParaRPr>
          </a:p>
          <a:p>
            <a:pPr marL="457200" indent="-457200">
              <a:spcAft>
                <a:spcPts val="0"/>
              </a:spcAft>
              <a:buClr>
                <a:srgbClr val="FF9900"/>
              </a:buClr>
              <a:buSzPct val="150000"/>
              <a:buFont typeface="Arial" panose="020B0604020202020204" pitchFamily="34" charset="0"/>
              <a:buChar char="•"/>
            </a:pPr>
            <a:r>
              <a:rPr lang="en-AU" sz="2900" dirty="0">
                <a:solidFill>
                  <a:srgbClr val="002060"/>
                </a:solidFill>
                <a:ea typeface="Times New Roman" panose="02020603050405020304" pitchFamily="18" charset="0"/>
                <a:cs typeface="Arial" panose="020B0604020202020204" pitchFamily="34" charset="0"/>
              </a:rPr>
              <a:t>For US$79.99 a year, users are sent a basal thermometer, or pay US$9.99 a month and use their own. (basal thermometer is more sensitive than others).</a:t>
            </a:r>
          </a:p>
          <a:p>
            <a:pPr>
              <a:spcAft>
                <a:spcPts val="0"/>
              </a:spcAft>
              <a:buClr>
                <a:srgbClr val="FF9900"/>
              </a:buClr>
              <a:buSzPct val="150000"/>
            </a:pPr>
            <a:r>
              <a:rPr lang="en-AU" sz="2800" dirty="0">
                <a:solidFill>
                  <a:srgbClr val="002060"/>
                </a:solidFill>
                <a:ea typeface="Times New Roman" panose="02020603050405020304" pitchFamily="18" charset="0"/>
                <a:cs typeface="Arial" panose="020B0604020202020204" pitchFamily="34" charset="0"/>
              </a:rPr>
              <a:t> </a:t>
            </a:r>
          </a:p>
          <a:p>
            <a:pPr marL="457200" indent="-457200">
              <a:spcAft>
                <a:spcPts val="0"/>
              </a:spcAft>
              <a:buClr>
                <a:srgbClr val="FF9900"/>
              </a:buClr>
              <a:buSzPct val="150000"/>
              <a:buFont typeface="Arial" panose="020B0604020202020204" pitchFamily="34" charset="0"/>
              <a:buChar char="•"/>
            </a:pPr>
            <a:r>
              <a:rPr lang="en-AU" sz="2900" dirty="0">
                <a:solidFill>
                  <a:srgbClr val="002060"/>
                </a:solidFill>
                <a:ea typeface="Times New Roman" panose="02020603050405020304" pitchFamily="18" charset="0"/>
                <a:cs typeface="Arial" panose="020B0604020202020204" pitchFamily="34" charset="0"/>
              </a:rPr>
              <a:t>Users get feedback once their temperature information is loaded on the app: green indicates the user is not ovulating and “therefore does not need contraception”, while red means the user is ovulating and “should not have unprotected sex”.</a:t>
            </a:r>
          </a:p>
          <a:p>
            <a:pPr marL="457200" indent="-457200">
              <a:spcAft>
                <a:spcPts val="0"/>
              </a:spcAft>
              <a:buClr>
                <a:srgbClr val="FF9900"/>
              </a:buClr>
              <a:buSzPct val="150000"/>
              <a:buFont typeface="Arial" panose="020B0604020202020204" pitchFamily="34" charset="0"/>
              <a:buChar char="•"/>
            </a:pPr>
            <a:endParaRPr lang="en-AU" sz="2800" dirty="0">
              <a:solidFill>
                <a:srgbClr val="002060"/>
              </a:solidFill>
              <a:ea typeface="Times New Roman" panose="02020603050405020304" pitchFamily="18" charset="0"/>
              <a:cs typeface="Arial" panose="020B0604020202020204" pitchFamily="34" charset="0"/>
            </a:endParaRPr>
          </a:p>
          <a:p>
            <a:pPr marL="457200" indent="-457200">
              <a:spcAft>
                <a:spcPts val="0"/>
              </a:spcAft>
              <a:buClr>
                <a:srgbClr val="FF9900"/>
              </a:buClr>
              <a:buSzPct val="150000"/>
              <a:buFont typeface="Arial" panose="020B0604020202020204" pitchFamily="34" charset="0"/>
              <a:buChar char="•"/>
            </a:pPr>
            <a:r>
              <a:rPr lang="en-AU" sz="2900" dirty="0">
                <a:solidFill>
                  <a:srgbClr val="002060"/>
                </a:solidFill>
                <a:ea typeface="Times New Roman" panose="02020603050405020304" pitchFamily="18" charset="0"/>
                <a:cs typeface="Arial" panose="020B0604020202020204" pitchFamily="34" charset="0"/>
              </a:rPr>
              <a:t>The app tells users that it takes between one and three cycles for its recommendations to be consistent.</a:t>
            </a:r>
          </a:p>
          <a:p>
            <a:pPr>
              <a:spcAft>
                <a:spcPts val="0"/>
              </a:spcAft>
              <a:buClr>
                <a:srgbClr val="FF9900"/>
              </a:buClr>
            </a:pPr>
            <a:r>
              <a:rPr lang="en-AU" sz="2900" dirty="0">
                <a:solidFill>
                  <a:srgbClr val="000000"/>
                </a:solidFill>
                <a:latin typeface="Arial" panose="020B0604020202020204" pitchFamily="34" charset="0"/>
                <a:ea typeface="Times New Roman" panose="02020603050405020304" pitchFamily="18" charset="0"/>
              </a:rPr>
              <a:t> </a:t>
            </a:r>
            <a:endParaRPr lang="en-AU" sz="2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566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0454"/>
            <a:ext cx="10515600" cy="1325563"/>
          </a:xfrm>
        </p:spPr>
        <p:txBody>
          <a:bodyPr>
            <a:normAutofit/>
          </a:bodyPr>
          <a:lstStyle/>
          <a:p>
            <a:pPr algn="ctr"/>
            <a:r>
              <a:rPr lang="en-AU" sz="8000" b="1" dirty="0">
                <a:solidFill>
                  <a:srgbClr val="002060"/>
                </a:solidFill>
                <a:latin typeface="+mn-lt"/>
              </a:rPr>
              <a:t>MARKETING</a:t>
            </a:r>
          </a:p>
        </p:txBody>
      </p:sp>
    </p:spTree>
    <p:extLst>
      <p:ext uri="{BB962C8B-B14F-4D97-AF65-F5344CB8AC3E}">
        <p14:creationId xmlns:p14="http://schemas.microsoft.com/office/powerpoint/2010/main" val="1445381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631" y="201875"/>
            <a:ext cx="11585085" cy="5924699"/>
          </a:xfrm>
          <a:prstGeom prst="rect">
            <a:avLst/>
          </a:prstGeom>
        </p:spPr>
        <p:txBody>
          <a:bodyPr wrap="square">
            <a:spAutoFit/>
          </a:bodyPr>
          <a:lstStyle/>
          <a:p>
            <a:pPr>
              <a:spcAft>
                <a:spcPts val="0"/>
              </a:spcAft>
            </a:pPr>
            <a:endParaRPr lang="en-AU" sz="1600" b="1" dirty="0">
              <a:solidFill>
                <a:srgbClr val="FF9900"/>
              </a:solidFill>
              <a:ea typeface="Times New Roman" panose="02020603050405020304" pitchFamily="18" charset="0"/>
            </a:endParaRPr>
          </a:p>
          <a:p>
            <a:pPr>
              <a:spcAft>
                <a:spcPts val="0"/>
              </a:spcAft>
            </a:pPr>
            <a:r>
              <a:rPr lang="en-AU" sz="4400" b="1" dirty="0">
                <a:solidFill>
                  <a:srgbClr val="002060"/>
                </a:solidFill>
                <a:ea typeface="Times New Roman" panose="02020603050405020304" pitchFamily="18" charset="0"/>
              </a:rPr>
              <a:t>Development and Certification</a:t>
            </a:r>
          </a:p>
          <a:p>
            <a:pPr>
              <a:spcAft>
                <a:spcPts val="0"/>
              </a:spcAft>
            </a:pPr>
            <a:endParaRPr lang="en-AU" sz="2800" b="1" dirty="0">
              <a:solidFill>
                <a:srgbClr val="FF9900"/>
              </a:solidFill>
              <a:ea typeface="Times New Roman" panose="02020603050405020304" pitchFamily="18" charset="0"/>
            </a:endParaRPr>
          </a:p>
          <a:p>
            <a:pPr>
              <a:spcAft>
                <a:spcPts val="0"/>
              </a:spcAft>
            </a:pPr>
            <a:endParaRPr lang="en-AU" sz="800" b="1" dirty="0">
              <a:solidFill>
                <a:srgbClr val="FFC000"/>
              </a:solidFill>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mobile app launched in 2014.</a:t>
            </a:r>
          </a:p>
          <a:p>
            <a:pPr lvl="1">
              <a:spcAft>
                <a:spcPts val="0"/>
              </a:spcAft>
              <a:buClr>
                <a:srgbClr val="FF9900"/>
              </a:buClr>
              <a:buSzPct val="150000"/>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Dec 2015: Swedish Medical Products Agency banned the app from calling itself </a:t>
            </a:r>
            <a:r>
              <a:rPr lang="en-AU" sz="2500" i="1" dirty="0" err="1">
                <a:solidFill>
                  <a:srgbClr val="002060"/>
                </a:solidFill>
                <a:ea typeface="Times New Roman" panose="02020603050405020304" pitchFamily="18" charset="0"/>
                <a:cs typeface="Arial" panose="020B0604020202020204" pitchFamily="34" charset="0"/>
              </a:rPr>
              <a:t>preventivmedel</a:t>
            </a:r>
            <a:r>
              <a:rPr lang="en-AU" sz="2500" dirty="0">
                <a:solidFill>
                  <a:srgbClr val="002060"/>
                </a:solidFill>
                <a:ea typeface="Times New Roman" panose="02020603050405020304" pitchFamily="18" charset="0"/>
                <a:cs typeface="Arial" panose="020B0604020202020204" pitchFamily="34" charset="0"/>
              </a:rPr>
              <a:t> (“contraception”) -&gt; marketed as a “fertility monitoring device,” a “tool  that can be used to plan or prevent pregnancies.”</a:t>
            </a:r>
          </a:p>
          <a:p>
            <a:pPr lvl="1">
              <a:spcAft>
                <a:spcPts val="0"/>
              </a:spcAft>
              <a:buClr>
                <a:srgbClr val="FF9900"/>
              </a:buClr>
              <a:buSzPct val="150000"/>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app was clinically tested and approved as a medical device in Europe                        by </a:t>
            </a:r>
            <a:r>
              <a:rPr lang="en-AU" sz="2500" dirty="0" err="1">
                <a:solidFill>
                  <a:srgbClr val="002060"/>
                </a:solidFill>
                <a:ea typeface="Times New Roman" panose="02020603050405020304" pitchFamily="18" charset="0"/>
                <a:cs typeface="Arial" panose="020B0604020202020204" pitchFamily="34" charset="0"/>
              </a:rPr>
              <a:t>Tüv</a:t>
            </a:r>
            <a:r>
              <a:rPr lang="en-AU" sz="2500" dirty="0">
                <a:solidFill>
                  <a:srgbClr val="002060"/>
                </a:solidFill>
                <a:ea typeface="Times New Roman" panose="02020603050405020304" pitchFamily="18" charset="0"/>
                <a:cs typeface="Arial" panose="020B0604020202020204" pitchFamily="34" charset="0"/>
              </a:rPr>
              <a:t> </a:t>
            </a:r>
            <a:r>
              <a:rPr lang="en-AU" sz="2500" dirty="0" err="1">
                <a:solidFill>
                  <a:srgbClr val="002060"/>
                </a:solidFill>
                <a:ea typeface="Times New Roman" panose="02020603050405020304" pitchFamily="18" charset="0"/>
                <a:cs typeface="Arial" panose="020B0604020202020204" pitchFamily="34" charset="0"/>
              </a:rPr>
              <a:t>Süd</a:t>
            </a:r>
            <a:r>
              <a:rPr lang="en-AU" sz="2500" dirty="0">
                <a:solidFill>
                  <a:srgbClr val="002060"/>
                </a:solidFill>
                <a:ea typeface="Times New Roman" panose="02020603050405020304" pitchFamily="18" charset="0"/>
                <a:cs typeface="Arial" panose="020B0604020202020204" pitchFamily="34" charset="0"/>
              </a:rPr>
              <a:t> (German inspection and certification agency) February,2017</a:t>
            </a:r>
          </a:p>
          <a:p>
            <a:pPr lvl="1">
              <a:spcAft>
                <a:spcPts val="0"/>
              </a:spcAft>
              <a:buClr>
                <a:srgbClr val="FF9900"/>
              </a:buClr>
              <a:buSzPct val="150000"/>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allowed the UK’s Medicines and Healthcare products Regulatory Agency (MHRA) to recognize the app as a medical product in 2017. </a:t>
            </a:r>
          </a:p>
          <a:p>
            <a:pPr marL="800100" lvl="1" indent="-342900">
              <a:spcAft>
                <a:spcPts val="0"/>
              </a:spcAft>
              <a:buClr>
                <a:srgbClr val="FF9900"/>
              </a:buClr>
              <a:buSzPct val="150000"/>
              <a:buFont typeface="Arial" panose="020B0604020202020204" pitchFamily="34" charset="0"/>
              <a:buChar char="•"/>
            </a:pPr>
            <a:endParaRPr lang="en-AU" sz="800" dirty="0">
              <a:solidFill>
                <a:srgbClr val="002060"/>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1367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8454" y="66619"/>
            <a:ext cx="11344760" cy="5563061"/>
          </a:xfrm>
          <a:prstGeom prst="rect">
            <a:avLst/>
          </a:prstGeom>
        </p:spPr>
        <p:txBody>
          <a:bodyPr wrap="square">
            <a:spAutoFit/>
          </a:bodyPr>
          <a:lstStyle/>
          <a:p>
            <a:pPr>
              <a:spcAft>
                <a:spcPts val="0"/>
              </a:spcAft>
            </a:pPr>
            <a:endParaRPr lang="en-AU" sz="4400" b="1" dirty="0">
              <a:solidFill>
                <a:srgbClr val="002060"/>
              </a:solidFill>
              <a:ea typeface="Times New Roman" panose="02020603050405020304" pitchFamily="18" charset="0"/>
            </a:endParaRPr>
          </a:p>
          <a:p>
            <a:pPr>
              <a:spcAft>
                <a:spcPts val="0"/>
              </a:spcAft>
            </a:pPr>
            <a:r>
              <a:rPr lang="en-AU" sz="4400" b="1" dirty="0">
                <a:solidFill>
                  <a:srgbClr val="002060"/>
                </a:solidFill>
                <a:ea typeface="Times New Roman" panose="02020603050405020304" pitchFamily="18" charset="0"/>
              </a:rPr>
              <a:t>Development and Certification</a:t>
            </a:r>
          </a:p>
          <a:p>
            <a:pPr>
              <a:spcAft>
                <a:spcPts val="0"/>
              </a:spcAft>
            </a:pPr>
            <a:endParaRPr lang="en-AU" sz="2400" b="1" dirty="0">
              <a:solidFill>
                <a:srgbClr val="002060"/>
              </a:solidFill>
              <a:ea typeface="Times New Roman" panose="02020603050405020304" pitchFamily="18" charset="0"/>
            </a:endParaRPr>
          </a:p>
          <a:p>
            <a:pPr>
              <a:spcAft>
                <a:spcPts val="0"/>
              </a:spcAft>
            </a:pPr>
            <a:endParaRPr lang="en-AU" sz="800" b="1" dirty="0">
              <a:solidFill>
                <a:srgbClr val="FFC000"/>
              </a:solidFill>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endParaRPr lang="en-AU" sz="8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manufacturer conducted two rounds of clinical trials</a:t>
            </a:r>
          </a:p>
          <a:p>
            <a:pPr marL="800100" lvl="1" indent="-342900">
              <a:spcAft>
                <a:spcPts val="0"/>
              </a:spcAft>
              <a:buClr>
                <a:srgbClr val="FF9900"/>
              </a:buClr>
              <a:buSzPct val="150000"/>
              <a:buFont typeface="Arial" panose="020B0604020202020204" pitchFamily="34" charset="0"/>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2</a:t>
            </a:r>
            <a:r>
              <a:rPr lang="en-AU" sz="2500" baseline="30000" dirty="0">
                <a:solidFill>
                  <a:srgbClr val="002060"/>
                </a:solidFill>
                <a:ea typeface="Times New Roman" panose="02020603050405020304" pitchFamily="18" charset="0"/>
                <a:cs typeface="Arial" panose="020B0604020202020204" pitchFamily="34" charset="0"/>
              </a:rPr>
              <a:t>nd</a:t>
            </a:r>
            <a:r>
              <a:rPr lang="en-AU" sz="2500" dirty="0">
                <a:solidFill>
                  <a:srgbClr val="002060"/>
                </a:solidFill>
                <a:ea typeface="Times New Roman" panose="02020603050405020304" pitchFamily="18" charset="0"/>
                <a:cs typeface="Arial" panose="020B0604020202020204" pitchFamily="34" charset="0"/>
              </a:rPr>
              <a:t> trial collected data from over 4,000 women aged 18-45 and          </a:t>
            </a:r>
          </a:p>
          <a:p>
            <a:pPr marL="742950" lvl="1" indent="-285750" fontAlgn="base">
              <a:lnSpc>
                <a:spcPts val="1680"/>
              </a:lnSpc>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lvl="1" fontAlgn="base">
              <a:lnSpc>
                <a:spcPts val="1680"/>
              </a:lnSpc>
              <a:spcAft>
                <a:spcPts val="0"/>
              </a:spcAft>
              <a:buClr>
                <a:srgbClr val="FF9900"/>
              </a:buClr>
              <a:buSzPts val="1350"/>
            </a:pPr>
            <a:r>
              <a:rPr lang="en-AU" sz="2500" dirty="0">
                <a:solidFill>
                  <a:srgbClr val="002060"/>
                </a:solidFill>
                <a:ea typeface="Times New Roman" panose="02020603050405020304" pitchFamily="18" charset="0"/>
                <a:cs typeface="Arial" panose="020B0604020202020204" pitchFamily="34" charset="0"/>
              </a:rPr>
              <a:t>    showed a perfect use effectiveness rate of 99.5% and a typical use</a:t>
            </a:r>
          </a:p>
          <a:p>
            <a:pPr lvl="1" fontAlgn="base">
              <a:lnSpc>
                <a:spcPts val="1680"/>
              </a:lnSpc>
              <a:spcAft>
                <a:spcPts val="0"/>
              </a:spcAft>
              <a:buClr>
                <a:srgbClr val="FF9900"/>
              </a:buClr>
              <a:buSzPts val="1350"/>
            </a:pPr>
            <a:endParaRPr lang="en-AU" sz="2500" dirty="0">
              <a:solidFill>
                <a:srgbClr val="002060"/>
              </a:solidFill>
              <a:ea typeface="Times New Roman" panose="02020603050405020304" pitchFamily="18" charset="0"/>
              <a:cs typeface="Arial" panose="020B0604020202020204" pitchFamily="34" charset="0"/>
            </a:endParaRPr>
          </a:p>
          <a:p>
            <a:pPr lvl="1" fontAlgn="base">
              <a:lnSpc>
                <a:spcPts val="1680"/>
              </a:lnSpc>
              <a:spcAft>
                <a:spcPts val="0"/>
              </a:spcAft>
              <a:buClr>
                <a:srgbClr val="FF9900"/>
              </a:buClr>
              <a:buSzPts val="1350"/>
            </a:pPr>
            <a:r>
              <a:rPr lang="en-AU" sz="2500" dirty="0">
                <a:solidFill>
                  <a:srgbClr val="002060"/>
                </a:solidFill>
                <a:ea typeface="Times New Roman" panose="02020603050405020304" pitchFamily="18" charset="0"/>
                <a:cs typeface="Arial" panose="020B0604020202020204" pitchFamily="34" charset="0"/>
              </a:rPr>
              <a:t>    effectiveness of 93% (equivalent to the pill: 99.7% and 92.5%, per</a:t>
            </a:r>
          </a:p>
          <a:p>
            <a:pPr lvl="1" fontAlgn="base">
              <a:lnSpc>
                <a:spcPts val="1680"/>
              </a:lnSpc>
              <a:spcAft>
                <a:spcPts val="0"/>
              </a:spcAft>
              <a:buClr>
                <a:srgbClr val="FF9900"/>
              </a:buClr>
              <a:buSzPts val="1350"/>
            </a:pPr>
            <a:endParaRPr lang="en-AU" sz="2500" dirty="0">
              <a:solidFill>
                <a:srgbClr val="002060"/>
              </a:solidFill>
              <a:ea typeface="Times New Roman" panose="02020603050405020304" pitchFamily="18" charset="0"/>
              <a:cs typeface="Arial" panose="020B0604020202020204" pitchFamily="34" charset="0"/>
            </a:endParaRPr>
          </a:p>
          <a:p>
            <a:pPr lvl="1" fontAlgn="base">
              <a:lnSpc>
                <a:spcPts val="1680"/>
              </a:lnSpc>
              <a:spcAft>
                <a:spcPts val="0"/>
              </a:spcAft>
              <a:buClr>
                <a:srgbClr val="FF9900"/>
              </a:buClr>
              <a:buSzPts val="1350"/>
            </a:pPr>
            <a:r>
              <a:rPr lang="en-AU" sz="2500" dirty="0">
                <a:solidFill>
                  <a:srgbClr val="002060"/>
                </a:solidFill>
                <a:ea typeface="Times New Roman" panose="02020603050405020304" pitchFamily="18" charset="0"/>
                <a:cs typeface="Arial" panose="020B0604020202020204" pitchFamily="34" charset="0"/>
              </a:rPr>
              <a:t>    CDC).</a:t>
            </a:r>
          </a:p>
          <a:p>
            <a:pPr lvl="1" fontAlgn="base">
              <a:lnSpc>
                <a:spcPts val="1680"/>
              </a:lnSpc>
              <a:spcAft>
                <a:spcPts val="0"/>
              </a:spcAft>
              <a:buClr>
                <a:srgbClr val="FF9900"/>
              </a:buClr>
              <a:buSzPts val="1350"/>
            </a:pPr>
            <a:endParaRPr lang="en-AU" sz="2500" dirty="0">
              <a:solidFill>
                <a:srgbClr val="002060"/>
              </a:solidFill>
              <a:ea typeface="Times New Roman" panose="02020603050405020304" pitchFamily="18" charset="0"/>
              <a:cs typeface="Arial" panose="020B0604020202020204" pitchFamily="34" charset="0"/>
            </a:endParaRPr>
          </a:p>
          <a:p>
            <a:pPr lvl="1" fontAlgn="base">
              <a:lnSpc>
                <a:spcPts val="1680"/>
              </a:lnSpc>
              <a:spcAft>
                <a:spcPts val="0"/>
              </a:spcAft>
              <a:buClr>
                <a:srgbClr val="FF9900"/>
              </a:buClr>
              <a:buSzPts val="1350"/>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fontAlgn="base">
              <a:lnSpc>
                <a:spcPts val="1680"/>
              </a:lnSpc>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FDA approval August 2018</a:t>
            </a:r>
            <a:endParaRPr lang="en-AU" sz="2500" dirty="0">
              <a:solidFill>
                <a:srgbClr val="00206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5903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4" end="1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1347" y="1846562"/>
            <a:ext cx="9996406" cy="4857740"/>
          </a:xfrm>
          <a:prstGeom prst="rect">
            <a:avLst/>
          </a:prstGeom>
        </p:spPr>
        <p:txBody>
          <a:bodyPr wrap="square">
            <a:spAutoFit/>
          </a:bodyPr>
          <a:lstStyle/>
          <a:p>
            <a:pPr fontAlgn="base">
              <a:lnSpc>
                <a:spcPts val="1680"/>
              </a:lnSpc>
              <a:spcAft>
                <a:spcPts val="0"/>
              </a:spcAft>
            </a:pPr>
            <a:endParaRPr lang="en-AU" dirty="0">
              <a:solidFill>
                <a:srgbClr val="000000"/>
              </a:solidFill>
              <a:latin typeface="Arial" panose="020B0604020202020204" pitchFamily="34" charset="0"/>
              <a:ea typeface="Times New Roman" panose="02020603050405020304" pitchFamily="18" charset="0"/>
            </a:endParaRPr>
          </a:p>
          <a:p>
            <a:pPr fontAlgn="base">
              <a:lnSpc>
                <a:spcPts val="1680"/>
              </a:lnSpc>
              <a:spcAft>
                <a:spcPts val="0"/>
              </a:spcAft>
            </a:pPr>
            <a:endParaRPr lang="en-AU" dirty="0">
              <a:solidFill>
                <a:srgbClr val="002060"/>
              </a:solidFill>
              <a:ea typeface="Times New Roman" panose="02020603050405020304" pitchFamily="18" charset="0"/>
            </a:endParaRPr>
          </a:p>
          <a:p>
            <a:pPr marL="800100" lvl="1" indent="-342900" fontAlgn="base">
              <a:lnSpc>
                <a:spcPts val="1680"/>
              </a:lnSpc>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Historic- first time FDA allowed an app to market itself as a</a:t>
            </a:r>
          </a:p>
          <a:p>
            <a:pPr marL="800100" lvl="1" indent="-342900" fontAlgn="base">
              <a:lnSpc>
                <a:spcPts val="1680"/>
              </a:lnSpc>
              <a:spcAft>
                <a:spcPts val="0"/>
              </a:spcAft>
              <a:buClr>
                <a:srgbClr val="FF9900"/>
              </a:buClr>
              <a:buSzPct val="150000"/>
              <a:buFont typeface="Arial" panose="020B0604020202020204" pitchFamily="34" charset="0"/>
              <a:buChar char="•"/>
            </a:pPr>
            <a:endParaRPr lang="en-AU" sz="2500" dirty="0">
              <a:solidFill>
                <a:srgbClr val="002060"/>
              </a:solidFill>
              <a:ea typeface="Times New Roman" panose="02020603050405020304" pitchFamily="18" charset="0"/>
              <a:cs typeface="Arial" panose="020B0604020202020204" pitchFamily="34" charset="0"/>
            </a:endParaRPr>
          </a:p>
          <a:p>
            <a:pPr lvl="1" fontAlgn="base">
              <a:lnSpc>
                <a:spcPts val="1680"/>
              </a:lnSpc>
              <a:spcAft>
                <a:spcPts val="0"/>
              </a:spcAft>
              <a:buClr>
                <a:srgbClr val="FF9900"/>
              </a:buClr>
              <a:buSzPct val="150000"/>
            </a:pPr>
            <a:r>
              <a:rPr lang="en-AU" sz="2500" dirty="0">
                <a:solidFill>
                  <a:srgbClr val="002060"/>
                </a:solidFill>
                <a:ea typeface="Times New Roman" panose="02020603050405020304" pitchFamily="18" charset="0"/>
                <a:cs typeface="Arial" panose="020B0604020202020204" pitchFamily="34" charset="0"/>
              </a:rPr>
              <a:t>     contraceptive. </a:t>
            </a:r>
          </a:p>
          <a:p>
            <a:pPr marL="742950" lvl="1" indent="-285750" fontAlgn="base">
              <a:lnSpc>
                <a:spcPts val="1680"/>
              </a:lnSpc>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fontAlgn="base">
              <a:lnSpc>
                <a:spcPts val="1680"/>
              </a:lnSpc>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FDA is establishing criteria and guidelines to pave the way for a</a:t>
            </a:r>
          </a:p>
          <a:p>
            <a:pPr marL="800100" lvl="1" indent="-342900" fontAlgn="base">
              <a:lnSpc>
                <a:spcPts val="1680"/>
              </a:lnSpc>
              <a:spcAft>
                <a:spcPts val="0"/>
              </a:spcAft>
              <a:buClr>
                <a:srgbClr val="FF9900"/>
              </a:buClr>
              <a:buSzPct val="150000"/>
              <a:buFont typeface="Arial" panose="020B0604020202020204" pitchFamily="34" charset="0"/>
              <a:buChar char="•"/>
            </a:pPr>
            <a:endParaRPr lang="en-AU" sz="2500" dirty="0">
              <a:solidFill>
                <a:srgbClr val="002060"/>
              </a:solidFill>
              <a:ea typeface="Times New Roman" panose="02020603050405020304" pitchFamily="18" charset="0"/>
              <a:cs typeface="Arial" panose="020B0604020202020204" pitchFamily="34" charset="0"/>
            </a:endParaRPr>
          </a:p>
          <a:p>
            <a:pPr lvl="1" fontAlgn="base">
              <a:lnSpc>
                <a:spcPts val="1680"/>
              </a:lnSpc>
              <a:spcAft>
                <a:spcPts val="0"/>
              </a:spcAft>
              <a:buClr>
                <a:srgbClr val="FF9900"/>
              </a:buClr>
              <a:buSzPct val="150000"/>
            </a:pPr>
            <a:r>
              <a:rPr lang="en-AU" sz="2500" dirty="0">
                <a:solidFill>
                  <a:srgbClr val="002060"/>
                </a:solidFill>
                <a:ea typeface="Times New Roman" panose="02020603050405020304" pitchFamily="18" charset="0"/>
                <a:cs typeface="Arial" panose="020B0604020202020204" pitchFamily="34" charset="0"/>
              </a:rPr>
              <a:t>     new category of digital contraception apps.</a:t>
            </a:r>
          </a:p>
          <a:p>
            <a:pPr marL="742950" lvl="1" indent="-285750" fontAlgn="base">
              <a:lnSpc>
                <a:spcPts val="1680"/>
              </a:lnSpc>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“This new app can provide an effective method of contraception if it’s used carefully and correctly.” Terri </a:t>
            </a:r>
            <a:r>
              <a:rPr lang="en-AU" sz="2500" dirty="0" err="1">
                <a:solidFill>
                  <a:srgbClr val="002060"/>
                </a:solidFill>
                <a:ea typeface="Times New Roman" panose="02020603050405020304" pitchFamily="18" charset="0"/>
                <a:cs typeface="Arial" panose="020B0604020202020204" pitchFamily="34" charset="0"/>
              </a:rPr>
              <a:t>Cornelison</a:t>
            </a:r>
            <a:r>
              <a:rPr lang="en-AU" sz="2500" dirty="0">
                <a:solidFill>
                  <a:srgbClr val="002060"/>
                </a:solidFill>
                <a:ea typeface="Times New Roman" panose="02020603050405020304" pitchFamily="18" charset="0"/>
                <a:cs typeface="Arial" panose="020B0604020202020204" pitchFamily="34" charset="0"/>
              </a:rPr>
              <a:t>, FDA.</a:t>
            </a:r>
          </a:p>
          <a:p>
            <a:pPr marL="742950" lvl="1" indent="-285750">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“Women should know that no form of contraception works perfectly, so an unplanned pregnancy could still result from correct usage of this device.” FDA</a:t>
            </a:r>
          </a:p>
          <a:p>
            <a:pPr marL="742950" lvl="1" indent="-285750">
              <a:spcAft>
                <a:spcPts val="0"/>
              </a:spcAft>
              <a:buClr>
                <a:srgbClr val="444444"/>
              </a:buClr>
              <a:buSzPts val="1350"/>
              <a:buFont typeface="Symbol" panose="05050102010706020507" pitchFamily="18" charset="2"/>
              <a:buChar char=""/>
            </a:pPr>
            <a:endParaRPr lang="en-AU" dirty="0">
              <a:solidFill>
                <a:schemeClr val="bg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2" name="TextBox 1"/>
          <p:cNvSpPr txBox="1"/>
          <p:nvPr/>
        </p:nvSpPr>
        <p:spPr>
          <a:xfrm>
            <a:off x="612709" y="588938"/>
            <a:ext cx="10196702" cy="1200329"/>
          </a:xfrm>
          <a:prstGeom prst="rect">
            <a:avLst/>
          </a:prstGeom>
          <a:noFill/>
        </p:spPr>
        <p:txBody>
          <a:bodyPr wrap="none" rtlCol="0">
            <a:spAutoFit/>
          </a:bodyPr>
          <a:lstStyle/>
          <a:p>
            <a:pPr algn="ctr"/>
            <a:r>
              <a:rPr lang="en-AU" sz="3600" b="1" dirty="0">
                <a:solidFill>
                  <a:srgbClr val="002060"/>
                </a:solidFill>
              </a:rPr>
              <a:t>UNITED STATES FOOD AND DRUG ADMINISTRATION </a:t>
            </a:r>
          </a:p>
          <a:p>
            <a:pPr algn="ctr"/>
            <a:r>
              <a:rPr lang="en-AU" sz="3600" b="1" dirty="0">
                <a:solidFill>
                  <a:srgbClr val="002060"/>
                </a:solidFill>
              </a:rPr>
              <a:t>FDA APPROVAL</a:t>
            </a:r>
          </a:p>
        </p:txBody>
      </p:sp>
    </p:spTree>
    <p:extLst>
      <p:ext uri="{BB962C8B-B14F-4D97-AF65-F5344CB8AC3E}">
        <p14:creationId xmlns:p14="http://schemas.microsoft.com/office/powerpoint/2010/main" val="423268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linders medical cent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384" y="644352"/>
            <a:ext cx="11688639" cy="5309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485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202156"/>
            <a:ext cx="9583387" cy="6355586"/>
          </a:xfrm>
          <a:prstGeom prst="rect">
            <a:avLst/>
          </a:prstGeom>
        </p:spPr>
        <p:txBody>
          <a:bodyPr wrap="square">
            <a:spAutoFit/>
          </a:bodyPr>
          <a:lstStyle/>
          <a:p>
            <a:pPr lvl="1">
              <a:spcAft>
                <a:spcPts val="0"/>
              </a:spcAft>
              <a:buClr>
                <a:srgbClr val="FFC000"/>
              </a:buClr>
              <a:buSzPct val="150000"/>
            </a:pPr>
            <a:endParaRPr lang="en-AU" sz="4400" b="1" dirty="0">
              <a:solidFill>
                <a:srgbClr val="002060"/>
              </a:solidFill>
              <a:ea typeface="Times New Roman" panose="02020603050405020304" pitchFamily="18" charset="0"/>
              <a:cs typeface="Arial" panose="020B0604020202020204" pitchFamily="34" charset="0"/>
            </a:endParaRPr>
          </a:p>
          <a:p>
            <a:pPr lvl="1">
              <a:spcAft>
                <a:spcPts val="0"/>
              </a:spcAft>
              <a:buClr>
                <a:srgbClr val="FFC000"/>
              </a:buClr>
              <a:buSzPct val="150000"/>
            </a:pPr>
            <a:r>
              <a:rPr lang="en-AU" sz="4400" b="1" dirty="0">
                <a:solidFill>
                  <a:srgbClr val="002060"/>
                </a:solidFill>
                <a:ea typeface="Times New Roman" panose="02020603050405020304" pitchFamily="18" charset="0"/>
                <a:cs typeface="Arial" panose="020B0604020202020204" pitchFamily="34" charset="0"/>
              </a:rPr>
              <a:t>FDA APPROVAL  (cont.)</a:t>
            </a:r>
          </a:p>
          <a:p>
            <a:pPr lvl="1">
              <a:spcAft>
                <a:spcPts val="0"/>
              </a:spcAft>
              <a:buClr>
                <a:srgbClr val="FFC000"/>
              </a:buClr>
              <a:buSzPct val="150000"/>
            </a:pPr>
            <a:endParaRPr lang="en-AU" sz="3200" dirty="0">
              <a:solidFill>
                <a:srgbClr val="FFC00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Natural Cycles is part of growing “</a:t>
            </a:r>
            <a:r>
              <a:rPr lang="en-AU" sz="2500" dirty="0" err="1">
                <a:solidFill>
                  <a:srgbClr val="002060"/>
                </a:solidFill>
                <a:ea typeface="Times New Roman" panose="02020603050405020304" pitchFamily="18" charset="0"/>
                <a:cs typeface="Arial" panose="020B0604020202020204" pitchFamily="34" charset="0"/>
              </a:rPr>
              <a:t>femtech</a:t>
            </a:r>
            <a:r>
              <a:rPr lang="en-AU" sz="2500" dirty="0">
                <a:solidFill>
                  <a:srgbClr val="002060"/>
                </a:solidFill>
                <a:ea typeface="Times New Roman" panose="02020603050405020304" pitchFamily="18" charset="0"/>
                <a:cs typeface="Arial" panose="020B0604020202020204" pitchFamily="34" charset="0"/>
              </a:rPr>
              <a:t>” sector (technology aimed at women’s health) projected to become a US </a:t>
            </a:r>
            <a:r>
              <a:rPr lang="en-AU" sz="2500" u="sng" dirty="0">
                <a:solidFill>
                  <a:srgbClr val="002060"/>
                </a:solidFill>
                <a:ea typeface="Times New Roman" panose="02020603050405020304" pitchFamily="18" charset="0"/>
                <a:cs typeface="Arial" panose="020B0604020202020204" pitchFamily="34" charset="0"/>
              </a:rPr>
              <a:t>$50 billion </a:t>
            </a:r>
            <a:r>
              <a:rPr lang="en-AU" sz="2500" dirty="0">
                <a:solidFill>
                  <a:srgbClr val="002060"/>
                </a:solidFill>
                <a:ea typeface="Times New Roman" panose="02020603050405020304" pitchFamily="18" charset="0"/>
                <a:cs typeface="Arial" panose="020B0604020202020204" pitchFamily="34" charset="0"/>
              </a:rPr>
              <a:t>market by 2025.</a:t>
            </a:r>
          </a:p>
          <a:p>
            <a:pPr marL="742950" lvl="1" indent="-285750">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Period trackers are one of the fastest-growing categories, with apps like Clue, Glow, Period Tracker, </a:t>
            </a:r>
            <a:r>
              <a:rPr lang="en-AU" sz="2500" dirty="0" err="1">
                <a:solidFill>
                  <a:srgbClr val="002060"/>
                </a:solidFill>
                <a:ea typeface="Times New Roman" panose="02020603050405020304" pitchFamily="18" charset="0"/>
                <a:cs typeface="Arial" panose="020B0604020202020204" pitchFamily="34" charset="0"/>
              </a:rPr>
              <a:t>Kindara</a:t>
            </a:r>
            <a:r>
              <a:rPr lang="en-AU" sz="2500" dirty="0">
                <a:solidFill>
                  <a:srgbClr val="002060"/>
                </a:solidFill>
                <a:ea typeface="Times New Roman" panose="02020603050405020304" pitchFamily="18" charset="0"/>
                <a:cs typeface="Arial" panose="020B0604020202020204" pitchFamily="34" charset="0"/>
              </a:rPr>
              <a:t>, and Eve offering services like period calendars and push notifications for taking medicine. </a:t>
            </a:r>
          </a:p>
          <a:p>
            <a:pPr marL="742950" lvl="1" indent="-285750">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These apps track menstrual cycles and calculate ovulation windows- none have received approval status of Natural Cycles.</a:t>
            </a:r>
          </a:p>
        </p:txBody>
      </p:sp>
    </p:spTree>
    <p:extLst>
      <p:ext uri="{BB962C8B-B14F-4D97-AF65-F5344CB8AC3E}">
        <p14:creationId xmlns:p14="http://schemas.microsoft.com/office/powerpoint/2010/main" val="125320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489" y="887384"/>
            <a:ext cx="10120393" cy="4352474"/>
          </a:xfrm>
          <a:prstGeom prst="rect">
            <a:avLst/>
          </a:prstGeom>
        </p:spPr>
        <p:txBody>
          <a:bodyPr wrap="square">
            <a:spAutoFit/>
          </a:bodyPr>
          <a:lstStyle/>
          <a:p>
            <a:pPr fontAlgn="base">
              <a:lnSpc>
                <a:spcPts val="1680"/>
              </a:lnSpc>
            </a:pPr>
            <a:endParaRPr lang="en-AU" sz="5400" b="1" dirty="0">
              <a:solidFill>
                <a:srgbClr val="002060"/>
              </a:solidFill>
              <a:ea typeface="Times New Roman" panose="02020603050405020304" pitchFamily="18" charset="0"/>
            </a:endParaRPr>
          </a:p>
          <a:p>
            <a:pPr fontAlgn="base">
              <a:lnSpc>
                <a:spcPts val="1680"/>
              </a:lnSpc>
            </a:pPr>
            <a:r>
              <a:rPr lang="en-AU" sz="5400" b="1" dirty="0">
                <a:solidFill>
                  <a:srgbClr val="002060"/>
                </a:solidFill>
                <a:ea typeface="Times New Roman" panose="02020603050405020304" pitchFamily="18" charset="0"/>
              </a:rPr>
              <a:t>Uptake</a:t>
            </a:r>
          </a:p>
          <a:p>
            <a:pPr fontAlgn="base">
              <a:lnSpc>
                <a:spcPts val="1680"/>
              </a:lnSpc>
            </a:pPr>
            <a:endParaRPr lang="en-AU" sz="6000" b="1" dirty="0">
              <a:solidFill>
                <a:srgbClr val="FFCC00"/>
              </a:solidFill>
              <a:ea typeface="Times New Roman" panose="02020603050405020304" pitchFamily="18" charset="0"/>
            </a:endParaRPr>
          </a:p>
          <a:p>
            <a:pPr fontAlgn="base">
              <a:lnSpc>
                <a:spcPts val="1680"/>
              </a:lnSpc>
            </a:pPr>
            <a:endParaRPr lang="en-AU" sz="5400" b="1" dirty="0">
              <a:solidFill>
                <a:srgbClr val="FFCC00"/>
              </a:solidFill>
              <a:ea typeface="Times New Roman" panose="02020603050405020304" pitchFamily="18" charset="0"/>
            </a:endParaRPr>
          </a:p>
          <a:p>
            <a:pPr fontAlgn="base">
              <a:lnSpc>
                <a:spcPts val="1680"/>
              </a:lnSpc>
              <a:spcAft>
                <a:spcPts val="0"/>
              </a:spcAft>
            </a:pPr>
            <a:endParaRPr lang="en-AU" sz="3200" b="1" dirty="0">
              <a:solidFill>
                <a:srgbClr val="FFCC00"/>
              </a:solidFill>
              <a:ea typeface="Times New Roman" panose="02020603050405020304" pitchFamily="18"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By February, 2017, over 150,000 women in 161 countries were using the app, and by August 2018 there were over 900,000 users.</a:t>
            </a:r>
          </a:p>
          <a:p>
            <a:pPr marL="742950" lvl="1" indent="-285750">
              <a:spcAft>
                <a:spcPts val="0"/>
              </a:spcAft>
              <a:buClr>
                <a:srgbClr val="FF9900"/>
              </a:buClr>
              <a:buSzPts val="1350"/>
              <a:buFont typeface="Symbol" panose="05050102010706020507" pitchFamily="18" charset="2"/>
              <a:buChar char=""/>
            </a:pPr>
            <a:endParaRPr lang="en-AU" sz="28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ts val="1350"/>
              <a:buFont typeface="Arial" panose="020B0604020202020204" pitchFamily="34" charset="0"/>
              <a:buChar char="•"/>
            </a:pPr>
            <a:endParaRPr lang="en-AU" sz="28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Company’s aim is to have app registered as a medical device in every country (</a:t>
            </a:r>
            <a:r>
              <a:rPr lang="en-AU" sz="2800" dirty="0" err="1">
                <a:solidFill>
                  <a:srgbClr val="002060"/>
                </a:solidFill>
                <a:ea typeface="Times New Roman" panose="02020603050405020304" pitchFamily="18" charset="0"/>
                <a:cs typeface="Arial" panose="020B0604020202020204" pitchFamily="34" charset="0"/>
              </a:rPr>
              <a:t>Scherwitzl</a:t>
            </a:r>
            <a:r>
              <a:rPr lang="en-AU" sz="2800" dirty="0">
                <a:solidFill>
                  <a:srgbClr val="002060"/>
                </a:solidFill>
                <a:ea typeface="Times New Roman" panose="02020603050405020304" pitchFamily="18" charset="0"/>
                <a:cs typeface="Arial" panose="020B0604020202020204" pitchFamily="34" charset="0"/>
              </a:rPr>
              <a:t>, CEO, 2018).</a:t>
            </a:r>
          </a:p>
        </p:txBody>
      </p:sp>
    </p:spTree>
    <p:extLst>
      <p:ext uri="{BB962C8B-B14F-4D97-AF65-F5344CB8AC3E}">
        <p14:creationId xmlns:p14="http://schemas.microsoft.com/office/powerpoint/2010/main" val="263278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461" y="1265385"/>
            <a:ext cx="11639227" cy="3693319"/>
          </a:xfrm>
          <a:prstGeom prst="rect">
            <a:avLst/>
          </a:prstGeom>
        </p:spPr>
        <p:txBody>
          <a:bodyPr wrap="square">
            <a:spAutoFit/>
          </a:bodyPr>
          <a:lstStyle/>
          <a:p>
            <a:pPr>
              <a:spcAft>
                <a:spcPts val="0"/>
              </a:spcAft>
            </a:pPr>
            <a:r>
              <a:rPr lang="en-AU" sz="5400" b="1" dirty="0">
                <a:solidFill>
                  <a:srgbClr val="002060"/>
                </a:solidFill>
                <a:ea typeface="Times New Roman" panose="02020603050405020304" pitchFamily="18" charset="0"/>
              </a:rPr>
              <a:t>Reactions</a:t>
            </a:r>
          </a:p>
          <a:p>
            <a:pPr>
              <a:spcAft>
                <a:spcPts val="0"/>
              </a:spcAft>
            </a:pPr>
            <a:endParaRPr lang="en-AU" sz="1100" b="1" dirty="0">
              <a:solidFill>
                <a:srgbClr val="FFC000"/>
              </a:solidFill>
              <a:latin typeface="Arial" panose="020B0604020202020204" pitchFamily="34" charset="0"/>
              <a:ea typeface="Times New Roman" panose="02020603050405020304" pitchFamily="18" charset="0"/>
            </a:endParaRPr>
          </a:p>
          <a:p>
            <a:pPr>
              <a:spcAft>
                <a:spcPts val="0"/>
              </a:spcAft>
            </a:pPr>
            <a:endParaRPr lang="en-AU" sz="1400" b="1" dirty="0">
              <a:solidFill>
                <a:srgbClr val="FFC000"/>
              </a:solidFill>
              <a:latin typeface="Times New Roman" panose="02020603050405020304" pitchFamily="18" charset="0"/>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r>
              <a:rPr lang="en-AU" sz="3400" dirty="0">
                <a:solidFill>
                  <a:srgbClr val="002060"/>
                </a:solidFill>
                <a:ea typeface="Times New Roman" panose="02020603050405020304" pitchFamily="18" charset="0"/>
                <a:cs typeface="Arial" panose="020B0604020202020204" pitchFamily="34" charset="0"/>
              </a:rPr>
              <a:t>“This is good news for the FABM industry as a whole, as it gives a more official place to FABMs within the family planning and women’s health sector.” Anna </a:t>
            </a:r>
            <a:r>
              <a:rPr lang="en-AU" sz="3400" dirty="0" err="1">
                <a:solidFill>
                  <a:srgbClr val="002060"/>
                </a:solidFill>
                <a:ea typeface="Times New Roman" panose="02020603050405020304" pitchFamily="18" charset="0"/>
                <a:cs typeface="Arial" panose="020B0604020202020204" pitchFamily="34" charset="0"/>
              </a:rPr>
              <a:t>Migeon</a:t>
            </a:r>
            <a:r>
              <a:rPr lang="en-AU" sz="3400" dirty="0">
                <a:solidFill>
                  <a:srgbClr val="002060"/>
                </a:solidFill>
                <a:ea typeface="Times New Roman" panose="02020603050405020304" pitchFamily="18" charset="0"/>
                <a:cs typeface="Arial" panose="020B0604020202020204" pitchFamily="34" charset="0"/>
              </a:rPr>
              <a:t>, 2017, Co-founder of Natural Womanhood</a:t>
            </a:r>
          </a:p>
          <a:p>
            <a:pPr marL="742950" lvl="1" indent="-285750">
              <a:spcAft>
                <a:spcPts val="0"/>
              </a:spcAft>
              <a:buClr>
                <a:srgbClr val="444444"/>
              </a:buClr>
              <a:buSzPts val="1350"/>
              <a:buFont typeface="Symbol" panose="05050102010706020507" pitchFamily="18" charset="2"/>
              <a:buChar char=""/>
            </a:pPr>
            <a:endParaRPr lang="en-AU" sz="1900" dirty="0">
              <a:solidFill>
                <a:schemeClr val="bg1"/>
              </a:solidFill>
              <a:latin typeface="Helvetica"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3366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581" y="273492"/>
            <a:ext cx="11639227" cy="6265818"/>
          </a:xfrm>
          <a:prstGeom prst="rect">
            <a:avLst/>
          </a:prstGeom>
        </p:spPr>
        <p:txBody>
          <a:bodyPr wrap="square">
            <a:spAutoFit/>
          </a:bodyPr>
          <a:lstStyle/>
          <a:p>
            <a:pPr>
              <a:spcAft>
                <a:spcPts val="0"/>
              </a:spcAft>
            </a:pPr>
            <a:r>
              <a:rPr lang="en-AU" sz="5400" b="1" dirty="0">
                <a:solidFill>
                  <a:srgbClr val="002060"/>
                </a:solidFill>
                <a:ea typeface="Times New Roman" panose="02020603050405020304" pitchFamily="18" charset="0"/>
              </a:rPr>
              <a:t>Reactions</a:t>
            </a:r>
          </a:p>
          <a:p>
            <a:pPr>
              <a:spcAft>
                <a:spcPts val="0"/>
              </a:spcAft>
            </a:pPr>
            <a:endParaRPr lang="en-AU" sz="1100" b="1" dirty="0">
              <a:solidFill>
                <a:srgbClr val="FFC000"/>
              </a:solidFill>
              <a:latin typeface="Arial" panose="020B0604020202020204" pitchFamily="34" charset="0"/>
              <a:ea typeface="Times New Roman" panose="02020603050405020304" pitchFamily="18" charset="0"/>
            </a:endParaRPr>
          </a:p>
          <a:p>
            <a:pPr>
              <a:spcAft>
                <a:spcPts val="0"/>
              </a:spcAft>
            </a:pPr>
            <a:endParaRPr lang="en-AU" sz="1400" b="1" dirty="0">
              <a:solidFill>
                <a:srgbClr val="FFC000"/>
              </a:solidFill>
              <a:latin typeface="Times New Roman" panose="02020603050405020304" pitchFamily="18" charset="0"/>
              <a:ea typeface="Times New Roman" panose="02020603050405020304" pitchFamily="18" charset="0"/>
            </a:endParaRPr>
          </a:p>
          <a:p>
            <a:pPr marL="914400" lvl="1" indent="-457200">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Business Insider (online magazine with &gt;70 million readers/</a:t>
            </a:r>
            <a:r>
              <a:rPr lang="en-AU" sz="2800" dirty="0" err="1">
                <a:solidFill>
                  <a:srgbClr val="002060"/>
                </a:solidFill>
                <a:ea typeface="Times New Roman" panose="02020603050405020304" pitchFamily="18" charset="0"/>
                <a:cs typeface="Arial" panose="020B0604020202020204" pitchFamily="34" charset="0"/>
              </a:rPr>
              <a:t>mth</a:t>
            </a:r>
            <a:r>
              <a:rPr lang="en-AU" sz="2800" dirty="0">
                <a:solidFill>
                  <a:srgbClr val="002060"/>
                </a:solidFill>
                <a:ea typeface="Times New Roman" panose="02020603050405020304" pitchFamily="18" charset="0"/>
                <a:cs typeface="Arial" panose="020B0604020202020204" pitchFamily="34" charset="0"/>
              </a:rPr>
              <a:t>) had an extensive report in 2017 featuring uninformed views </a:t>
            </a:r>
            <a:r>
              <a:rPr lang="en-AU" sz="2800" dirty="0" err="1">
                <a:solidFill>
                  <a:srgbClr val="002060"/>
                </a:solidFill>
                <a:ea typeface="Times New Roman" panose="02020603050405020304" pitchFamily="18" charset="0"/>
                <a:cs typeface="Arial" panose="020B0604020202020204" pitchFamily="34" charset="0"/>
              </a:rPr>
              <a:t>whjch</a:t>
            </a:r>
            <a:r>
              <a:rPr lang="en-AU" sz="2800" dirty="0">
                <a:solidFill>
                  <a:srgbClr val="002060"/>
                </a:solidFill>
                <a:ea typeface="Times New Roman" panose="02020603050405020304" pitchFamily="18" charset="0"/>
                <a:cs typeface="Arial" panose="020B0604020202020204" pitchFamily="34" charset="0"/>
              </a:rPr>
              <a:t> questioned the efficacy and applicability of FABM.</a:t>
            </a:r>
          </a:p>
          <a:p>
            <a:pPr marL="742950" lvl="1" indent="-285750">
              <a:spcAft>
                <a:spcPts val="0"/>
              </a:spcAft>
              <a:buClr>
                <a:srgbClr val="444444"/>
              </a:buClr>
              <a:buSzPts val="1350"/>
              <a:buFont typeface="Symbol" panose="05050102010706020507" pitchFamily="18" charset="2"/>
              <a:buChar char=""/>
            </a:pPr>
            <a:endParaRPr lang="en-AU" sz="2800" dirty="0">
              <a:solidFill>
                <a:srgbClr val="002060"/>
              </a:solidFill>
              <a:ea typeface="Times New Roman" panose="02020603050405020304" pitchFamily="18" charset="0"/>
              <a:cs typeface="Arial" panose="020B0604020202020204" pitchFamily="34" charset="0"/>
            </a:endParaRPr>
          </a:p>
          <a:p>
            <a:pPr lvl="1" fontAlgn="base">
              <a:lnSpc>
                <a:spcPts val="1680"/>
              </a:lnSpc>
              <a:spcAft>
                <a:spcPts val="0"/>
              </a:spcAft>
              <a:buClr>
                <a:srgbClr val="444444"/>
              </a:buClr>
              <a:buSzPts val="1350"/>
            </a:pPr>
            <a:r>
              <a:rPr lang="en-AU" sz="2800" b="1" dirty="0">
                <a:solidFill>
                  <a:srgbClr val="002060"/>
                </a:solidFill>
                <a:ea typeface="Times New Roman" panose="02020603050405020304" pitchFamily="18" charset="0"/>
              </a:rPr>
              <a:t>     Examples:</a:t>
            </a:r>
          </a:p>
          <a:p>
            <a:pPr marL="238125" fontAlgn="base">
              <a:spcAft>
                <a:spcPts val="0"/>
              </a:spcAft>
            </a:pPr>
            <a:r>
              <a:rPr lang="en-AU" sz="2800" dirty="0">
                <a:solidFill>
                  <a:srgbClr val="002060"/>
                </a:solidFill>
                <a:ea typeface="Times New Roman" panose="02020603050405020304" pitchFamily="18" charset="0"/>
              </a:rPr>
              <a:t>        (a) </a:t>
            </a:r>
            <a:r>
              <a:rPr lang="en-AU" sz="2800" i="1" dirty="0">
                <a:solidFill>
                  <a:srgbClr val="002060"/>
                </a:solidFill>
                <a:ea typeface="Times New Roman" panose="02020603050405020304" pitchFamily="18" charset="0"/>
              </a:rPr>
              <a:t>The effectiveness of Natural Cycles is “way better than traditional</a:t>
            </a:r>
          </a:p>
          <a:p>
            <a:pPr marL="238125" fontAlgn="base">
              <a:spcAft>
                <a:spcPts val="0"/>
              </a:spcAft>
            </a:pPr>
            <a:r>
              <a:rPr lang="en-AU" sz="2800" i="1" dirty="0">
                <a:solidFill>
                  <a:srgbClr val="002060"/>
                </a:solidFill>
                <a:effectLst/>
                <a:ea typeface="Times New Roman" panose="02020603050405020304" pitchFamily="18" charset="0"/>
              </a:rPr>
              <a:t>         fertility-based awareness methods, which have an average </a:t>
            </a:r>
            <a:r>
              <a:rPr lang="en-AU" sz="2800" i="1" u="sng" dirty="0">
                <a:solidFill>
                  <a:srgbClr val="002060"/>
                </a:solidFill>
                <a:effectLst/>
                <a:ea typeface="Times New Roman" panose="02020603050405020304" pitchFamily="18" charset="0"/>
              </a:rPr>
              <a:t>failure rate </a:t>
            </a:r>
          </a:p>
          <a:p>
            <a:pPr marL="238125" fontAlgn="base">
              <a:spcAft>
                <a:spcPts val="0"/>
              </a:spcAft>
            </a:pPr>
            <a:r>
              <a:rPr lang="en-AU" sz="2800" i="1" dirty="0">
                <a:solidFill>
                  <a:srgbClr val="002060"/>
                </a:solidFill>
                <a:ea typeface="Times New Roman" panose="02020603050405020304" pitchFamily="18" charset="0"/>
              </a:rPr>
              <a:t>         </a:t>
            </a:r>
            <a:r>
              <a:rPr lang="en-AU" sz="2800" u="sng" dirty="0">
                <a:solidFill>
                  <a:srgbClr val="002060"/>
                </a:solidFill>
                <a:ea typeface="Times New Roman" panose="02020603050405020304" pitchFamily="18" charset="0"/>
              </a:rPr>
              <a:t>of 24% </a:t>
            </a:r>
            <a:r>
              <a:rPr lang="en-AU" sz="2800" i="1" dirty="0">
                <a:solidFill>
                  <a:srgbClr val="002060"/>
                </a:solidFill>
                <a:ea typeface="Times New Roman" panose="02020603050405020304" pitchFamily="18" charset="0"/>
              </a:rPr>
              <a:t>according to the CDC”.</a:t>
            </a:r>
          </a:p>
          <a:p>
            <a:pPr marL="238125" fontAlgn="base">
              <a:spcAft>
                <a:spcPts val="0"/>
              </a:spcAft>
            </a:pPr>
            <a:r>
              <a:rPr lang="en-AU" sz="2800" i="1" dirty="0">
                <a:solidFill>
                  <a:srgbClr val="002060"/>
                </a:solidFill>
                <a:ea typeface="Times New Roman" panose="02020603050405020304" pitchFamily="18" charset="0"/>
              </a:rPr>
              <a:t>        (b)</a:t>
            </a:r>
            <a:r>
              <a:rPr lang="en-AU" sz="2800" dirty="0">
                <a:solidFill>
                  <a:srgbClr val="002060"/>
                </a:solidFill>
                <a:ea typeface="Times New Roman" panose="02020603050405020304" pitchFamily="18" charset="0"/>
              </a:rPr>
              <a:t>”</a:t>
            </a:r>
            <a:r>
              <a:rPr lang="en-AU" sz="2800" i="1" dirty="0">
                <a:solidFill>
                  <a:srgbClr val="002060"/>
                </a:solidFill>
                <a:ea typeface="Times New Roman" panose="02020603050405020304" pitchFamily="18" charset="0"/>
              </a:rPr>
              <a:t>Natural Cycles is inarguable one of the best forms of fertility-based</a:t>
            </a:r>
          </a:p>
          <a:p>
            <a:pPr marL="238125" fontAlgn="base">
              <a:spcAft>
                <a:spcPts val="0"/>
              </a:spcAft>
            </a:pPr>
            <a:r>
              <a:rPr lang="en-AU" sz="2800" i="1" dirty="0">
                <a:solidFill>
                  <a:srgbClr val="002060"/>
                </a:solidFill>
                <a:effectLst/>
                <a:ea typeface="Times New Roman" panose="02020603050405020304" pitchFamily="18" charset="0"/>
              </a:rPr>
              <a:t>         awareness birth control that exists.”</a:t>
            </a:r>
          </a:p>
          <a:p>
            <a:pPr marL="238125" fontAlgn="base">
              <a:spcAft>
                <a:spcPts val="0"/>
              </a:spcAft>
            </a:pPr>
            <a:r>
              <a:rPr lang="en-AU" sz="2800" i="1" dirty="0">
                <a:solidFill>
                  <a:srgbClr val="002060"/>
                </a:solidFill>
                <a:ea typeface="Times New Roman" panose="02020603050405020304" pitchFamily="18" charset="0"/>
              </a:rPr>
              <a:t>        (c)</a:t>
            </a:r>
            <a:r>
              <a:rPr lang="en-AU" sz="2800" dirty="0">
                <a:solidFill>
                  <a:srgbClr val="002060"/>
                </a:solidFill>
                <a:ea typeface="Times New Roman" panose="02020603050405020304" pitchFamily="18" charset="0"/>
              </a:rPr>
              <a:t>”</a:t>
            </a:r>
            <a:r>
              <a:rPr lang="en-AU" sz="2800" i="1" dirty="0">
                <a:solidFill>
                  <a:srgbClr val="002060"/>
                </a:solidFill>
                <a:ea typeface="Times New Roman" panose="02020603050405020304" pitchFamily="18" charset="0"/>
              </a:rPr>
              <a:t>…for women with variable cycle length…fertility awareness-based </a:t>
            </a:r>
          </a:p>
          <a:p>
            <a:pPr marL="238125" fontAlgn="base">
              <a:spcAft>
                <a:spcPts val="0"/>
              </a:spcAft>
            </a:pPr>
            <a:r>
              <a:rPr lang="en-AU" sz="2800" i="1" dirty="0">
                <a:solidFill>
                  <a:srgbClr val="002060"/>
                </a:solidFill>
                <a:effectLst/>
                <a:ea typeface="Times New Roman" panose="02020603050405020304" pitchFamily="18" charset="0"/>
              </a:rPr>
              <a:t>         methods are generally a bad option, according to Planned Parenthood.”</a:t>
            </a:r>
            <a:endParaRPr lang="en-AU" sz="2800" dirty="0">
              <a:solidFill>
                <a:srgbClr val="002060"/>
              </a:solidFill>
              <a:effectLst/>
              <a:ea typeface="Times New Roman" panose="02020603050405020304" pitchFamily="18" charset="0"/>
            </a:endParaRPr>
          </a:p>
        </p:txBody>
      </p:sp>
    </p:spTree>
    <p:extLst>
      <p:ext uri="{BB962C8B-B14F-4D97-AF65-F5344CB8AC3E}">
        <p14:creationId xmlns:p14="http://schemas.microsoft.com/office/powerpoint/2010/main" val="22348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290" y="184376"/>
            <a:ext cx="10492352" cy="6401753"/>
          </a:xfrm>
          <a:prstGeom prst="rect">
            <a:avLst/>
          </a:prstGeom>
        </p:spPr>
        <p:txBody>
          <a:bodyPr wrap="square">
            <a:spAutoFit/>
          </a:bodyPr>
          <a:lstStyle/>
          <a:p>
            <a:pPr lvl="1">
              <a:spcAft>
                <a:spcPts val="0"/>
              </a:spcAft>
              <a:buClr>
                <a:srgbClr val="FFC000"/>
              </a:buClr>
              <a:buSzPct val="150000"/>
            </a:pPr>
            <a:r>
              <a:rPr lang="en-AU" sz="4400" b="1" dirty="0">
                <a:solidFill>
                  <a:srgbClr val="002060"/>
                </a:solidFill>
                <a:ea typeface="Times New Roman" panose="02020603050405020304" pitchFamily="18" charset="0"/>
                <a:cs typeface="Arial" panose="020B0604020202020204" pitchFamily="34" charset="0"/>
              </a:rPr>
              <a:t>REACTIONS – PROF STREICHER</a:t>
            </a:r>
          </a:p>
          <a:p>
            <a:pPr marL="800100" lvl="1" indent="-342900">
              <a:spcAft>
                <a:spcPts val="0"/>
              </a:spcAft>
              <a:buClr>
                <a:srgbClr val="FFC000"/>
              </a:buClr>
              <a:buSzPct val="150000"/>
              <a:buFont typeface="Arial" panose="020B0604020202020204" pitchFamily="34" charset="0"/>
              <a:buChar char="•"/>
            </a:pPr>
            <a:endParaRPr lang="en-AU" sz="2200"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Prof L </a:t>
            </a:r>
            <a:r>
              <a:rPr lang="en-AU" sz="2500" dirty="0" err="1">
                <a:solidFill>
                  <a:srgbClr val="002060"/>
                </a:solidFill>
                <a:ea typeface="Times New Roman" panose="02020603050405020304" pitchFamily="18" charset="0"/>
                <a:cs typeface="Arial" panose="020B0604020202020204" pitchFamily="34" charset="0"/>
              </a:rPr>
              <a:t>Streicher</a:t>
            </a:r>
            <a:r>
              <a:rPr lang="en-AU" sz="2500" dirty="0">
                <a:solidFill>
                  <a:srgbClr val="002060"/>
                </a:solidFill>
                <a:ea typeface="Times New Roman" panose="02020603050405020304" pitchFamily="18" charset="0"/>
                <a:cs typeface="Arial" panose="020B0604020202020204" pitchFamily="34" charset="0"/>
              </a:rPr>
              <a:t>, </a:t>
            </a:r>
            <a:r>
              <a:rPr lang="en-AU" sz="2500" dirty="0" err="1">
                <a:solidFill>
                  <a:srgbClr val="002060"/>
                </a:solidFill>
                <a:ea typeface="Times New Roman" panose="02020603050405020304" pitchFamily="18" charset="0"/>
                <a:cs typeface="Arial" panose="020B0604020202020204" pitchFamily="34" charset="0"/>
              </a:rPr>
              <a:t>ObGyn</a:t>
            </a:r>
            <a:r>
              <a:rPr lang="en-AU" sz="2500" dirty="0">
                <a:solidFill>
                  <a:srgbClr val="002060"/>
                </a:solidFill>
                <a:ea typeface="Times New Roman" panose="02020603050405020304" pitchFamily="18" charset="0"/>
                <a:cs typeface="Arial" panose="020B0604020202020204" pitchFamily="34" charset="0"/>
              </a:rPr>
              <a:t>, </a:t>
            </a:r>
            <a:r>
              <a:rPr lang="en-AU" sz="2500" dirty="0" err="1">
                <a:solidFill>
                  <a:srgbClr val="002060"/>
                </a:solidFill>
                <a:ea typeface="Times New Roman" panose="02020603050405020304" pitchFamily="18" charset="0"/>
                <a:cs typeface="Arial" panose="020B0604020202020204" pitchFamily="34" charset="0"/>
              </a:rPr>
              <a:t>Northwestern</a:t>
            </a:r>
            <a:r>
              <a:rPr lang="en-AU" sz="2500" dirty="0">
                <a:solidFill>
                  <a:srgbClr val="002060"/>
                </a:solidFill>
                <a:ea typeface="Times New Roman" panose="02020603050405020304" pitchFamily="18" charset="0"/>
                <a:cs typeface="Arial" panose="020B0604020202020204" pitchFamily="34" charset="0"/>
              </a:rPr>
              <a:t> University, 2018:</a:t>
            </a:r>
            <a:r>
              <a:rPr lang="en-AU" sz="2500" dirty="0">
                <a:solidFill>
                  <a:srgbClr val="002060"/>
                </a:solidFill>
                <a:ea typeface="Times New Roman" panose="02020603050405020304" pitchFamily="18" charset="0"/>
              </a:rPr>
              <a:t>“This isn’t science; this is craziness. We’ve already developed good, safe, reliable methods of contraception that are available to us. This app is completely taking women back in time.” </a:t>
            </a:r>
          </a:p>
          <a:p>
            <a:pPr marL="914400">
              <a:spcAft>
                <a:spcPts val="0"/>
              </a:spcAft>
              <a:buClr>
                <a:srgbClr val="FF9900"/>
              </a:buClr>
            </a:pPr>
            <a:endParaRPr lang="en-AU" sz="2200" dirty="0">
              <a:solidFill>
                <a:srgbClr val="002060"/>
              </a:solidFill>
              <a:latin typeface="Times New Roman" panose="02020603050405020304" pitchFamily="18" charset="0"/>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r>
              <a:rPr lang="en-AU" sz="2500" dirty="0" err="1">
                <a:solidFill>
                  <a:srgbClr val="002060"/>
                </a:solidFill>
                <a:ea typeface="Times New Roman" panose="02020603050405020304" pitchFamily="18" charset="0"/>
                <a:cs typeface="Arial" panose="020B0604020202020204" pitchFamily="34" charset="0"/>
              </a:rPr>
              <a:t>Streicher</a:t>
            </a:r>
            <a:r>
              <a:rPr lang="en-AU" sz="2500" dirty="0">
                <a:solidFill>
                  <a:srgbClr val="002060"/>
                </a:solidFill>
                <a:ea typeface="Times New Roman" panose="02020603050405020304" pitchFamily="18" charset="0"/>
                <a:cs typeface="Arial" panose="020B0604020202020204" pitchFamily="34" charset="0"/>
              </a:rPr>
              <a:t> alleged the company is spreading inaccurate information, telling users “when they can have unprotected sex”, when “women can get pregnant at several points during their cycle.”</a:t>
            </a:r>
          </a:p>
          <a:p>
            <a:pPr marL="742950" lvl="1" indent="-285750">
              <a:spcAft>
                <a:spcPts val="0"/>
              </a:spcAft>
              <a:buClr>
                <a:srgbClr val="FF9900"/>
              </a:buClr>
              <a:buSzPts val="1350"/>
              <a:buFont typeface="Symbol" panose="05050102010706020507" pitchFamily="18" charset="2"/>
              <a:buChar char=""/>
            </a:pPr>
            <a:endParaRPr lang="en-AU" sz="2200"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800100" lvl="1" indent="-342900" fontAlgn="base">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“Sperm live longer than most people realize. Hearty sperm can hang out for 72 hours, while an egg can be viable anywhere from 48 to 72 hours. Women also get into trouble when they see blood and think it’s their period, and they can then get pregnant at any time. You can’t promote not using contraception.” </a:t>
            </a:r>
            <a:r>
              <a:rPr lang="en-AU" sz="2500" dirty="0" err="1">
                <a:solidFill>
                  <a:srgbClr val="002060"/>
                </a:solidFill>
                <a:ea typeface="Times New Roman" panose="02020603050405020304" pitchFamily="18" charset="0"/>
                <a:cs typeface="Arial" panose="020B0604020202020204" pitchFamily="34" charset="0"/>
              </a:rPr>
              <a:t>Streicher</a:t>
            </a:r>
            <a:r>
              <a:rPr lang="en-AU" sz="2500" dirty="0">
                <a:solidFill>
                  <a:srgbClr val="002060"/>
                </a:solidFill>
                <a:ea typeface="Times New Roman" panose="02020603050405020304" pitchFamily="18" charset="0"/>
                <a:cs typeface="Arial" panose="020B0604020202020204" pitchFamily="34" charset="0"/>
              </a:rPr>
              <a:t>, 2018.</a:t>
            </a:r>
            <a:endParaRPr lang="en-AU" sz="2500" dirty="0">
              <a:solidFill>
                <a:srgbClr val="00206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3642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7904" y="633997"/>
            <a:ext cx="9996407" cy="5755422"/>
          </a:xfrm>
          <a:prstGeom prst="rect">
            <a:avLst/>
          </a:prstGeom>
        </p:spPr>
        <p:txBody>
          <a:bodyPr wrap="square">
            <a:spAutoFit/>
          </a:bodyPr>
          <a:lstStyle/>
          <a:p>
            <a:pPr fontAlgn="base">
              <a:spcAft>
                <a:spcPts val="0"/>
              </a:spcAft>
            </a:pPr>
            <a:r>
              <a:rPr lang="en-AU" sz="4000" b="1" dirty="0">
                <a:solidFill>
                  <a:srgbClr val="002060"/>
                </a:solidFill>
                <a:ea typeface="Times New Roman" panose="02020603050405020304" pitchFamily="18" charset="0"/>
              </a:rPr>
              <a:t>Company response to unexpected pregnancy</a:t>
            </a:r>
          </a:p>
          <a:p>
            <a:pPr fontAlgn="base">
              <a:spcAft>
                <a:spcPts val="0"/>
              </a:spcAft>
            </a:pPr>
            <a:endParaRPr lang="en-AU" sz="1400" dirty="0">
              <a:solidFill>
                <a:schemeClr val="bg1"/>
              </a:solidFill>
              <a:latin typeface="Times New Roman" panose="02020603050405020304" pitchFamily="18" charset="0"/>
              <a:ea typeface="Times New Roman" panose="02020603050405020304" pitchFamily="18" charset="0"/>
            </a:endParaRPr>
          </a:p>
          <a:p>
            <a:pPr marL="800100" lvl="1" indent="-342900" fontAlgn="base">
              <a:spcAft>
                <a:spcPts val="0"/>
              </a:spcAft>
              <a:buClr>
                <a:srgbClr val="FF9900"/>
              </a:buClr>
              <a:buSzPct val="150000"/>
              <a:buFont typeface="Arial" panose="020B0604020202020204" pitchFamily="34" charset="0"/>
              <a:buChar char="•"/>
            </a:pPr>
            <a:r>
              <a:rPr lang="en-AU" sz="2600" dirty="0">
                <a:solidFill>
                  <a:srgbClr val="002060"/>
                </a:solidFill>
                <a:ea typeface="Times New Roman" panose="02020603050405020304" pitchFamily="18" charset="0"/>
                <a:cs typeface="Arial" panose="020B0604020202020204" pitchFamily="34" charset="0"/>
              </a:rPr>
              <a:t>January 2018, Swedish hospital reported that 37 women requested abortion after conceiving while using Natural Cycles app</a:t>
            </a:r>
          </a:p>
          <a:p>
            <a:pPr marL="742950" lvl="1" indent="-285750" fontAlgn="base">
              <a:spcAft>
                <a:spcPts val="0"/>
              </a:spcAft>
              <a:buClr>
                <a:srgbClr val="FF9900"/>
              </a:buClr>
              <a:buSzPts val="1350"/>
              <a:buFont typeface="Symbol" panose="05050102010706020507" pitchFamily="18" charset="2"/>
              <a:buChar char=""/>
            </a:pPr>
            <a:endParaRPr lang="en-AU" sz="28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600" dirty="0">
                <a:solidFill>
                  <a:srgbClr val="002060"/>
                </a:solidFill>
                <a:ea typeface="Times New Roman" panose="02020603050405020304" pitchFamily="18" charset="0"/>
                <a:cs typeface="Arial" panose="020B0604020202020204" pitchFamily="34" charset="0"/>
              </a:rPr>
              <a:t>“There is always a statistical chance of unintended pregnancy, since no method is 100 percent effective. The effectiveness of Natural Cycles (93%) is supported by clinical evidence.”</a:t>
            </a:r>
          </a:p>
          <a:p>
            <a:pPr marL="742950" lvl="1" indent="-285750">
              <a:spcAft>
                <a:spcPts val="0"/>
              </a:spcAft>
              <a:buClr>
                <a:srgbClr val="FF9900"/>
              </a:buClr>
              <a:buSzPts val="1350"/>
              <a:buFont typeface="Symbol" panose="05050102010706020507" pitchFamily="18" charset="2"/>
              <a:buChar char=""/>
            </a:pPr>
            <a:endParaRPr lang="en-AU" sz="28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600" dirty="0">
                <a:solidFill>
                  <a:srgbClr val="002060"/>
                </a:solidFill>
                <a:ea typeface="Times New Roman" panose="02020603050405020304" pitchFamily="18" charset="0"/>
                <a:cs typeface="Arial" panose="020B0604020202020204" pitchFamily="34" charset="0"/>
              </a:rPr>
              <a:t>Company’s reasons for 7% annual pregnancy rate range “from having unprotected sex on a red day, to the app wrongly attributing a green day, or failure of the method of contraception chosen on a red day.”</a:t>
            </a:r>
          </a:p>
          <a:p>
            <a:pPr marL="914400">
              <a:spcAft>
                <a:spcPts val="0"/>
              </a:spcAft>
            </a:pPr>
            <a:endParaRPr lang="en-AU" sz="1000" dirty="0">
              <a:solidFill>
                <a:schemeClr val="bg1"/>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35663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7904" y="1173212"/>
            <a:ext cx="9996407" cy="4154984"/>
          </a:xfrm>
          <a:prstGeom prst="rect">
            <a:avLst/>
          </a:prstGeom>
        </p:spPr>
        <p:txBody>
          <a:bodyPr wrap="square">
            <a:spAutoFit/>
          </a:bodyPr>
          <a:lstStyle/>
          <a:p>
            <a:pPr fontAlgn="base">
              <a:spcAft>
                <a:spcPts val="0"/>
              </a:spcAft>
            </a:pPr>
            <a:r>
              <a:rPr lang="en-AU" sz="4000" b="1" dirty="0">
                <a:solidFill>
                  <a:srgbClr val="002060"/>
                </a:solidFill>
                <a:ea typeface="Times New Roman" panose="02020603050405020304" pitchFamily="18" charset="0"/>
              </a:rPr>
              <a:t>Company response to unexpected pregnancy</a:t>
            </a:r>
          </a:p>
          <a:p>
            <a:pPr fontAlgn="base">
              <a:spcAft>
                <a:spcPts val="0"/>
              </a:spcAft>
            </a:pPr>
            <a:endParaRPr lang="en-AU" sz="1400" dirty="0">
              <a:solidFill>
                <a:schemeClr val="bg1"/>
              </a:solidFill>
              <a:latin typeface="Times New Roman" panose="02020603050405020304" pitchFamily="18" charset="0"/>
              <a:ea typeface="Times New Roman" panose="02020603050405020304" pitchFamily="18" charset="0"/>
            </a:endParaRPr>
          </a:p>
          <a:p>
            <a:pPr marL="914400">
              <a:spcAft>
                <a:spcPts val="0"/>
              </a:spcAft>
            </a:pPr>
            <a:endParaRPr lang="en-AU" sz="1000" dirty="0">
              <a:solidFill>
                <a:schemeClr val="bg1"/>
              </a:solidFill>
              <a:latin typeface="Arial" panose="020B0604020202020204" pitchFamily="34" charset="0"/>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r>
              <a:rPr lang="en-AU" sz="2800" dirty="0" err="1">
                <a:solidFill>
                  <a:srgbClr val="002060"/>
                </a:solidFill>
                <a:ea typeface="Times New Roman" panose="02020603050405020304" pitchFamily="18" charset="0"/>
                <a:cs typeface="Arial" panose="020B0604020202020204" pitchFamily="34" charset="0"/>
              </a:rPr>
              <a:t>Kotz</a:t>
            </a:r>
            <a:r>
              <a:rPr lang="en-AU" sz="2800" dirty="0">
                <a:solidFill>
                  <a:srgbClr val="002060"/>
                </a:solidFill>
                <a:ea typeface="Times New Roman" panose="02020603050405020304" pitchFamily="18" charset="0"/>
                <a:cs typeface="Arial" panose="020B0604020202020204" pitchFamily="34" charset="0"/>
              </a:rPr>
              <a:t>, FDA, 2018: “An increase in the absolute numbers of unintended pregnancies is expected with a growing number of users.” </a:t>
            </a:r>
          </a:p>
          <a:p>
            <a:pPr marL="742950" lvl="1" indent="-285750">
              <a:spcAft>
                <a:spcPts val="0"/>
              </a:spcAft>
              <a:buClr>
                <a:srgbClr val="FF9900"/>
              </a:buClr>
              <a:buSzPts val="1350"/>
              <a:buFont typeface="Symbol" panose="05050102010706020507" pitchFamily="18" charset="2"/>
              <a:buChar char=""/>
            </a:pPr>
            <a:endParaRPr lang="en-AU" sz="3200"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“Because the user base of the app will most definitely grow, and the effectiveness rate is 93 percent, unwanted pregnancies are inevitable.” </a:t>
            </a:r>
            <a:r>
              <a:rPr lang="en-AU" sz="2800" dirty="0" err="1">
                <a:solidFill>
                  <a:srgbClr val="002060"/>
                </a:solidFill>
                <a:ea typeface="Times New Roman" panose="02020603050405020304" pitchFamily="18" charset="0"/>
                <a:cs typeface="Arial" panose="020B0604020202020204" pitchFamily="34" charset="0"/>
              </a:rPr>
              <a:t>Lieber</a:t>
            </a:r>
            <a:r>
              <a:rPr lang="en-AU" sz="2800" dirty="0">
                <a:solidFill>
                  <a:srgbClr val="002060"/>
                </a:solidFill>
                <a:ea typeface="Times New Roman" panose="02020603050405020304" pitchFamily="18" charset="0"/>
                <a:cs typeface="Arial" panose="020B0604020202020204" pitchFamily="34" charset="0"/>
              </a:rPr>
              <a:t>, 2018.</a:t>
            </a:r>
            <a:endParaRPr lang="en-AU" sz="2800" dirty="0">
              <a:solidFill>
                <a:srgbClr val="00206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06716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567" y="1573994"/>
            <a:ext cx="10515600" cy="1325563"/>
          </a:xfrm>
        </p:spPr>
        <p:txBody>
          <a:bodyPr>
            <a:normAutofit/>
          </a:bodyPr>
          <a:lstStyle/>
          <a:p>
            <a:pPr algn="ctr"/>
            <a:r>
              <a:rPr lang="en-AU" sz="8000" b="1" dirty="0">
                <a:solidFill>
                  <a:srgbClr val="002060"/>
                </a:solidFill>
                <a:latin typeface="+mn-lt"/>
              </a:rPr>
              <a:t>FUTURE</a:t>
            </a:r>
          </a:p>
        </p:txBody>
      </p:sp>
    </p:spTree>
    <p:extLst>
      <p:ext uri="{BB962C8B-B14F-4D97-AF65-F5344CB8AC3E}">
        <p14:creationId xmlns:p14="http://schemas.microsoft.com/office/powerpoint/2010/main" val="1208372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3986" y="669046"/>
            <a:ext cx="9546955" cy="5693866"/>
          </a:xfrm>
          <a:prstGeom prst="rect">
            <a:avLst/>
          </a:prstGeom>
        </p:spPr>
        <p:txBody>
          <a:bodyPr wrap="square">
            <a:spAutoFit/>
          </a:bodyPr>
          <a:lstStyle/>
          <a:p>
            <a:pPr>
              <a:spcAft>
                <a:spcPts val="0"/>
              </a:spcAft>
            </a:pPr>
            <a:r>
              <a:rPr lang="en-AU" sz="4800" b="1" dirty="0">
                <a:solidFill>
                  <a:srgbClr val="002060"/>
                </a:solidFill>
                <a:ea typeface="Times New Roman" panose="02020603050405020304" pitchFamily="18" charset="0"/>
              </a:rPr>
              <a:t>Will it wither or whither can it go?</a:t>
            </a:r>
          </a:p>
          <a:p>
            <a:pPr>
              <a:spcAft>
                <a:spcPts val="0"/>
              </a:spcAft>
            </a:pPr>
            <a:endParaRPr lang="en-AU" sz="2400" b="1" dirty="0">
              <a:solidFill>
                <a:srgbClr val="FFC000"/>
              </a:solidFill>
              <a:ea typeface="Times New Roman" panose="02020603050405020304" pitchFamily="18"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A product marketed as “The first and only contraceptive app.”</a:t>
            </a:r>
          </a:p>
          <a:p>
            <a:pPr marL="742950" lvl="1" indent="-285750">
              <a:spcAft>
                <a:spcPts val="0"/>
              </a:spcAft>
              <a:buClr>
                <a:srgbClr val="FF9900"/>
              </a:buClr>
              <a:buSzPts val="1350"/>
              <a:buFont typeface="Symbol" panose="05050102010706020507" pitchFamily="18" charset="2"/>
              <a:buChar char=""/>
            </a:pPr>
            <a:endParaRPr lang="en-AU" sz="1000" dirty="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Developed without appropriate medical input</a:t>
            </a:r>
          </a:p>
          <a:p>
            <a:pPr marL="742950" lvl="1" indent="-285750">
              <a:spcAft>
                <a:spcPts val="0"/>
              </a:spcAft>
              <a:buClr>
                <a:srgbClr val="FF9900"/>
              </a:buClr>
              <a:buSzPts val="1350"/>
              <a:buFont typeface="Symbol" panose="05050102010706020507" pitchFamily="18" charset="2"/>
              <a:buChar char=""/>
            </a:pPr>
            <a:endParaRPr lang="en-AU" sz="10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Is a refinement of the rhythm method - </a:t>
            </a:r>
            <a:r>
              <a:rPr lang="en-AU" sz="2800">
                <a:solidFill>
                  <a:srgbClr val="002060"/>
                </a:solidFill>
                <a:ea typeface="Times New Roman" panose="02020603050405020304" pitchFamily="18" charset="0"/>
                <a:cs typeface="Arial" panose="020B0604020202020204" pitchFamily="34" charset="0"/>
              </a:rPr>
              <a:t>doesn’t use the </a:t>
            </a:r>
            <a:r>
              <a:rPr lang="en-AU" sz="2800" dirty="0">
                <a:solidFill>
                  <a:srgbClr val="002060"/>
                </a:solidFill>
                <a:ea typeface="Times New Roman" panose="02020603050405020304" pitchFamily="18" charset="0"/>
                <a:cs typeface="Arial" panose="020B0604020202020204" pitchFamily="34" charset="0"/>
              </a:rPr>
              <a:t>most reliable indicator of fertility ie cervical mucus </a:t>
            </a:r>
          </a:p>
          <a:p>
            <a:pPr marL="742950" lvl="1" indent="-285750">
              <a:spcAft>
                <a:spcPts val="0"/>
              </a:spcAft>
              <a:buClr>
                <a:srgbClr val="FF9900"/>
              </a:buClr>
              <a:buSzPts val="1350"/>
              <a:buFont typeface="Symbol" panose="05050102010706020507" pitchFamily="18" charset="2"/>
              <a:buChar char=""/>
            </a:pPr>
            <a:endParaRPr lang="en-AU" sz="10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Based on and promotes the contraceptive mentality</a:t>
            </a:r>
          </a:p>
          <a:p>
            <a:pPr lvl="1">
              <a:spcAft>
                <a:spcPts val="0"/>
              </a:spcAft>
              <a:buClr>
                <a:srgbClr val="FF9900"/>
              </a:buClr>
              <a:buSzPts val="1350"/>
            </a:pPr>
            <a:endParaRPr lang="en-AU" sz="10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In long term, predict it will do harm to reputation and uptake </a:t>
            </a:r>
            <a:r>
              <a:rPr lang="en-AU" sz="2800" dirty="0" err="1">
                <a:solidFill>
                  <a:srgbClr val="002060"/>
                </a:solidFill>
                <a:ea typeface="Times New Roman" panose="02020603050405020304" pitchFamily="18" charset="0"/>
                <a:cs typeface="Arial" panose="020B0604020202020204" pitchFamily="34" charset="0"/>
              </a:rPr>
              <a:t>ofauthentic</a:t>
            </a:r>
            <a:r>
              <a:rPr lang="en-AU" sz="2800" dirty="0">
                <a:solidFill>
                  <a:srgbClr val="002060"/>
                </a:solidFill>
                <a:ea typeface="Times New Roman" panose="02020603050405020304" pitchFamily="18" charset="0"/>
                <a:cs typeface="Arial" panose="020B0604020202020204" pitchFamily="34" charset="0"/>
              </a:rPr>
              <a:t> FABM, where apps are an electronic aid to professional instruction</a:t>
            </a:r>
            <a:endParaRPr lang="en-AU" sz="2800" dirty="0">
              <a:solidFill>
                <a:srgbClr val="00206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7917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8268" y="753678"/>
            <a:ext cx="10042902" cy="5355312"/>
          </a:xfrm>
          <a:prstGeom prst="rect">
            <a:avLst/>
          </a:prstGeom>
        </p:spPr>
        <p:txBody>
          <a:bodyPr wrap="square">
            <a:spAutoFit/>
          </a:bodyPr>
          <a:lstStyle/>
          <a:p>
            <a:pPr>
              <a:spcAft>
                <a:spcPts val="0"/>
              </a:spcAft>
            </a:pPr>
            <a:r>
              <a:rPr lang="en-AU" sz="4800" b="1" dirty="0">
                <a:solidFill>
                  <a:srgbClr val="002060"/>
                </a:solidFill>
                <a:ea typeface="Times New Roman" panose="02020603050405020304" pitchFamily="18" charset="0"/>
              </a:rPr>
              <a:t>Whither can it go?</a:t>
            </a:r>
          </a:p>
          <a:p>
            <a:pPr>
              <a:spcAft>
                <a:spcPts val="0"/>
              </a:spcAft>
            </a:pPr>
            <a:endParaRPr lang="en-AU" sz="800" b="1" dirty="0">
              <a:solidFill>
                <a:srgbClr val="FFCC00"/>
              </a:solidFill>
              <a:ea typeface="Times New Roman" panose="02020603050405020304" pitchFamily="18" charset="0"/>
            </a:endParaRPr>
          </a:p>
          <a:p>
            <a:pPr>
              <a:spcAft>
                <a:spcPts val="0"/>
              </a:spcAft>
            </a:pPr>
            <a:endParaRPr lang="en-AU" sz="1200" b="1" dirty="0">
              <a:solidFill>
                <a:srgbClr val="FFCC00"/>
              </a:solidFill>
              <a:ea typeface="Times New Roman" panose="02020603050405020304" pitchFamily="18" charset="0"/>
            </a:endParaRPr>
          </a:p>
          <a:p>
            <a:pPr>
              <a:spcAft>
                <a:spcPts val="0"/>
              </a:spcAft>
            </a:pPr>
            <a:r>
              <a:rPr lang="en-AU" sz="3200" dirty="0">
                <a:solidFill>
                  <a:srgbClr val="002060"/>
                </a:solidFill>
                <a:ea typeface="Times New Roman" panose="02020603050405020304" pitchFamily="18" charset="0"/>
              </a:rPr>
              <a:t>&gt;</a:t>
            </a:r>
            <a:r>
              <a:rPr lang="en-AU" sz="2800" dirty="0">
                <a:solidFill>
                  <a:srgbClr val="002060"/>
                </a:solidFill>
                <a:ea typeface="Times New Roman" panose="02020603050405020304" pitchFamily="18" charset="0"/>
              </a:rPr>
              <a:t>No doubt, there will be more “me </a:t>
            </a:r>
            <a:r>
              <a:rPr lang="en-AU" sz="2800" dirty="0" err="1">
                <a:solidFill>
                  <a:srgbClr val="002060"/>
                </a:solidFill>
                <a:ea typeface="Times New Roman" panose="02020603050405020304" pitchFamily="18" charset="0"/>
              </a:rPr>
              <a:t>too’s</a:t>
            </a:r>
            <a:r>
              <a:rPr lang="en-AU" sz="2800" dirty="0">
                <a:solidFill>
                  <a:srgbClr val="002060"/>
                </a:solidFill>
                <a:ea typeface="Times New Roman" panose="02020603050405020304" pitchFamily="18" charset="0"/>
              </a:rPr>
              <a:t>”</a:t>
            </a:r>
          </a:p>
          <a:p>
            <a:pPr>
              <a:spcAft>
                <a:spcPts val="0"/>
              </a:spcAft>
            </a:pPr>
            <a:r>
              <a:rPr lang="en-AU" sz="2800" dirty="0">
                <a:solidFill>
                  <a:srgbClr val="002060"/>
                </a:solidFill>
                <a:ea typeface="Times New Roman" panose="02020603050405020304" pitchFamily="18" charset="0"/>
              </a:rPr>
              <a:t>&gt;There are better-researched options of FABM (modern NFP) like </a:t>
            </a:r>
            <a:r>
              <a:rPr lang="en-AU" sz="2800" dirty="0" err="1">
                <a:solidFill>
                  <a:srgbClr val="002060"/>
                </a:solidFill>
                <a:ea typeface="Times New Roman" panose="02020603050405020304" pitchFamily="18" charset="0"/>
              </a:rPr>
              <a:t>Sympto</a:t>
            </a:r>
            <a:r>
              <a:rPr lang="en-AU" sz="2800" dirty="0">
                <a:solidFill>
                  <a:srgbClr val="002060"/>
                </a:solidFill>
                <a:ea typeface="Times New Roman" panose="02020603050405020304" pitchFamily="18" charset="0"/>
              </a:rPr>
              <a:t>-Thermal,  Billings and Creighton Model System:</a:t>
            </a:r>
          </a:p>
          <a:p>
            <a:pPr>
              <a:spcAft>
                <a:spcPts val="0"/>
              </a:spcAft>
            </a:pPr>
            <a:endParaRPr lang="en-AU" sz="2800" dirty="0">
              <a:solidFill>
                <a:srgbClr val="002060"/>
              </a:solidFill>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All evidence-based methods with extensive clinical trials that have also been evaluated by international organizations such as WHO.</a:t>
            </a:r>
          </a:p>
          <a:p>
            <a:pPr marL="800100" lvl="1" indent="-342900">
              <a:spcAft>
                <a:spcPts val="0"/>
              </a:spcAft>
              <a:buClr>
                <a:srgbClr val="FF9900"/>
              </a:buClr>
              <a:buSzPct val="150000"/>
              <a:buFont typeface="Arial" panose="020B0604020202020204" pitchFamily="34" charset="0"/>
              <a:buChar char="•"/>
            </a:pPr>
            <a:endParaRPr lang="en-AU" sz="28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Have similar effectiveness rates.</a:t>
            </a:r>
          </a:p>
          <a:p>
            <a:pPr lvl="1">
              <a:spcAft>
                <a:spcPts val="0"/>
              </a:spcAft>
              <a:buClr>
                <a:srgbClr val="444444"/>
              </a:buClr>
              <a:buSzPts val="1350"/>
            </a:pPr>
            <a:endParaRPr lang="en-AU" sz="1200" dirty="0">
              <a:solidFill>
                <a:schemeClr val="bg1"/>
              </a:solidFill>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3529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30" y="365125"/>
            <a:ext cx="10515600" cy="1325563"/>
          </a:xfrm>
        </p:spPr>
        <p:txBody>
          <a:bodyPr>
            <a:normAutofit/>
          </a:bodyPr>
          <a:lstStyle/>
          <a:p>
            <a:pPr algn="ctr"/>
            <a:r>
              <a:rPr lang="en-US" sz="6600" b="1" dirty="0">
                <a:solidFill>
                  <a:srgbClr val="002060"/>
                </a:solidFill>
                <a:latin typeface="+mn-lt"/>
              </a:rPr>
              <a:t>Flinders Medical Centre</a:t>
            </a:r>
            <a:endParaRPr lang="en-AU" sz="6600" b="1" dirty="0">
              <a:solidFill>
                <a:srgbClr val="002060"/>
              </a:solidFill>
              <a:latin typeface="+mn-lt"/>
            </a:endParaRPr>
          </a:p>
        </p:txBody>
      </p:sp>
      <p:sp>
        <p:nvSpPr>
          <p:cNvPr id="3" name="Content Placeholder 2"/>
          <p:cNvSpPr>
            <a:spLocks noGrp="1"/>
          </p:cNvSpPr>
          <p:nvPr>
            <p:ph idx="1"/>
          </p:nvPr>
        </p:nvSpPr>
        <p:spPr>
          <a:xfrm>
            <a:off x="325464" y="1794024"/>
            <a:ext cx="11453248" cy="4351338"/>
          </a:xfrm>
        </p:spPr>
        <p:txBody>
          <a:bodyPr>
            <a:normAutofit fontScale="92500" lnSpcReduction="20000"/>
          </a:bodyPr>
          <a:lstStyle/>
          <a:p>
            <a:pPr>
              <a:buClr>
                <a:srgbClr val="FF9900"/>
              </a:buClr>
            </a:pPr>
            <a:r>
              <a:rPr lang="en-US" sz="3700" dirty="0">
                <a:solidFill>
                  <a:srgbClr val="002060"/>
                </a:solidFill>
                <a:cs typeface="Calibri" panose="020F0502020204030204" pitchFamily="34" charset="0"/>
              </a:rPr>
              <a:t>Founded 1976</a:t>
            </a:r>
          </a:p>
          <a:p>
            <a:pPr marL="0" indent="0">
              <a:buClr>
                <a:srgbClr val="FF9900"/>
              </a:buClr>
              <a:buNone/>
            </a:pPr>
            <a:endParaRPr lang="en-US" sz="3700" dirty="0">
              <a:solidFill>
                <a:srgbClr val="002060"/>
              </a:solidFill>
              <a:cs typeface="Calibri" panose="020F0502020204030204" pitchFamily="34" charset="0"/>
            </a:endParaRPr>
          </a:p>
          <a:p>
            <a:pPr>
              <a:buClr>
                <a:srgbClr val="FF9900"/>
              </a:buClr>
            </a:pPr>
            <a:r>
              <a:rPr lang="en-US" sz="3700" dirty="0">
                <a:solidFill>
                  <a:srgbClr val="002060"/>
                </a:solidFill>
                <a:cs typeface="Calibri" panose="020F0502020204030204" pitchFamily="34" charset="0"/>
              </a:rPr>
              <a:t>Major public tertiary and teaching hospital, 663 beds</a:t>
            </a:r>
          </a:p>
          <a:p>
            <a:pPr>
              <a:buClr>
                <a:srgbClr val="FF9900"/>
              </a:buClr>
            </a:pPr>
            <a:endParaRPr lang="en-US" sz="3700" dirty="0">
              <a:solidFill>
                <a:srgbClr val="002060"/>
              </a:solidFill>
              <a:cs typeface="Calibri" panose="020F0502020204030204" pitchFamily="34" charset="0"/>
            </a:endParaRPr>
          </a:p>
          <a:p>
            <a:pPr>
              <a:buClr>
                <a:srgbClr val="FF9900"/>
              </a:buClr>
            </a:pPr>
            <a:r>
              <a:rPr lang="en-US" sz="3700" dirty="0">
                <a:solidFill>
                  <a:srgbClr val="002060"/>
                </a:solidFill>
                <a:cs typeface="Calibri" panose="020F0502020204030204" pitchFamily="34" charset="0"/>
              </a:rPr>
              <a:t>Co-located with Flinders University and Flinders Private Hospital (130 beds)</a:t>
            </a:r>
          </a:p>
          <a:p>
            <a:pPr>
              <a:buClr>
                <a:srgbClr val="FF9900"/>
              </a:buClr>
            </a:pPr>
            <a:endParaRPr lang="en-US" sz="3700" dirty="0">
              <a:solidFill>
                <a:srgbClr val="002060"/>
              </a:solidFill>
              <a:cs typeface="Calibri" panose="020F0502020204030204" pitchFamily="34" charset="0"/>
            </a:endParaRPr>
          </a:p>
          <a:p>
            <a:pPr>
              <a:buClr>
                <a:srgbClr val="FF9900"/>
              </a:buClr>
            </a:pPr>
            <a:r>
              <a:rPr lang="en-US" sz="3700" dirty="0">
                <a:solidFill>
                  <a:srgbClr val="002060"/>
                </a:solidFill>
                <a:cs typeface="Calibri" panose="020F0502020204030204" pitchFamily="34" charset="0"/>
              </a:rPr>
              <a:t>Multi-faith chapel and separate small chapel with Blessed Sacrament</a:t>
            </a:r>
          </a:p>
          <a:p>
            <a:pPr marL="0" indent="0">
              <a:buNone/>
            </a:pPr>
            <a:endParaRPr lang="en-AU" dirty="0">
              <a:solidFill>
                <a:srgbClr val="002060"/>
              </a:solidFill>
            </a:endParaRPr>
          </a:p>
        </p:txBody>
      </p:sp>
    </p:spTree>
    <p:extLst>
      <p:ext uri="{BB962C8B-B14F-4D97-AF65-F5344CB8AC3E}">
        <p14:creationId xmlns:p14="http://schemas.microsoft.com/office/powerpoint/2010/main" val="3628449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0148" y="255116"/>
            <a:ext cx="10042902" cy="5755422"/>
          </a:xfrm>
          <a:prstGeom prst="rect">
            <a:avLst/>
          </a:prstGeom>
        </p:spPr>
        <p:txBody>
          <a:bodyPr wrap="square">
            <a:spAutoFit/>
          </a:bodyPr>
          <a:lstStyle/>
          <a:p>
            <a:pPr>
              <a:spcAft>
                <a:spcPts val="0"/>
              </a:spcAft>
            </a:pPr>
            <a:r>
              <a:rPr lang="en-AU" sz="4800" b="1" dirty="0">
                <a:solidFill>
                  <a:srgbClr val="002060"/>
                </a:solidFill>
                <a:ea typeface="Times New Roman" panose="02020603050405020304" pitchFamily="18" charset="0"/>
              </a:rPr>
              <a:t>Whither can it go?</a:t>
            </a:r>
          </a:p>
          <a:p>
            <a:pPr>
              <a:spcAft>
                <a:spcPts val="0"/>
              </a:spcAft>
            </a:pPr>
            <a:endParaRPr lang="en-AU" sz="800" b="1" dirty="0">
              <a:solidFill>
                <a:srgbClr val="FFCC00"/>
              </a:solidFill>
              <a:ea typeface="Times New Roman" panose="02020603050405020304" pitchFamily="18" charset="0"/>
            </a:endParaRPr>
          </a:p>
          <a:p>
            <a:pPr lvl="1">
              <a:spcAft>
                <a:spcPts val="0"/>
              </a:spcAft>
              <a:buClr>
                <a:srgbClr val="444444"/>
              </a:buClr>
              <a:buSzPts val="1350"/>
            </a:pPr>
            <a:endParaRPr lang="en-AU" sz="1200" dirty="0">
              <a:solidFill>
                <a:schemeClr val="bg1"/>
              </a:solidFill>
              <a:latin typeface="Times New Roman" panose="02020603050405020304" pitchFamily="18" charset="0"/>
              <a:ea typeface="Times New Roman" panose="02020603050405020304" pitchFamily="18" charset="0"/>
              <a:cs typeface="Arial" panose="020B0604020202020204" pitchFamily="34" charset="0"/>
            </a:endParaRPr>
          </a:p>
          <a:p>
            <a:pPr marL="742950" lvl="1" indent="-285750">
              <a:spcAft>
                <a:spcPts val="0"/>
              </a:spcAft>
              <a:buClr>
                <a:srgbClr val="444444"/>
              </a:buClr>
              <a:buSzPts val="1350"/>
              <a:buFont typeface="Symbol" panose="05050102010706020507" pitchFamily="18" charset="2"/>
              <a:buChar char=""/>
            </a:pPr>
            <a:endParaRPr lang="en-AU" sz="2400" dirty="0">
              <a:solidFill>
                <a:schemeClr val="bg1"/>
              </a:solidFill>
              <a:latin typeface="Times New Roman" panose="02020603050405020304" pitchFamily="18" charset="0"/>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Also beneficial in health literacy.</a:t>
            </a:r>
          </a:p>
          <a:p>
            <a:pPr marL="742950" lvl="1" indent="-285750">
              <a:spcAft>
                <a:spcPts val="0"/>
              </a:spcAft>
              <a:buClr>
                <a:srgbClr val="FF9900"/>
              </a:buClr>
              <a:buSzPts val="1350"/>
              <a:buFont typeface="Symbol" panose="05050102010706020507" pitchFamily="18" charset="2"/>
              <a:buChar char=""/>
            </a:pPr>
            <a:endParaRPr lang="en-AU" sz="28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Women learn to track their signs and to interpret the data in order to calculate the fertile window on their own</a:t>
            </a:r>
          </a:p>
          <a:p>
            <a:pPr lvl="1">
              <a:spcAft>
                <a:spcPts val="0"/>
              </a:spcAft>
              <a:buClr>
                <a:srgbClr val="FF9900"/>
              </a:buClr>
              <a:buSzPct val="150000"/>
            </a:pPr>
            <a:endParaRPr lang="en-AU" sz="28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 Relationship benefits for couple </a:t>
            </a:r>
            <a:r>
              <a:rPr lang="en-AU" sz="2800" dirty="0" err="1">
                <a:solidFill>
                  <a:srgbClr val="002060"/>
                </a:solidFill>
                <a:ea typeface="Times New Roman" panose="02020603050405020304" pitchFamily="18" charset="0"/>
                <a:cs typeface="Arial" panose="020B0604020202020204" pitchFamily="34" charset="0"/>
              </a:rPr>
              <a:t>eg</a:t>
            </a:r>
            <a:r>
              <a:rPr lang="en-AU" sz="2800" dirty="0">
                <a:solidFill>
                  <a:srgbClr val="002060"/>
                </a:solidFill>
                <a:ea typeface="Times New Roman" panose="02020603050405020304" pitchFamily="18" charset="0"/>
                <a:cs typeface="Arial" panose="020B0604020202020204" pitchFamily="34" charset="0"/>
              </a:rPr>
              <a:t> Creighton’s S.P.I.C.E . </a:t>
            </a:r>
          </a:p>
          <a:p>
            <a:pPr marL="742950" lvl="1" indent="-285750">
              <a:spcAft>
                <a:spcPts val="0"/>
              </a:spcAft>
              <a:buClr>
                <a:srgbClr val="FF9900"/>
              </a:buClr>
              <a:buSzPts val="1350"/>
              <a:buFont typeface="Symbol" panose="05050102010706020507" pitchFamily="18" charset="2"/>
              <a:buChar char=""/>
            </a:pPr>
            <a:endParaRPr lang="en-AU" sz="28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Have worldwide networks of instructors that can assist couples in the interpretation of their charts</a:t>
            </a:r>
          </a:p>
          <a:p>
            <a:pPr marL="800100" lvl="1" indent="-342900">
              <a:spcAft>
                <a:spcPts val="0"/>
              </a:spcAft>
              <a:buClr>
                <a:srgbClr val="FFC000"/>
              </a:buClr>
              <a:buSzPct val="150000"/>
              <a:buFont typeface="Arial" panose="020B0604020202020204" pitchFamily="34" charset="0"/>
              <a:buChar char="•"/>
            </a:pPr>
            <a:endParaRPr lang="en-AU" sz="2400"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7130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879" y="833762"/>
            <a:ext cx="9810426" cy="5663089"/>
          </a:xfrm>
          <a:prstGeom prst="rect">
            <a:avLst/>
          </a:prstGeom>
        </p:spPr>
        <p:txBody>
          <a:bodyPr wrap="square">
            <a:spAutoFit/>
          </a:bodyPr>
          <a:lstStyle/>
          <a:p>
            <a:pPr>
              <a:spcAft>
                <a:spcPts val="0"/>
              </a:spcAft>
            </a:pPr>
            <a:r>
              <a:rPr lang="en-AU" sz="4800" b="1" dirty="0">
                <a:solidFill>
                  <a:srgbClr val="002060"/>
                </a:solidFill>
                <a:ea typeface="Times New Roman" panose="02020603050405020304" pitchFamily="18" charset="0"/>
              </a:rPr>
              <a:t>Whither can it go? (</a:t>
            </a:r>
            <a:r>
              <a:rPr lang="en-AU" sz="4800" b="1" dirty="0" err="1">
                <a:solidFill>
                  <a:srgbClr val="002060"/>
                </a:solidFill>
                <a:ea typeface="Times New Roman" panose="02020603050405020304" pitchFamily="18" charset="0"/>
              </a:rPr>
              <a:t>cont</a:t>
            </a:r>
            <a:r>
              <a:rPr lang="en-AU" sz="4800" b="1" dirty="0">
                <a:solidFill>
                  <a:srgbClr val="002060"/>
                </a:solidFill>
                <a:ea typeface="Times New Roman" panose="02020603050405020304" pitchFamily="18" charset="0"/>
              </a:rPr>
              <a:t>)</a:t>
            </a:r>
          </a:p>
          <a:p>
            <a:pPr>
              <a:spcAft>
                <a:spcPts val="0"/>
              </a:spcAft>
            </a:pPr>
            <a:endParaRPr lang="en-AU" sz="1200" b="1" dirty="0">
              <a:solidFill>
                <a:srgbClr val="FFCC00"/>
              </a:solidFill>
              <a:ea typeface="Times New Roman" panose="02020603050405020304" pitchFamily="18" charset="0"/>
            </a:endParaRPr>
          </a:p>
          <a:p>
            <a:pPr marL="742950" lvl="1" indent="-285750">
              <a:spcAft>
                <a:spcPts val="0"/>
              </a:spcAft>
              <a:buClr>
                <a:srgbClr val="444444"/>
              </a:buClr>
              <a:buSzPts val="1350"/>
              <a:buFont typeface="Symbol" panose="05050102010706020507" pitchFamily="18" charset="2"/>
              <a:buChar char=""/>
            </a:pPr>
            <a:endParaRPr lang="en-AU" sz="2400" dirty="0">
              <a:solidFill>
                <a:schemeClr val="bg1"/>
              </a:solidFill>
              <a:latin typeface="Times New Roman" panose="02020603050405020304" pitchFamily="18" charset="0"/>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There are specific apps that electronically record data for already proven FABM </a:t>
            </a:r>
            <a:r>
              <a:rPr lang="en-AU" sz="2800" dirty="0" err="1">
                <a:solidFill>
                  <a:srgbClr val="002060"/>
                </a:solidFill>
                <a:ea typeface="Times New Roman" panose="02020603050405020304" pitchFamily="18" charset="0"/>
                <a:cs typeface="Arial" panose="020B0604020202020204" pitchFamily="34" charset="0"/>
              </a:rPr>
              <a:t>eg</a:t>
            </a:r>
            <a:r>
              <a:rPr lang="en-AU" sz="2800" dirty="0">
                <a:solidFill>
                  <a:srgbClr val="002060"/>
                </a:solidFill>
                <a:ea typeface="Times New Roman" panose="02020603050405020304" pitchFamily="18" charset="0"/>
                <a:cs typeface="Arial" panose="020B0604020202020204" pitchFamily="34" charset="0"/>
              </a:rPr>
              <a:t> NFP Charting Online (Billings compatible), Fertility Pinpoint (Billings approved), </a:t>
            </a:r>
            <a:r>
              <a:rPr lang="en-AU" sz="2800" dirty="0" err="1">
                <a:solidFill>
                  <a:srgbClr val="002060"/>
                </a:solidFill>
                <a:ea typeface="Times New Roman" panose="02020603050405020304" pitchFamily="18" charset="0"/>
                <a:cs typeface="Arial" panose="020B0604020202020204" pitchFamily="34" charset="0"/>
              </a:rPr>
              <a:t>Fertility</a:t>
            </a:r>
            <a:r>
              <a:rPr lang="en-AU" sz="2800" i="1" dirty="0" err="1">
                <a:solidFill>
                  <a:srgbClr val="002060"/>
                </a:solidFill>
                <a:ea typeface="Times New Roman" panose="02020603050405020304" pitchFamily="18" charset="0"/>
                <a:cs typeface="Arial" panose="020B0604020202020204" pitchFamily="34" charset="0"/>
              </a:rPr>
              <a:t>Care</a:t>
            </a:r>
            <a:r>
              <a:rPr lang="en-AU" sz="2800" dirty="0">
                <a:solidFill>
                  <a:srgbClr val="002060"/>
                </a:solidFill>
                <a:ea typeface="Times New Roman" panose="02020603050405020304" pitchFamily="18" charset="0"/>
                <a:cs typeface="Arial" panose="020B0604020202020204" pitchFamily="34" charset="0"/>
              </a:rPr>
              <a:t>™ App (Creighton 2018) </a:t>
            </a:r>
          </a:p>
          <a:p>
            <a:pPr lvl="1">
              <a:spcAft>
                <a:spcPts val="0"/>
              </a:spcAft>
              <a:buClr>
                <a:srgbClr val="FF9900"/>
              </a:buClr>
              <a:buSzPct val="150000"/>
            </a:pPr>
            <a:endParaRPr lang="en-AU" sz="24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endParaRPr lang="en-AU" sz="24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800" dirty="0" err="1">
                <a:solidFill>
                  <a:srgbClr val="002060"/>
                </a:solidFill>
                <a:ea typeface="Times New Roman" panose="02020603050405020304" pitchFamily="18" charset="0"/>
              </a:rPr>
              <a:t>Aust</a:t>
            </a:r>
            <a:r>
              <a:rPr lang="en-AU" sz="2800" dirty="0">
                <a:solidFill>
                  <a:srgbClr val="002060"/>
                </a:solidFill>
                <a:ea typeface="Times New Roman" panose="02020603050405020304" pitchFamily="18" charset="0"/>
              </a:rPr>
              <a:t> Council of NFP (</a:t>
            </a:r>
            <a:r>
              <a:rPr lang="en-AU" sz="2800" dirty="0" err="1">
                <a:solidFill>
                  <a:srgbClr val="002060"/>
                </a:solidFill>
                <a:ea typeface="Times New Roman" panose="02020603050405020304" pitchFamily="18" charset="0"/>
              </a:rPr>
              <a:t>Sympto</a:t>
            </a:r>
            <a:r>
              <a:rPr lang="en-AU" sz="2800" dirty="0">
                <a:solidFill>
                  <a:srgbClr val="002060"/>
                </a:solidFill>
                <a:ea typeface="Times New Roman" panose="02020603050405020304" pitchFamily="18" charset="0"/>
              </a:rPr>
              <a:t>-Thermal) doesn’t have approved app but </a:t>
            </a:r>
            <a:r>
              <a:rPr lang="en-AU" sz="2800" dirty="0" err="1">
                <a:solidFill>
                  <a:srgbClr val="002060"/>
                </a:solidFill>
                <a:ea typeface="Times New Roman" panose="02020603050405020304" pitchFamily="18" charset="0"/>
              </a:rPr>
              <a:t>SmartLoving</a:t>
            </a:r>
            <a:r>
              <a:rPr lang="en-AU" sz="2800" dirty="0">
                <a:solidFill>
                  <a:srgbClr val="002060"/>
                </a:solidFill>
                <a:ea typeface="Times New Roman" panose="02020603050405020304" pitchFamily="18" charset="0"/>
              </a:rPr>
              <a:t> marriage preparation website teaches </a:t>
            </a:r>
            <a:r>
              <a:rPr lang="en-AU" sz="2800" dirty="0" err="1">
                <a:solidFill>
                  <a:srgbClr val="002060"/>
                </a:solidFill>
                <a:ea typeface="Times New Roman" panose="02020603050405020304" pitchFamily="18" charset="0"/>
              </a:rPr>
              <a:t>Sympto</a:t>
            </a:r>
            <a:r>
              <a:rPr lang="en-AU" sz="2800" dirty="0">
                <a:solidFill>
                  <a:srgbClr val="002060"/>
                </a:solidFill>
                <a:ea typeface="Times New Roman" panose="02020603050405020304" pitchFamily="18" charset="0"/>
              </a:rPr>
              <a:t>-Thermal on-line with </a:t>
            </a:r>
            <a:r>
              <a:rPr lang="en-AU" sz="2800" dirty="0" err="1">
                <a:solidFill>
                  <a:srgbClr val="002060"/>
                </a:solidFill>
                <a:ea typeface="Times New Roman" panose="02020603050405020304" pitchFamily="18" charset="0"/>
              </a:rPr>
              <a:t>SmartFertility</a:t>
            </a:r>
            <a:r>
              <a:rPr lang="en-AU" sz="2800" dirty="0">
                <a:solidFill>
                  <a:srgbClr val="002060"/>
                </a:solidFill>
                <a:ea typeface="Times New Roman" panose="02020603050405020304" pitchFamily="18" charset="0"/>
              </a:rPr>
              <a:t> and recommends apps</a:t>
            </a:r>
            <a:endParaRPr lang="en-AU" sz="2800" dirty="0">
              <a:solidFill>
                <a:srgbClr val="002060"/>
              </a:solidFill>
            </a:endParaRPr>
          </a:p>
        </p:txBody>
      </p:sp>
    </p:spTree>
    <p:extLst>
      <p:ext uri="{BB962C8B-B14F-4D97-AF65-F5344CB8AC3E}">
        <p14:creationId xmlns:p14="http://schemas.microsoft.com/office/powerpoint/2010/main" val="348525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93278" y="190006"/>
            <a:ext cx="6103910" cy="6432530"/>
          </a:xfrm>
          <a:prstGeom prst="rect">
            <a:avLst/>
          </a:prstGeom>
        </p:spPr>
        <p:txBody>
          <a:bodyPr wrap="square">
            <a:spAutoFit/>
          </a:bodyPr>
          <a:lstStyle/>
          <a:p>
            <a:pPr>
              <a:spcAft>
                <a:spcPts val="0"/>
              </a:spcAft>
            </a:pPr>
            <a:endParaRPr lang="en-AU" sz="4000" b="1" dirty="0">
              <a:solidFill>
                <a:srgbClr val="FFCC00"/>
              </a:solidFill>
              <a:ea typeface="Times New Roman" panose="02020603050405020304" pitchFamily="18" charset="0"/>
            </a:endParaRPr>
          </a:p>
          <a:p>
            <a:pPr>
              <a:spcAft>
                <a:spcPts val="0"/>
              </a:spcAft>
            </a:pPr>
            <a:endParaRPr lang="en-AU" sz="800" dirty="0">
              <a:ea typeface="Times New Roman" panose="02020603050405020304" pitchFamily="18" charset="0"/>
            </a:endParaRPr>
          </a:p>
          <a:p>
            <a:pPr>
              <a:spcAft>
                <a:spcPts val="0"/>
              </a:spcAft>
            </a:pPr>
            <a:r>
              <a:rPr lang="en-AU" sz="3200" b="1" dirty="0">
                <a:solidFill>
                  <a:srgbClr val="002060"/>
                </a:solidFill>
                <a:ea typeface="Times New Roman" panose="02020603050405020304" pitchFamily="18" charset="0"/>
              </a:rPr>
              <a:t>NFP Charting Online</a:t>
            </a:r>
          </a:p>
          <a:p>
            <a:pPr>
              <a:spcAft>
                <a:spcPts val="0"/>
              </a:spcAft>
            </a:pPr>
            <a:endParaRPr lang="en-AU" sz="2000" dirty="0">
              <a:latin typeface="Times New Roman" panose="02020603050405020304" pitchFamily="18" charset="0"/>
              <a:ea typeface="Times New Roman" panose="02020603050405020304" pitchFamily="18" charset="0"/>
            </a:endParaRPr>
          </a:p>
          <a:p>
            <a:pPr marL="914400" lvl="1" indent="-457200">
              <a:spcAft>
                <a:spcPts val="0"/>
              </a:spcAft>
              <a:buClr>
                <a:srgbClr val="FF9900"/>
              </a:buClr>
              <a:buSzPct val="150000"/>
              <a:buFont typeface="Arial" panose="020B0604020202020204" pitchFamily="34" charset="0"/>
              <a:buChar char="•"/>
            </a:pPr>
            <a:r>
              <a:rPr lang="en-AU" sz="2400" dirty="0">
                <a:solidFill>
                  <a:srgbClr val="002060"/>
                </a:solidFill>
                <a:ea typeface="Times New Roman" panose="02020603050405020304" pitchFamily="18" charset="0"/>
                <a:cs typeface="Arial" panose="020B0604020202020204" pitchFamily="34" charset="0"/>
              </a:rPr>
              <a:t>Couple can designate teacher(s)</a:t>
            </a:r>
          </a:p>
          <a:p>
            <a:pPr marL="742950" lvl="1" indent="-285750">
              <a:spcAft>
                <a:spcPts val="0"/>
              </a:spcAft>
              <a:buClr>
                <a:srgbClr val="FF9900"/>
              </a:buClr>
              <a:buSzPts val="1350"/>
              <a:buFont typeface="Symbol" panose="05050102010706020507" pitchFamily="18" charset="2"/>
              <a:buChar char=""/>
            </a:pPr>
            <a:endParaRPr lang="en-AU" sz="24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400" dirty="0">
                <a:solidFill>
                  <a:srgbClr val="002060"/>
                </a:solidFill>
                <a:ea typeface="Times New Roman" panose="02020603050405020304" pitchFamily="18" charset="0"/>
                <a:cs typeface="Arial" panose="020B0604020202020204" pitchFamily="34" charset="0"/>
              </a:rPr>
              <a:t>Chart on phone or computer</a:t>
            </a:r>
          </a:p>
          <a:p>
            <a:pPr marL="742950" lvl="1" indent="-285750">
              <a:spcAft>
                <a:spcPts val="0"/>
              </a:spcAft>
              <a:buClr>
                <a:srgbClr val="FF9900"/>
              </a:buClr>
              <a:buSzPts val="1350"/>
              <a:buFont typeface="Symbol" panose="05050102010706020507" pitchFamily="18" charset="2"/>
              <a:buChar char=""/>
            </a:pPr>
            <a:endParaRPr lang="en-AU" sz="24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400" dirty="0">
                <a:solidFill>
                  <a:srgbClr val="002060"/>
                </a:solidFill>
                <a:ea typeface="Times New Roman" panose="02020603050405020304" pitchFamily="18" charset="0"/>
                <a:cs typeface="Arial" panose="020B0604020202020204" pitchFamily="34" charset="0"/>
              </a:rPr>
              <a:t>Teacher can logon, see chart, get 2</a:t>
            </a:r>
            <a:r>
              <a:rPr lang="en-AU" sz="2400" baseline="30000" dirty="0">
                <a:solidFill>
                  <a:srgbClr val="002060"/>
                </a:solidFill>
                <a:ea typeface="Times New Roman" panose="02020603050405020304" pitchFamily="18" charset="0"/>
                <a:cs typeface="Arial" panose="020B0604020202020204" pitchFamily="34" charset="0"/>
              </a:rPr>
              <a:t>nd</a:t>
            </a:r>
            <a:r>
              <a:rPr lang="en-AU" sz="2400" dirty="0">
                <a:solidFill>
                  <a:srgbClr val="002060"/>
                </a:solidFill>
                <a:ea typeface="Times New Roman" panose="02020603050405020304" pitchFamily="18" charset="0"/>
                <a:cs typeface="Arial" panose="020B0604020202020204" pitchFamily="34" charset="0"/>
              </a:rPr>
              <a:t> opinion and send feedback</a:t>
            </a:r>
          </a:p>
          <a:p>
            <a:pPr marL="742950" lvl="1" indent="-285750">
              <a:spcAft>
                <a:spcPts val="0"/>
              </a:spcAft>
              <a:buClr>
                <a:srgbClr val="FF9900"/>
              </a:buClr>
              <a:buSzPts val="1350"/>
              <a:buFont typeface="Symbol" panose="05050102010706020507" pitchFamily="18" charset="2"/>
              <a:buChar char=""/>
            </a:pPr>
            <a:endParaRPr lang="en-AU" sz="24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400" dirty="0">
                <a:solidFill>
                  <a:srgbClr val="002060"/>
                </a:solidFill>
                <a:ea typeface="Times New Roman" panose="02020603050405020304" pitchFamily="18" charset="0"/>
                <a:cs typeface="Arial" panose="020B0604020202020204" pitchFamily="34" charset="0"/>
              </a:rPr>
              <a:t>Couple can email chart for advice</a:t>
            </a:r>
          </a:p>
          <a:p>
            <a:pPr marL="742950" lvl="1" indent="-285750">
              <a:spcAft>
                <a:spcPts val="0"/>
              </a:spcAft>
              <a:buClr>
                <a:srgbClr val="FF9900"/>
              </a:buClr>
              <a:buSzPts val="1350"/>
              <a:buFont typeface="Symbol" panose="05050102010706020507" pitchFamily="18" charset="2"/>
              <a:buChar char=""/>
            </a:pPr>
            <a:endParaRPr lang="en-AU" sz="24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400" dirty="0">
                <a:solidFill>
                  <a:srgbClr val="002060"/>
                </a:solidFill>
                <a:ea typeface="Times New Roman" panose="02020603050405020304" pitchFamily="18" charset="0"/>
                <a:cs typeface="Arial" panose="020B0604020202020204" pitchFamily="34" charset="0"/>
              </a:rPr>
              <a:t>Works well, looks old-fashioned but colours show patterns well</a:t>
            </a:r>
          </a:p>
          <a:p>
            <a:pPr marL="742950" lvl="1" indent="-285750">
              <a:spcAft>
                <a:spcPts val="0"/>
              </a:spcAft>
              <a:buClr>
                <a:srgbClr val="FF9900"/>
              </a:buClr>
              <a:buSzPts val="1350"/>
              <a:buFont typeface="Symbol" panose="05050102010706020507" pitchFamily="18" charset="2"/>
              <a:buChar char=""/>
            </a:pPr>
            <a:endParaRPr lang="en-AU" sz="24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400" dirty="0">
                <a:solidFill>
                  <a:srgbClr val="002060"/>
                </a:solidFill>
                <a:ea typeface="Times New Roman" panose="02020603050405020304" pitchFamily="18" charset="0"/>
                <a:cs typeface="Arial" panose="020B0604020202020204" pitchFamily="34" charset="0"/>
              </a:rPr>
              <a:t>Couple pay US$2/</a:t>
            </a:r>
            <a:r>
              <a:rPr lang="en-AU" sz="2400" dirty="0" err="1">
                <a:solidFill>
                  <a:srgbClr val="002060"/>
                </a:solidFill>
                <a:ea typeface="Times New Roman" panose="02020603050405020304" pitchFamily="18" charset="0"/>
                <a:cs typeface="Arial" panose="020B0604020202020204" pitchFamily="34" charset="0"/>
              </a:rPr>
              <a:t>mth</a:t>
            </a:r>
            <a:r>
              <a:rPr lang="en-AU" sz="2400" dirty="0">
                <a:solidFill>
                  <a:srgbClr val="002060"/>
                </a:solidFill>
                <a:ea typeface="Times New Roman" panose="02020603050405020304" pitchFamily="18" charset="0"/>
                <a:cs typeface="Arial" panose="020B0604020202020204" pitchFamily="34" charset="0"/>
              </a:rPr>
              <a:t>, free for teachers</a:t>
            </a:r>
            <a:endParaRPr lang="en-AU" sz="2400" dirty="0">
              <a:solidFill>
                <a:srgbClr val="002060"/>
              </a:solidFill>
              <a:effectLst/>
              <a:ea typeface="Times New Roman" panose="02020603050405020304" pitchFamily="18" charset="0"/>
              <a:cs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50" y="0"/>
            <a:ext cx="3857625" cy="6858000"/>
          </a:xfrm>
          <a:prstGeom prst="rect">
            <a:avLst/>
          </a:prstGeom>
        </p:spPr>
      </p:pic>
    </p:spTree>
    <p:extLst>
      <p:ext uri="{BB962C8B-B14F-4D97-AF65-F5344CB8AC3E}">
        <p14:creationId xmlns:p14="http://schemas.microsoft.com/office/powerpoint/2010/main" val="416788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3267" y="627420"/>
            <a:ext cx="8074617" cy="5355312"/>
          </a:xfrm>
          <a:prstGeom prst="rect">
            <a:avLst/>
          </a:prstGeom>
        </p:spPr>
        <p:txBody>
          <a:bodyPr wrap="square">
            <a:spAutoFit/>
          </a:bodyPr>
          <a:lstStyle/>
          <a:p>
            <a:pPr>
              <a:spcAft>
                <a:spcPts val="0"/>
              </a:spcAft>
            </a:pPr>
            <a:r>
              <a:rPr lang="en-AU" sz="5400" b="1" dirty="0">
                <a:solidFill>
                  <a:srgbClr val="002060"/>
                </a:solidFill>
                <a:ea typeface="Times New Roman" panose="02020603050405020304" pitchFamily="18" charset="0"/>
              </a:rPr>
              <a:t>Fertility Pinpoint</a:t>
            </a:r>
          </a:p>
          <a:p>
            <a:pPr>
              <a:spcAft>
                <a:spcPts val="0"/>
              </a:spcAft>
            </a:pPr>
            <a:endParaRPr lang="en-AU" b="1" dirty="0">
              <a:solidFill>
                <a:srgbClr val="FFC000"/>
              </a:solidFill>
              <a:ea typeface="Times New Roman" panose="02020603050405020304" pitchFamily="18" charset="0"/>
            </a:endParaRPr>
          </a:p>
          <a:p>
            <a:pPr>
              <a:spcAft>
                <a:spcPts val="0"/>
              </a:spcAft>
            </a:pPr>
            <a:endParaRPr lang="en-AU" b="1" dirty="0">
              <a:solidFill>
                <a:srgbClr val="FFC000"/>
              </a:solidFill>
              <a:ea typeface="Times New Roman" panose="02020603050405020304" pitchFamily="18"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Cloud-based</a:t>
            </a:r>
          </a:p>
          <a:p>
            <a:pPr marL="914400" lvl="1" indent="-457200">
              <a:spcAft>
                <a:spcPts val="0"/>
              </a:spcAft>
              <a:buClr>
                <a:srgbClr val="FF9900"/>
              </a:buClr>
              <a:buSzPct val="150000"/>
              <a:buFont typeface="Arial" panose="020B0604020202020204" pitchFamily="34" charset="0"/>
              <a:buChar char="•"/>
            </a:pPr>
            <a:endParaRPr lang="en-AU" sz="28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Looks more modern but not as teacher friendly and doesn’t print off as </a:t>
            </a:r>
            <a:r>
              <a:rPr lang="en-AU" sz="2800" dirty="0" err="1">
                <a:solidFill>
                  <a:srgbClr val="002060"/>
                </a:solidFill>
                <a:ea typeface="Times New Roman" panose="02020603050405020304" pitchFamily="18" charset="0"/>
                <a:cs typeface="Arial" panose="020B0604020202020204" pitchFamily="34" charset="0"/>
              </a:rPr>
              <a:t>nicel</a:t>
            </a:r>
            <a:endParaRPr lang="en-AU" sz="28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endParaRPr lang="en-AU" sz="28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Billings preferred and approved</a:t>
            </a:r>
          </a:p>
          <a:p>
            <a:pPr marL="914400" lvl="1" indent="-457200">
              <a:spcAft>
                <a:spcPts val="0"/>
              </a:spcAft>
              <a:buClr>
                <a:srgbClr val="FF9900"/>
              </a:buClr>
              <a:buSzPct val="150000"/>
              <a:buFont typeface="Arial" panose="020B0604020202020204" pitchFamily="34" charset="0"/>
              <a:buChar char="•"/>
            </a:pPr>
            <a:endParaRPr lang="en-AU" sz="2800" dirty="0">
              <a:solidFill>
                <a:srgbClr val="002060"/>
              </a:solidFill>
              <a:ea typeface="Times New Roman" panose="02020603050405020304" pitchFamily="18" charset="0"/>
              <a:cs typeface="Arial" panose="020B0604020202020204" pitchFamily="34" charset="0"/>
            </a:endParaRPr>
          </a:p>
          <a:p>
            <a:pPr marL="914400" lvl="1" indent="-457200">
              <a:spcAft>
                <a:spcPts val="0"/>
              </a:spcAft>
              <a:buClr>
                <a:srgbClr val="FF9900"/>
              </a:buClr>
              <a:buSzPct val="150000"/>
              <a:buFont typeface="Arial" panose="020B0604020202020204" pitchFamily="34" charset="0"/>
              <a:buChar char="•"/>
            </a:pPr>
            <a:r>
              <a:rPr lang="en-AU" sz="2800" dirty="0">
                <a:solidFill>
                  <a:srgbClr val="002060"/>
                </a:solidFill>
                <a:ea typeface="Times New Roman" panose="02020603050405020304" pitchFamily="18" charset="0"/>
                <a:cs typeface="Arial" panose="020B0604020202020204" pitchFamily="34" charset="0"/>
              </a:rPr>
              <a:t>Economical with some of payment going to Billings</a:t>
            </a:r>
            <a:endParaRPr lang="en-AU" sz="2800" dirty="0">
              <a:solidFill>
                <a:srgbClr val="00206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66650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258" y="723037"/>
            <a:ext cx="11393474" cy="5432256"/>
          </a:xfrm>
          <a:prstGeom prst="rect">
            <a:avLst/>
          </a:prstGeom>
        </p:spPr>
        <p:txBody>
          <a:bodyPr wrap="square">
            <a:spAutoFit/>
          </a:bodyPr>
          <a:lstStyle/>
          <a:p>
            <a:pPr>
              <a:spcAft>
                <a:spcPts val="0"/>
              </a:spcAft>
            </a:pPr>
            <a:r>
              <a:rPr lang="en-AU" sz="4000" b="1" dirty="0" err="1">
                <a:solidFill>
                  <a:srgbClr val="002060"/>
                </a:solidFill>
                <a:ea typeface="Times New Roman" panose="02020603050405020304" pitchFamily="18" charset="0"/>
              </a:rPr>
              <a:t>Fertility</a:t>
            </a:r>
            <a:r>
              <a:rPr lang="en-AU" sz="4000" b="1" i="1" dirty="0" err="1">
                <a:solidFill>
                  <a:srgbClr val="002060"/>
                </a:solidFill>
                <a:ea typeface="Times New Roman" panose="02020603050405020304" pitchFamily="18" charset="0"/>
              </a:rPr>
              <a:t>Care</a:t>
            </a:r>
            <a:r>
              <a:rPr lang="en-AU" sz="4000" b="1" dirty="0">
                <a:solidFill>
                  <a:srgbClr val="002060"/>
                </a:solidFill>
                <a:ea typeface="Times New Roman" panose="02020603050405020304" pitchFamily="18" charset="0"/>
              </a:rPr>
              <a:t>™ App (Official Creighton Model App)</a:t>
            </a:r>
          </a:p>
          <a:p>
            <a:pPr>
              <a:spcAft>
                <a:spcPts val="0"/>
              </a:spcAft>
            </a:pPr>
            <a:endParaRPr lang="en-AU" sz="3200" dirty="0">
              <a:solidFill>
                <a:srgbClr val="FFC000"/>
              </a:solidFill>
              <a:latin typeface="Times New Roman" panose="02020603050405020304" pitchFamily="18" charset="0"/>
              <a:ea typeface="Times New Roman" panose="02020603050405020304" pitchFamily="18"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Cloud-based, secure, auto updates</a:t>
            </a:r>
          </a:p>
          <a:p>
            <a:pPr marL="742950" lvl="1" indent="-285750">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Available from Saint Paul VI Institute’s Publication Department (not  App stores)</a:t>
            </a:r>
          </a:p>
          <a:p>
            <a:pPr marL="742950" lvl="1" indent="-285750">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Available to any Practitioner of good standing affiliated with an FCCA (</a:t>
            </a:r>
            <a:r>
              <a:rPr lang="en-AU" sz="2500" dirty="0" err="1">
                <a:solidFill>
                  <a:srgbClr val="002060"/>
                </a:solidFill>
                <a:ea typeface="Times New Roman" panose="02020603050405020304" pitchFamily="18" charset="0"/>
                <a:cs typeface="Arial" panose="020B0604020202020204" pitchFamily="34" charset="0"/>
              </a:rPr>
              <a:t>Fertility</a:t>
            </a:r>
            <a:r>
              <a:rPr lang="en-AU" sz="2500" i="1" dirty="0" err="1">
                <a:solidFill>
                  <a:srgbClr val="002060"/>
                </a:solidFill>
                <a:ea typeface="Times New Roman" panose="02020603050405020304" pitchFamily="18" charset="0"/>
                <a:cs typeface="Arial" panose="020B0604020202020204" pitchFamily="34" charset="0"/>
              </a:rPr>
              <a:t>Care</a:t>
            </a:r>
            <a:r>
              <a:rPr lang="en-AU" sz="2500" dirty="0">
                <a:solidFill>
                  <a:srgbClr val="002060"/>
                </a:solidFill>
                <a:ea typeface="Times New Roman" panose="02020603050405020304" pitchFamily="18" charset="0"/>
                <a:cs typeface="Arial" panose="020B0604020202020204" pitchFamily="34" charset="0"/>
              </a:rPr>
              <a:t> </a:t>
            </a:r>
            <a:r>
              <a:rPr lang="en-AU" sz="2500" dirty="0" err="1">
                <a:solidFill>
                  <a:srgbClr val="002060"/>
                </a:solidFill>
                <a:ea typeface="Times New Roman" panose="02020603050405020304" pitchFamily="18" charset="0"/>
                <a:cs typeface="Arial" panose="020B0604020202020204" pitchFamily="34" charset="0"/>
              </a:rPr>
              <a:t>Centers</a:t>
            </a:r>
            <a:r>
              <a:rPr lang="en-AU" sz="2500" dirty="0">
                <a:solidFill>
                  <a:srgbClr val="002060"/>
                </a:solidFill>
                <a:ea typeface="Times New Roman" panose="02020603050405020304" pitchFamily="18" charset="0"/>
                <a:cs typeface="Arial" panose="020B0604020202020204" pitchFamily="34" charset="0"/>
              </a:rPr>
              <a:t> of America)</a:t>
            </a:r>
          </a:p>
          <a:p>
            <a:pPr lvl="1">
              <a:spcAft>
                <a:spcPts val="0"/>
              </a:spcAft>
              <a:buClr>
                <a:srgbClr val="FF9900"/>
              </a:buClr>
              <a:buSzPts val="1350"/>
            </a:pPr>
            <a:r>
              <a:rPr lang="en-AU" sz="2500" dirty="0">
                <a:solidFill>
                  <a:srgbClr val="002060"/>
                </a:solidFill>
                <a:ea typeface="Times New Roman" panose="02020603050405020304" pitchFamily="18" charset="0"/>
                <a:cs typeface="Arial" panose="020B0604020202020204" pitchFamily="34" charset="0"/>
              </a:rPr>
              <a:t> </a:t>
            </a: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US$4.99/month and a one-time registration fee of $10</a:t>
            </a:r>
          </a:p>
          <a:p>
            <a:pPr marL="742950" lvl="1" indent="-285750">
              <a:spcAft>
                <a:spcPts val="0"/>
              </a:spcAft>
              <a:buClr>
                <a:srgbClr val="FF9900"/>
              </a:buClr>
              <a:buSzPts val="1350"/>
              <a:buFont typeface="Symbol" panose="05050102010706020507" pitchFamily="18" charset="2"/>
              <a:buChar char=""/>
            </a:pPr>
            <a:endParaRPr lang="en-AU" sz="2500" dirty="0">
              <a:solidFill>
                <a:srgbClr val="002060"/>
              </a:solidFill>
              <a:ea typeface="Times New Roman" panose="02020603050405020304" pitchFamily="18" charset="0"/>
              <a:cs typeface="Arial" panose="020B0604020202020204" pitchFamily="34" charset="0"/>
            </a:endParaRPr>
          </a:p>
          <a:p>
            <a:pPr marL="800100" lvl="1" indent="-342900">
              <a:spcAft>
                <a:spcPts val="0"/>
              </a:spcAft>
              <a:buClr>
                <a:srgbClr val="FF9900"/>
              </a:buClr>
              <a:buSzPct val="150000"/>
              <a:buFont typeface="Arial" panose="020B0604020202020204" pitchFamily="34" charset="0"/>
              <a:buChar char="•"/>
            </a:pPr>
            <a:r>
              <a:rPr lang="en-AU" sz="2500" dirty="0">
                <a:solidFill>
                  <a:srgbClr val="002060"/>
                </a:solidFill>
                <a:ea typeface="Times New Roman" panose="02020603050405020304" pitchFamily="18" charset="0"/>
                <a:cs typeface="Arial" panose="020B0604020202020204" pitchFamily="34" charset="0"/>
              </a:rPr>
              <a:t>Seamlessly weaves observations, charting and instructions, as well as support and guidance</a:t>
            </a:r>
            <a:endParaRPr lang="en-AU" sz="2500" dirty="0">
              <a:solidFill>
                <a:srgbClr val="00206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6468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7512" y="891852"/>
            <a:ext cx="11281557" cy="4924425"/>
          </a:xfrm>
          <a:prstGeom prst="rect">
            <a:avLst/>
          </a:prstGeom>
        </p:spPr>
        <p:txBody>
          <a:bodyPr wrap="square">
            <a:spAutoFit/>
          </a:bodyPr>
          <a:lstStyle/>
          <a:p>
            <a:pPr algn="ctr">
              <a:spcAft>
                <a:spcPts val="0"/>
              </a:spcAft>
            </a:pPr>
            <a:r>
              <a:rPr lang="en-AU" sz="4000" b="1" kern="1800" spc="-35" dirty="0">
                <a:solidFill>
                  <a:srgbClr val="002060"/>
                </a:solidFill>
                <a:ea typeface="Times New Roman" panose="02020603050405020304" pitchFamily="18" charset="0"/>
              </a:rPr>
              <a:t>Performance of Fertility Awareness-based Method Apps Marketed to Avoid Pregnancy</a:t>
            </a:r>
          </a:p>
          <a:p>
            <a:pPr algn="ctr">
              <a:spcAft>
                <a:spcPts val="0"/>
              </a:spcAft>
            </a:pPr>
            <a:endParaRPr lang="en-AU" sz="2000" b="1" dirty="0">
              <a:solidFill>
                <a:srgbClr val="002060"/>
              </a:solidFill>
              <a:ea typeface="Times New Roman" panose="02020603050405020304" pitchFamily="18" charset="0"/>
            </a:endParaRPr>
          </a:p>
          <a:p>
            <a:pPr>
              <a:spcAft>
                <a:spcPts val="0"/>
              </a:spcAft>
            </a:pPr>
            <a:r>
              <a:rPr lang="en-AU" sz="2200" dirty="0">
                <a:solidFill>
                  <a:schemeClr val="bg1"/>
                </a:solidFill>
                <a:latin typeface="Arial" panose="020B0604020202020204" pitchFamily="34" charset="0"/>
                <a:ea typeface="Times New Roman" panose="02020603050405020304" pitchFamily="18" charset="0"/>
              </a:rPr>
              <a:t> </a:t>
            </a:r>
            <a:endParaRPr lang="en-AU" sz="2200" dirty="0">
              <a:solidFill>
                <a:schemeClr val="bg1"/>
              </a:solidFill>
              <a:latin typeface="Times New Roman" panose="02020603050405020304" pitchFamily="18" charset="0"/>
              <a:ea typeface="Times New Roman" panose="02020603050405020304" pitchFamily="18" charset="0"/>
            </a:endParaRPr>
          </a:p>
          <a:p>
            <a:pPr marL="342900" indent="-342900">
              <a:spcAft>
                <a:spcPts val="0"/>
              </a:spcAft>
              <a:buClr>
                <a:srgbClr val="FF9900"/>
              </a:buClr>
              <a:buSzPct val="159000"/>
              <a:buFont typeface="Arial" panose="020B0604020202020204" pitchFamily="34" charset="0"/>
              <a:buChar char="•"/>
            </a:pPr>
            <a:r>
              <a:rPr lang="en-AU" sz="2500" dirty="0">
                <a:solidFill>
                  <a:srgbClr val="002060"/>
                </a:solidFill>
                <a:ea typeface="Times New Roman" panose="02020603050405020304" pitchFamily="18" charset="0"/>
              </a:rPr>
              <a:t>Using a 10-criteria rating system to evaluate 95 apps for avoiding pregnancy, Duane et al ranked Natural Cycles 15</a:t>
            </a:r>
            <a:r>
              <a:rPr lang="en-AU" sz="2500" baseline="30000" dirty="0">
                <a:solidFill>
                  <a:srgbClr val="002060"/>
                </a:solidFill>
                <a:ea typeface="Times New Roman" panose="02020603050405020304" pitchFamily="18" charset="0"/>
              </a:rPr>
              <a:t>th</a:t>
            </a:r>
            <a:r>
              <a:rPr lang="en-AU" sz="2500" dirty="0">
                <a:solidFill>
                  <a:srgbClr val="002060"/>
                </a:solidFill>
                <a:ea typeface="Times New Roman" panose="02020603050405020304" pitchFamily="18" charset="0"/>
              </a:rPr>
              <a:t> out of 30 apps which predicted days of fertility.</a:t>
            </a:r>
          </a:p>
          <a:p>
            <a:pPr marL="342900" indent="-342900">
              <a:spcAft>
                <a:spcPts val="0"/>
              </a:spcAft>
              <a:buClr>
                <a:srgbClr val="FF9900"/>
              </a:buClr>
              <a:buSzPct val="159000"/>
              <a:buFont typeface="Arial" panose="020B0604020202020204" pitchFamily="34" charset="0"/>
              <a:buChar char="•"/>
            </a:pPr>
            <a:endParaRPr lang="en-AU" sz="2200" dirty="0">
              <a:solidFill>
                <a:srgbClr val="002060"/>
              </a:solidFill>
              <a:ea typeface="Times New Roman" panose="02020603050405020304" pitchFamily="18" charset="0"/>
            </a:endParaRPr>
          </a:p>
          <a:p>
            <a:pPr>
              <a:spcAft>
                <a:spcPts val="0"/>
              </a:spcAft>
              <a:buClr>
                <a:srgbClr val="FF9900"/>
              </a:buClr>
              <a:buSzPct val="159000"/>
            </a:pPr>
            <a:endParaRPr lang="en-AU" sz="2200" dirty="0">
              <a:solidFill>
                <a:srgbClr val="002060"/>
              </a:solidFill>
              <a:ea typeface="Times New Roman" panose="02020603050405020304" pitchFamily="18" charset="0"/>
            </a:endParaRPr>
          </a:p>
          <a:p>
            <a:pPr>
              <a:spcAft>
                <a:spcPts val="0"/>
              </a:spcAft>
              <a:buClr>
                <a:srgbClr val="FF9900"/>
              </a:buClr>
              <a:buSzPct val="159000"/>
            </a:pPr>
            <a:r>
              <a:rPr lang="en-AU" sz="2000" dirty="0">
                <a:solidFill>
                  <a:srgbClr val="002060"/>
                </a:solidFill>
                <a:ea typeface="Times New Roman" panose="02020603050405020304" pitchFamily="18" charset="0"/>
              </a:rPr>
              <a:t>Duane M, Contreras A, Jensen ET, White A. The Performance of Fertility Awareness-based Method Apps Marketed to Avoid Pregnancy. The Journal of the American Board of Family Medicine. 2016, 29: 508-511.</a:t>
            </a:r>
          </a:p>
          <a:p>
            <a:pPr>
              <a:spcAft>
                <a:spcPts val="0"/>
              </a:spcAft>
              <a:buClr>
                <a:srgbClr val="FF9900"/>
              </a:buClr>
              <a:buSzPct val="159000"/>
            </a:pPr>
            <a:r>
              <a:rPr lang="en-AU" sz="2000" dirty="0" err="1">
                <a:solidFill>
                  <a:srgbClr val="002060"/>
                </a:solidFill>
                <a:ea typeface="Times New Roman" panose="02020603050405020304" pitchFamily="18" charset="0"/>
              </a:rPr>
              <a:t>DOI:https</a:t>
            </a:r>
            <a:r>
              <a:rPr lang="en-AU" sz="2000" dirty="0">
                <a:solidFill>
                  <a:srgbClr val="002060"/>
                </a:solidFill>
                <a:ea typeface="Times New Roman" panose="02020603050405020304" pitchFamily="18" charset="0"/>
              </a:rPr>
              <a:t>://doi.org/10.3122/jabfm.2016.04.160022</a:t>
            </a:r>
          </a:p>
          <a:p>
            <a:pPr>
              <a:spcAft>
                <a:spcPts val="0"/>
              </a:spcAft>
              <a:buClr>
                <a:srgbClr val="FF9900"/>
              </a:buClr>
            </a:pPr>
            <a:r>
              <a:rPr lang="en-AU" sz="2000" dirty="0">
                <a:solidFill>
                  <a:srgbClr val="002060"/>
                </a:solidFill>
                <a:ea typeface="Times New Roman" panose="02020603050405020304" pitchFamily="18" charset="0"/>
              </a:rPr>
              <a:t> </a:t>
            </a:r>
          </a:p>
          <a:p>
            <a:pPr>
              <a:spcAft>
                <a:spcPts val="0"/>
              </a:spcAft>
            </a:pPr>
            <a:r>
              <a:rPr lang="en-AU" sz="2000" dirty="0">
                <a:solidFill>
                  <a:srgbClr val="002060"/>
                </a:solidFill>
                <a:latin typeface="Arial" panose="020B0604020202020204" pitchFamily="34" charset="0"/>
                <a:ea typeface="Times New Roman" panose="02020603050405020304" pitchFamily="18" charset="0"/>
              </a:rPr>
              <a:t> </a:t>
            </a:r>
            <a:endParaRPr lang="en-AU" sz="20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6473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478" y="195249"/>
            <a:ext cx="11990522" cy="6370975"/>
          </a:xfrm>
          <a:prstGeom prst="rect">
            <a:avLst/>
          </a:prstGeom>
        </p:spPr>
        <p:txBody>
          <a:bodyPr wrap="square">
            <a:spAutoFit/>
          </a:bodyPr>
          <a:lstStyle/>
          <a:p>
            <a:pPr algn="ctr">
              <a:spcAft>
                <a:spcPts val="0"/>
              </a:spcAft>
            </a:pPr>
            <a:r>
              <a:rPr lang="en-AU" sz="3800" b="1" kern="1800" spc="-35" dirty="0">
                <a:solidFill>
                  <a:srgbClr val="002060"/>
                </a:solidFill>
                <a:ea typeface="Times New Roman" panose="02020603050405020304" pitchFamily="18" charset="0"/>
              </a:rPr>
              <a:t>Performance of Fertility Awareness-based Method Apps Marketed to Avoid Pregnancy</a:t>
            </a:r>
          </a:p>
          <a:p>
            <a:pPr algn="ctr">
              <a:spcAft>
                <a:spcPts val="0"/>
              </a:spcAft>
            </a:pPr>
            <a:endParaRPr lang="en-AU" sz="1600" b="1" dirty="0">
              <a:solidFill>
                <a:srgbClr val="002060"/>
              </a:solidFill>
              <a:ea typeface="Times New Roman" panose="02020603050405020304" pitchFamily="18" charset="0"/>
            </a:endParaRPr>
          </a:p>
          <a:p>
            <a:pPr>
              <a:spcAft>
                <a:spcPts val="0"/>
              </a:spcAft>
            </a:pPr>
            <a:r>
              <a:rPr lang="en-AU" sz="2800" b="1" dirty="0">
                <a:solidFill>
                  <a:schemeClr val="bg1"/>
                </a:solidFill>
                <a:latin typeface="Arial" panose="020B0604020202020204" pitchFamily="34" charset="0"/>
                <a:ea typeface="Times New Roman" panose="02020603050405020304" pitchFamily="18" charset="0"/>
              </a:rPr>
              <a:t> </a:t>
            </a:r>
            <a:r>
              <a:rPr lang="en-AU" sz="3000" dirty="0">
                <a:solidFill>
                  <a:srgbClr val="002060"/>
                </a:solidFill>
                <a:ea typeface="Times New Roman" panose="02020603050405020304" pitchFamily="18" charset="0"/>
              </a:rPr>
              <a:t>Only six apps had either a perfect score on accuracy or no false negatives:</a:t>
            </a:r>
          </a:p>
          <a:p>
            <a:pPr>
              <a:spcAft>
                <a:spcPts val="0"/>
              </a:spcAft>
            </a:pPr>
            <a:endParaRPr lang="en-AU" sz="1000" dirty="0">
              <a:solidFill>
                <a:srgbClr val="002060"/>
              </a:solidFill>
              <a:ea typeface="Times New Roman" panose="02020603050405020304" pitchFamily="18" charset="0"/>
            </a:endParaRPr>
          </a:p>
          <a:p>
            <a:pPr marL="1714500" lvl="3" indent="-342900">
              <a:buClr>
                <a:srgbClr val="FF9900"/>
              </a:buClr>
              <a:buSzPct val="150000"/>
              <a:buFont typeface="Arial" panose="020B0604020202020204" pitchFamily="34" charset="0"/>
              <a:buChar char="•"/>
              <a:tabLst>
                <a:tab pos="457200" algn="l"/>
              </a:tabLst>
            </a:pPr>
            <a:r>
              <a:rPr lang="en-AU" sz="2400" dirty="0">
                <a:solidFill>
                  <a:srgbClr val="002060"/>
                </a:solidFill>
                <a:ea typeface="Times New Roman" panose="02020603050405020304" pitchFamily="18" charset="0"/>
              </a:rPr>
              <a:t>Ovulation Mentor (Billings Ovulation Method) </a:t>
            </a:r>
          </a:p>
          <a:p>
            <a:pPr marL="1714500" lvl="3" indent="-342900">
              <a:buClr>
                <a:srgbClr val="FF9900"/>
              </a:buClr>
              <a:buSzPct val="150000"/>
              <a:buFont typeface="Arial" panose="020B0604020202020204" pitchFamily="34" charset="0"/>
              <a:buChar char="•"/>
              <a:tabLst>
                <a:tab pos="457200" algn="l"/>
              </a:tabLst>
            </a:pPr>
            <a:endParaRPr lang="en-AU" sz="1600" dirty="0">
              <a:solidFill>
                <a:srgbClr val="002060"/>
              </a:solidFill>
              <a:ea typeface="Times New Roman" panose="02020603050405020304" pitchFamily="18" charset="0"/>
            </a:endParaRPr>
          </a:p>
          <a:p>
            <a:pPr marL="1714500" lvl="3" indent="-342900">
              <a:buClr>
                <a:srgbClr val="FF9900"/>
              </a:buClr>
              <a:buSzPct val="150000"/>
              <a:buFont typeface="Arial" panose="020B0604020202020204" pitchFamily="34" charset="0"/>
              <a:buChar char="•"/>
              <a:tabLst>
                <a:tab pos="457200" algn="l"/>
              </a:tabLst>
            </a:pPr>
            <a:r>
              <a:rPr lang="en-AU" sz="2400" dirty="0">
                <a:solidFill>
                  <a:srgbClr val="002060"/>
                </a:solidFill>
                <a:ea typeface="Times New Roman" panose="02020603050405020304" pitchFamily="18" charset="0"/>
              </a:rPr>
              <a:t>Sympto.org (</a:t>
            </a:r>
            <a:r>
              <a:rPr lang="en-AU" sz="2400" dirty="0" err="1">
                <a:solidFill>
                  <a:srgbClr val="002060"/>
                </a:solidFill>
                <a:ea typeface="Times New Roman" panose="02020603050405020304" pitchFamily="18" charset="0"/>
              </a:rPr>
              <a:t>symptothermal</a:t>
            </a:r>
            <a:r>
              <a:rPr lang="en-AU" sz="2400" dirty="0">
                <a:solidFill>
                  <a:srgbClr val="002060"/>
                </a:solidFill>
                <a:ea typeface="Times New Roman" panose="02020603050405020304" pitchFamily="18" charset="0"/>
              </a:rPr>
              <a:t> method)</a:t>
            </a:r>
          </a:p>
          <a:p>
            <a:pPr marL="1714500" lvl="3" indent="-342900">
              <a:buClr>
                <a:srgbClr val="FF9900"/>
              </a:buClr>
              <a:buSzPct val="150000"/>
              <a:buFont typeface="Arial" panose="020B0604020202020204" pitchFamily="34" charset="0"/>
              <a:buChar char="•"/>
              <a:tabLst>
                <a:tab pos="457200" algn="l"/>
              </a:tabLst>
            </a:pPr>
            <a:endParaRPr lang="en-AU" sz="1600" dirty="0">
              <a:solidFill>
                <a:srgbClr val="002060"/>
              </a:solidFill>
              <a:ea typeface="Times New Roman" panose="02020603050405020304" pitchFamily="18" charset="0"/>
            </a:endParaRPr>
          </a:p>
          <a:p>
            <a:pPr marL="1714500" lvl="3" indent="-342900">
              <a:buClr>
                <a:srgbClr val="FF9900"/>
              </a:buClr>
              <a:buSzPct val="150000"/>
              <a:buFont typeface="Arial" panose="020B0604020202020204" pitchFamily="34" charset="0"/>
              <a:buChar char="•"/>
              <a:tabLst>
                <a:tab pos="457200" algn="l"/>
              </a:tabLst>
            </a:pPr>
            <a:r>
              <a:rPr lang="en-AU" sz="2400" dirty="0" err="1">
                <a:solidFill>
                  <a:srgbClr val="002060"/>
                </a:solidFill>
                <a:ea typeface="Times New Roman" panose="02020603050405020304" pitchFamily="18" charset="0"/>
              </a:rPr>
              <a:t>iCycleBeads</a:t>
            </a:r>
            <a:r>
              <a:rPr lang="en-AU" sz="2400" dirty="0">
                <a:solidFill>
                  <a:srgbClr val="002060"/>
                </a:solidFill>
                <a:ea typeface="Times New Roman" panose="02020603050405020304" pitchFamily="18" charset="0"/>
              </a:rPr>
              <a:t> (Standard Days Method)</a:t>
            </a:r>
          </a:p>
          <a:p>
            <a:pPr marL="1714500" lvl="3" indent="-342900">
              <a:buClr>
                <a:srgbClr val="FF9900"/>
              </a:buClr>
              <a:buSzPct val="150000"/>
              <a:buFont typeface="Arial" panose="020B0604020202020204" pitchFamily="34" charset="0"/>
              <a:buChar char="•"/>
              <a:tabLst>
                <a:tab pos="457200" algn="l"/>
              </a:tabLst>
            </a:pPr>
            <a:endParaRPr lang="en-AU" sz="1600" dirty="0">
              <a:solidFill>
                <a:srgbClr val="002060"/>
              </a:solidFill>
              <a:ea typeface="Times New Roman" panose="02020603050405020304" pitchFamily="18" charset="0"/>
            </a:endParaRPr>
          </a:p>
          <a:p>
            <a:pPr marL="1714500" lvl="3" indent="-342900">
              <a:buClr>
                <a:srgbClr val="FF9900"/>
              </a:buClr>
              <a:buSzPct val="150000"/>
              <a:buFont typeface="Arial" panose="020B0604020202020204" pitchFamily="34" charset="0"/>
              <a:buChar char="•"/>
              <a:tabLst>
                <a:tab pos="457200" algn="l"/>
              </a:tabLst>
            </a:pPr>
            <a:r>
              <a:rPr lang="en-AU" sz="2400" dirty="0" err="1">
                <a:solidFill>
                  <a:srgbClr val="002060"/>
                </a:solidFill>
                <a:ea typeface="Times New Roman" panose="02020603050405020304" pitchFamily="18" charset="0"/>
              </a:rPr>
              <a:t>LilyPro</a:t>
            </a:r>
            <a:r>
              <a:rPr lang="en-AU" sz="2400" dirty="0">
                <a:solidFill>
                  <a:srgbClr val="002060"/>
                </a:solidFill>
                <a:ea typeface="Times New Roman" panose="02020603050405020304" pitchFamily="18" charset="0"/>
              </a:rPr>
              <a:t> (</a:t>
            </a:r>
            <a:r>
              <a:rPr lang="en-AU" sz="2400" dirty="0" err="1">
                <a:solidFill>
                  <a:srgbClr val="002060"/>
                </a:solidFill>
                <a:ea typeface="Times New Roman" panose="02020603050405020304" pitchFamily="18" charset="0"/>
              </a:rPr>
              <a:t>symptothermal</a:t>
            </a:r>
            <a:r>
              <a:rPr lang="en-AU" sz="2400" dirty="0">
                <a:solidFill>
                  <a:srgbClr val="002060"/>
                </a:solidFill>
                <a:ea typeface="Times New Roman" panose="02020603050405020304" pitchFamily="18" charset="0"/>
              </a:rPr>
              <a:t> method)</a:t>
            </a:r>
          </a:p>
          <a:p>
            <a:pPr marL="1714500" lvl="3" indent="-342900">
              <a:buClr>
                <a:srgbClr val="FF9900"/>
              </a:buClr>
              <a:buSzPct val="150000"/>
              <a:buFont typeface="Arial" panose="020B0604020202020204" pitchFamily="34" charset="0"/>
              <a:buChar char="•"/>
              <a:tabLst>
                <a:tab pos="457200" algn="l"/>
              </a:tabLst>
            </a:pPr>
            <a:endParaRPr lang="en-AU" sz="1600" dirty="0">
              <a:solidFill>
                <a:srgbClr val="002060"/>
              </a:solidFill>
              <a:ea typeface="Times New Roman" panose="02020603050405020304" pitchFamily="18" charset="0"/>
            </a:endParaRPr>
          </a:p>
          <a:p>
            <a:pPr marL="1714500" lvl="3" indent="-342900">
              <a:buClr>
                <a:srgbClr val="FF9900"/>
              </a:buClr>
              <a:buSzPct val="150000"/>
              <a:buFont typeface="Arial" panose="020B0604020202020204" pitchFamily="34" charset="0"/>
              <a:buChar char="•"/>
              <a:tabLst>
                <a:tab pos="457200" algn="l"/>
              </a:tabLst>
            </a:pPr>
            <a:r>
              <a:rPr lang="en-AU" sz="2400" dirty="0">
                <a:solidFill>
                  <a:srgbClr val="002060"/>
                </a:solidFill>
                <a:ea typeface="Times New Roman" panose="02020603050405020304" pitchFamily="18" charset="0"/>
              </a:rPr>
              <a:t>Lady Cycle (</a:t>
            </a:r>
            <a:r>
              <a:rPr lang="en-AU" sz="2400" dirty="0" err="1">
                <a:solidFill>
                  <a:srgbClr val="002060"/>
                </a:solidFill>
                <a:ea typeface="Times New Roman" panose="02020603050405020304" pitchFamily="18" charset="0"/>
              </a:rPr>
              <a:t>symptothermal</a:t>
            </a:r>
            <a:r>
              <a:rPr lang="en-AU" sz="2400" dirty="0">
                <a:solidFill>
                  <a:srgbClr val="002060"/>
                </a:solidFill>
                <a:ea typeface="Times New Roman" panose="02020603050405020304" pitchFamily="18" charset="0"/>
              </a:rPr>
              <a:t> method)</a:t>
            </a:r>
          </a:p>
          <a:p>
            <a:pPr marL="1714500" lvl="3" indent="-342900">
              <a:buClr>
                <a:srgbClr val="FF9900"/>
              </a:buClr>
              <a:buSzPct val="150000"/>
              <a:buFont typeface="Arial" panose="020B0604020202020204" pitchFamily="34" charset="0"/>
              <a:buChar char="•"/>
              <a:tabLst>
                <a:tab pos="457200" algn="l"/>
              </a:tabLst>
            </a:pPr>
            <a:endParaRPr lang="en-AU" sz="1600" dirty="0">
              <a:solidFill>
                <a:srgbClr val="002060"/>
              </a:solidFill>
              <a:ea typeface="Times New Roman" panose="02020603050405020304" pitchFamily="18" charset="0"/>
            </a:endParaRPr>
          </a:p>
          <a:p>
            <a:pPr marL="1714500" lvl="3" indent="-342900">
              <a:buClr>
                <a:srgbClr val="FF9900"/>
              </a:buClr>
              <a:buSzPct val="150000"/>
              <a:buFont typeface="Arial" panose="020B0604020202020204" pitchFamily="34" charset="0"/>
              <a:buChar char="•"/>
              <a:tabLst>
                <a:tab pos="457200" algn="l"/>
              </a:tabLst>
            </a:pPr>
            <a:r>
              <a:rPr lang="en-AU" sz="2400" dirty="0">
                <a:solidFill>
                  <a:srgbClr val="002060"/>
                </a:solidFill>
                <a:ea typeface="Times New Roman" panose="02020603050405020304" pitchFamily="18" charset="0"/>
              </a:rPr>
              <a:t>myNFP.net(</a:t>
            </a:r>
            <a:r>
              <a:rPr lang="en-AU" sz="2400" dirty="0" err="1">
                <a:solidFill>
                  <a:srgbClr val="002060"/>
                </a:solidFill>
                <a:ea typeface="Times New Roman" panose="02020603050405020304" pitchFamily="18" charset="0"/>
              </a:rPr>
              <a:t>symptothermal</a:t>
            </a:r>
            <a:r>
              <a:rPr lang="en-AU" sz="2400" dirty="0">
                <a:solidFill>
                  <a:srgbClr val="002060"/>
                </a:solidFill>
                <a:ea typeface="Times New Roman" panose="02020603050405020304" pitchFamily="18" charset="0"/>
              </a:rPr>
              <a:t> method)</a:t>
            </a:r>
          </a:p>
          <a:p>
            <a:pPr>
              <a:buClr>
                <a:srgbClr val="FF9900"/>
              </a:buClr>
              <a:buSzPct val="150000"/>
            </a:pPr>
            <a:endParaRPr lang="en-AU" sz="1600" dirty="0">
              <a:solidFill>
                <a:srgbClr val="002060"/>
              </a:solidFill>
              <a:ea typeface="Times New Roman" panose="02020603050405020304" pitchFamily="18" charset="0"/>
            </a:endParaRPr>
          </a:p>
          <a:p>
            <a:pPr>
              <a:buClr>
                <a:srgbClr val="FF9900"/>
              </a:buClr>
              <a:buSzPct val="150000"/>
            </a:pPr>
            <a:r>
              <a:rPr lang="en-AU" sz="2400" dirty="0">
                <a:solidFill>
                  <a:srgbClr val="002060"/>
                </a:solidFill>
              </a:rPr>
              <a:t> </a:t>
            </a:r>
            <a:r>
              <a:rPr lang="en-AU" sz="2400" dirty="0" err="1">
                <a:solidFill>
                  <a:srgbClr val="002060"/>
                </a:solidFill>
              </a:rPr>
              <a:t>Nb</a:t>
            </a:r>
            <a:r>
              <a:rPr lang="en-AU" sz="2400" dirty="0">
                <a:solidFill>
                  <a:srgbClr val="002060"/>
                </a:solidFill>
              </a:rPr>
              <a:t>: </a:t>
            </a:r>
            <a:r>
              <a:rPr lang="en-AU" sz="2400" dirty="0" err="1">
                <a:solidFill>
                  <a:srgbClr val="002060"/>
                </a:solidFill>
              </a:rPr>
              <a:t>Fertility</a:t>
            </a:r>
            <a:r>
              <a:rPr lang="en-AU" sz="2400" i="1" dirty="0" err="1">
                <a:solidFill>
                  <a:srgbClr val="002060"/>
                </a:solidFill>
              </a:rPr>
              <a:t>Care</a:t>
            </a:r>
            <a:r>
              <a:rPr lang="en-AU" sz="2400" i="1" dirty="0">
                <a:solidFill>
                  <a:srgbClr val="002060"/>
                </a:solidFill>
              </a:rPr>
              <a:t>™</a:t>
            </a:r>
            <a:r>
              <a:rPr lang="en-AU" sz="2400" dirty="0">
                <a:solidFill>
                  <a:srgbClr val="002060"/>
                </a:solidFill>
              </a:rPr>
              <a:t> App still under development in 2016.</a:t>
            </a:r>
          </a:p>
        </p:txBody>
      </p:sp>
    </p:spTree>
    <p:extLst>
      <p:ext uri="{BB962C8B-B14F-4D97-AF65-F5344CB8AC3E}">
        <p14:creationId xmlns:p14="http://schemas.microsoft.com/office/powerpoint/2010/main" val="22405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4" end="1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1892" y="111976"/>
            <a:ext cx="10321871" cy="6617196"/>
          </a:xfrm>
          <a:prstGeom prst="rect">
            <a:avLst/>
          </a:prstGeom>
        </p:spPr>
        <p:txBody>
          <a:bodyPr wrap="square">
            <a:spAutoFit/>
          </a:bodyPr>
          <a:lstStyle/>
          <a:p>
            <a:pPr>
              <a:spcAft>
                <a:spcPts val="0"/>
              </a:spcAft>
            </a:pPr>
            <a:endParaRPr lang="en-AU" sz="3600" dirty="0">
              <a:solidFill>
                <a:srgbClr val="000000"/>
              </a:solidFill>
              <a:latin typeface="Arial" panose="020B0604020202020204" pitchFamily="34" charset="0"/>
              <a:ea typeface="Times New Roman" panose="02020603050405020304" pitchFamily="18" charset="0"/>
            </a:endParaRPr>
          </a:p>
          <a:p>
            <a:pPr>
              <a:spcAft>
                <a:spcPts val="0"/>
              </a:spcAft>
            </a:pPr>
            <a:endParaRPr lang="en-AU" sz="3600" dirty="0">
              <a:solidFill>
                <a:srgbClr val="000000"/>
              </a:solidFill>
              <a:latin typeface="Arial" panose="020B0604020202020204" pitchFamily="34" charset="0"/>
              <a:ea typeface="Times New Roman" panose="02020603050405020304" pitchFamily="18" charset="0"/>
            </a:endParaRPr>
          </a:p>
          <a:p>
            <a:pPr>
              <a:spcAft>
                <a:spcPts val="0"/>
              </a:spcAft>
            </a:pPr>
            <a:endParaRPr lang="en-AU" sz="3200" dirty="0">
              <a:solidFill>
                <a:schemeClr val="bg1"/>
              </a:solidFill>
              <a:latin typeface="Times New Roman" panose="02020603050405020304" pitchFamily="18" charset="0"/>
              <a:ea typeface="Times New Roman" panose="02020603050405020304" pitchFamily="18" charset="0"/>
            </a:endParaRPr>
          </a:p>
          <a:p>
            <a:pPr>
              <a:spcAft>
                <a:spcPts val="0"/>
              </a:spcAft>
            </a:pPr>
            <a:endParaRPr lang="en-AU" sz="3200" dirty="0">
              <a:solidFill>
                <a:schemeClr val="bg1"/>
              </a:solidFill>
              <a:latin typeface="Times New Roman" panose="02020603050405020304" pitchFamily="18" charset="0"/>
              <a:ea typeface="Times New Roman" panose="02020603050405020304" pitchFamily="18" charset="0"/>
            </a:endParaRPr>
          </a:p>
          <a:p>
            <a:pPr>
              <a:spcAft>
                <a:spcPts val="0"/>
              </a:spcAft>
            </a:pPr>
            <a:endParaRPr lang="en-AU" sz="32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AU" sz="3600" dirty="0" err="1">
                <a:solidFill>
                  <a:srgbClr val="002060"/>
                </a:solidFill>
                <a:ea typeface="Times New Roman" panose="02020603050405020304" pitchFamily="18" charset="0"/>
              </a:rPr>
              <a:t>Duanne</a:t>
            </a:r>
            <a:r>
              <a:rPr lang="en-AU" sz="3600" dirty="0">
                <a:solidFill>
                  <a:srgbClr val="002060"/>
                </a:solidFill>
                <a:ea typeface="Times New Roman" panose="02020603050405020304" pitchFamily="18" charset="0"/>
              </a:rPr>
              <a:t> et al concluded that relying solely on an app to use an FABM, without appropriate training in the method, may not be sufficient to prevent pregnancy.</a:t>
            </a:r>
          </a:p>
          <a:p>
            <a:pPr>
              <a:spcAft>
                <a:spcPts val="0"/>
              </a:spcAft>
            </a:pPr>
            <a:r>
              <a:rPr lang="en-AU" sz="3600" dirty="0">
                <a:solidFill>
                  <a:srgbClr val="002060"/>
                </a:solidFill>
                <a:ea typeface="Times New Roman" panose="02020603050405020304" pitchFamily="18" charset="0"/>
              </a:rPr>
              <a:t> </a:t>
            </a:r>
          </a:p>
          <a:p>
            <a:pPr>
              <a:spcAft>
                <a:spcPts val="0"/>
              </a:spcAft>
            </a:pPr>
            <a:endParaRPr lang="en-AU" sz="3600" dirty="0">
              <a:latin typeface="Times New Roman" panose="02020603050405020304" pitchFamily="18" charset="0"/>
              <a:ea typeface="Times New Roman" panose="02020603050405020304" pitchFamily="18" charset="0"/>
            </a:endParaRPr>
          </a:p>
          <a:p>
            <a:pPr>
              <a:spcAft>
                <a:spcPts val="0"/>
              </a:spcAft>
            </a:pPr>
            <a:r>
              <a:rPr lang="en-AU" sz="3600" dirty="0">
                <a:solidFill>
                  <a:srgbClr val="000000"/>
                </a:solidFill>
                <a:latin typeface="Arial" panose="020B0604020202020204" pitchFamily="34" charset="0"/>
                <a:ea typeface="Times New Roman" panose="02020603050405020304" pitchFamily="18" charset="0"/>
              </a:rPr>
              <a:t> </a:t>
            </a:r>
            <a:endParaRPr lang="en-AU" sz="3600" dirty="0">
              <a:latin typeface="Times New Roman" panose="02020603050405020304" pitchFamily="18" charset="0"/>
              <a:ea typeface="Times New Roman" panose="02020603050405020304" pitchFamily="18" charset="0"/>
            </a:endParaRPr>
          </a:p>
          <a:p>
            <a:pPr>
              <a:spcAft>
                <a:spcPts val="0"/>
              </a:spcAft>
            </a:pPr>
            <a:r>
              <a:rPr lang="en-AU" sz="2000" dirty="0">
                <a:solidFill>
                  <a:srgbClr val="000000"/>
                </a:solidFill>
                <a:latin typeface="Arial" panose="020B0604020202020204" pitchFamily="34" charset="0"/>
                <a:ea typeface="Times New Roman" panose="02020603050405020304" pitchFamily="18" charset="0"/>
              </a:rPr>
              <a:t> </a:t>
            </a:r>
            <a:endParaRPr lang="en-AU" sz="2000" dirty="0">
              <a:latin typeface="Times New Roman" panose="02020603050405020304" pitchFamily="18" charset="0"/>
              <a:ea typeface="Times New Roman" panose="02020603050405020304" pitchFamily="18" charset="0"/>
            </a:endParaRPr>
          </a:p>
          <a:p>
            <a:pPr>
              <a:spcAft>
                <a:spcPts val="0"/>
              </a:spcAft>
            </a:pPr>
            <a:r>
              <a:rPr lang="en-AU" sz="2000" dirty="0">
                <a:solidFill>
                  <a:srgbClr val="000000"/>
                </a:solidFill>
                <a:latin typeface="Arial" panose="020B0604020202020204" pitchFamily="34" charset="0"/>
                <a:ea typeface="Times New Roman" panose="02020603050405020304" pitchFamily="18" charset="0"/>
              </a:rPr>
              <a:t> </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6393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2888" y="1206524"/>
            <a:ext cx="10492353" cy="3895938"/>
          </a:xfrm>
          <a:prstGeom prst="rect">
            <a:avLst/>
          </a:prstGeom>
        </p:spPr>
        <p:txBody>
          <a:bodyPr wrap="square">
            <a:spAutoFit/>
          </a:bodyPr>
          <a:lstStyle/>
          <a:p>
            <a:pPr>
              <a:spcAft>
                <a:spcPts val="2250"/>
              </a:spcAft>
            </a:pPr>
            <a:r>
              <a:rPr lang="en-AU" sz="4800" b="1" dirty="0">
                <a:solidFill>
                  <a:srgbClr val="002060"/>
                </a:solidFill>
                <a:ea typeface="Times New Roman" panose="02020603050405020304" pitchFamily="18" charset="0"/>
              </a:rPr>
              <a:t>Conclusion: </a:t>
            </a:r>
          </a:p>
          <a:p>
            <a:pPr>
              <a:spcAft>
                <a:spcPts val="2250"/>
              </a:spcAft>
            </a:pPr>
            <a:r>
              <a:rPr lang="en-AU" sz="3600" dirty="0">
                <a:solidFill>
                  <a:srgbClr val="002060"/>
                </a:solidFill>
                <a:ea typeface="Times New Roman" panose="02020603050405020304" pitchFamily="18" charset="0"/>
              </a:rPr>
              <a:t>Natural Cycles is the first and only FDA-approved contraceptive app. While it has proven efficacy, equivalent to the combined oral contraceptive, there are shortcomings in it’s underlying philosophy, design and marketing</a:t>
            </a:r>
          </a:p>
        </p:txBody>
      </p:sp>
    </p:spTree>
    <p:extLst>
      <p:ext uri="{BB962C8B-B14F-4D97-AF65-F5344CB8AC3E}">
        <p14:creationId xmlns:p14="http://schemas.microsoft.com/office/powerpoint/2010/main" val="2016463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9661" y="2624406"/>
            <a:ext cx="5563892" cy="1323439"/>
          </a:xfrm>
          <a:prstGeom prst="rect">
            <a:avLst/>
          </a:prstGeom>
        </p:spPr>
        <p:txBody>
          <a:bodyPr wrap="square">
            <a:spAutoFit/>
          </a:bodyPr>
          <a:lstStyle/>
          <a:p>
            <a:pPr>
              <a:spcAft>
                <a:spcPts val="0"/>
              </a:spcAft>
            </a:pPr>
            <a:r>
              <a:rPr lang="en-AU" sz="8000" b="1" dirty="0">
                <a:solidFill>
                  <a:srgbClr val="002060"/>
                </a:solidFill>
                <a:latin typeface="Arial" panose="020B0604020202020204" pitchFamily="34" charset="0"/>
                <a:ea typeface="Times New Roman" panose="02020603050405020304" pitchFamily="18" charset="0"/>
              </a:rPr>
              <a:t>Thankyou!</a:t>
            </a:r>
            <a:endParaRPr lang="en-AU" sz="8000" b="1"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794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359" y="1090988"/>
            <a:ext cx="10515600" cy="1325563"/>
          </a:xfrm>
        </p:spPr>
        <p:txBody>
          <a:bodyPr>
            <a:normAutofit/>
          </a:bodyPr>
          <a:lstStyle/>
          <a:p>
            <a:r>
              <a:rPr lang="en-AU" b="1" dirty="0">
                <a:solidFill>
                  <a:srgbClr val="002060"/>
                </a:solidFill>
                <a:latin typeface="+mn-lt"/>
              </a:rPr>
              <a:t>Conflict of Interest - </a:t>
            </a:r>
            <a:r>
              <a:rPr lang="en-AU" dirty="0">
                <a:solidFill>
                  <a:srgbClr val="002060"/>
                </a:solidFill>
                <a:latin typeface="+mn-lt"/>
              </a:rPr>
              <a:t>Nil</a:t>
            </a:r>
            <a:br>
              <a:rPr lang="en-AU" b="1" dirty="0">
                <a:solidFill>
                  <a:srgbClr val="002060"/>
                </a:solidFill>
                <a:latin typeface="+mn-lt"/>
              </a:rPr>
            </a:br>
            <a:endParaRPr lang="en-AU" sz="2000" dirty="0">
              <a:solidFill>
                <a:srgbClr val="002060"/>
              </a:solidFill>
              <a:latin typeface="+mn-lt"/>
            </a:endParaRPr>
          </a:p>
        </p:txBody>
      </p:sp>
      <p:sp>
        <p:nvSpPr>
          <p:cNvPr id="3" name="Content Placeholder 2"/>
          <p:cNvSpPr>
            <a:spLocks noGrp="1"/>
          </p:cNvSpPr>
          <p:nvPr>
            <p:ph idx="1"/>
          </p:nvPr>
        </p:nvSpPr>
        <p:spPr>
          <a:xfrm>
            <a:off x="753359" y="2890853"/>
            <a:ext cx="10515600" cy="4351338"/>
          </a:xfrm>
        </p:spPr>
        <p:txBody>
          <a:bodyPr>
            <a:normAutofit/>
          </a:bodyPr>
          <a:lstStyle/>
          <a:p>
            <a:pPr marL="0" indent="0">
              <a:buNone/>
            </a:pPr>
            <a:r>
              <a:rPr lang="en-AU" sz="4400" b="1" dirty="0">
                <a:solidFill>
                  <a:srgbClr val="002060"/>
                </a:solidFill>
              </a:rPr>
              <a:t>Acknowledgements – </a:t>
            </a:r>
            <a:r>
              <a:rPr lang="en-AU" sz="4400" dirty="0">
                <a:solidFill>
                  <a:srgbClr val="002060"/>
                </a:solidFill>
              </a:rPr>
              <a:t>Susan Williams</a:t>
            </a:r>
          </a:p>
          <a:p>
            <a:pPr marL="0" indent="0">
              <a:buNone/>
            </a:pPr>
            <a:endParaRPr lang="en-AU" sz="4400" b="1" dirty="0">
              <a:solidFill>
                <a:srgbClr val="002060"/>
              </a:solidFill>
            </a:endParaRPr>
          </a:p>
          <a:p>
            <a:pPr marL="0" indent="0">
              <a:buNone/>
            </a:pPr>
            <a:endParaRPr lang="en-AU" sz="4400" b="1" dirty="0">
              <a:solidFill>
                <a:srgbClr val="002060"/>
              </a:solidFill>
            </a:endParaRPr>
          </a:p>
          <a:p>
            <a:pPr marL="0" indent="0">
              <a:buNone/>
            </a:pPr>
            <a:endParaRPr lang="en-AU" sz="2000" dirty="0">
              <a:solidFill>
                <a:srgbClr val="002060"/>
              </a:solidFill>
              <a:latin typeface="+mj-lt"/>
            </a:endParaRPr>
          </a:p>
        </p:txBody>
      </p:sp>
    </p:spTree>
    <p:extLst>
      <p:ext uri="{BB962C8B-B14F-4D97-AF65-F5344CB8AC3E}">
        <p14:creationId xmlns:p14="http://schemas.microsoft.com/office/powerpoint/2010/main" val="42121986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5524" y="431382"/>
            <a:ext cx="9020013" cy="6309420"/>
          </a:xfrm>
          <a:prstGeom prst="rect">
            <a:avLst/>
          </a:prstGeom>
        </p:spPr>
        <p:txBody>
          <a:bodyPr wrap="square">
            <a:spAutoFit/>
          </a:bodyPr>
          <a:lstStyle/>
          <a:p>
            <a:pPr>
              <a:spcAft>
                <a:spcPts val="0"/>
              </a:spcAft>
            </a:pPr>
            <a:r>
              <a:rPr lang="en-AU" sz="4400" b="1" dirty="0">
                <a:solidFill>
                  <a:srgbClr val="002060"/>
                </a:solidFill>
                <a:ea typeface="Times New Roman" panose="02020603050405020304" pitchFamily="18" charset="0"/>
              </a:rPr>
              <a:t>References:</a:t>
            </a:r>
          </a:p>
          <a:p>
            <a:pPr>
              <a:spcAft>
                <a:spcPts val="0"/>
              </a:spcAft>
            </a:pPr>
            <a:endParaRPr lang="en-AU" sz="2400" dirty="0">
              <a:solidFill>
                <a:srgbClr val="FFC000"/>
              </a:solidFill>
              <a:latin typeface="Times New Roman" panose="02020603050405020304" pitchFamily="18" charset="0"/>
              <a:ea typeface="Times New Roman" panose="02020603050405020304" pitchFamily="18" charset="0"/>
            </a:endParaRPr>
          </a:p>
          <a:p>
            <a:pPr marL="342900" lvl="0" indent="-342900">
              <a:buClr>
                <a:srgbClr val="FF9900"/>
              </a:buClr>
              <a:buFont typeface="+mj-lt"/>
              <a:buAutoNum type="arabicPeriod"/>
            </a:pPr>
            <a:r>
              <a:rPr lang="en-AU" sz="2400" b="1" dirty="0" err="1">
                <a:solidFill>
                  <a:srgbClr val="002060"/>
                </a:solidFill>
                <a:ea typeface="Times New Roman" panose="02020603050405020304" pitchFamily="18" charset="0"/>
              </a:rPr>
              <a:t>Lieber</a:t>
            </a:r>
            <a:r>
              <a:rPr lang="en-AU" sz="2400" b="1" dirty="0">
                <a:solidFill>
                  <a:srgbClr val="002060"/>
                </a:solidFill>
                <a:ea typeface="Times New Roman" panose="02020603050405020304" pitchFamily="18" charset="0"/>
              </a:rPr>
              <a:t> C. The FDA just </a:t>
            </a:r>
            <a:r>
              <a:rPr lang="en-AU" sz="2400" dirty="0">
                <a:solidFill>
                  <a:srgbClr val="002060"/>
                </a:solidFill>
                <a:ea typeface="Times New Roman" panose="02020603050405020304" pitchFamily="18" charset="0"/>
              </a:rPr>
              <a:t>approved a “digital birth control” app for the first time: the controversy, explained. </a:t>
            </a:r>
            <a:r>
              <a:rPr lang="en-AU" sz="2400" u="sng" dirty="0" err="1">
                <a:solidFill>
                  <a:srgbClr val="002060"/>
                </a:solidFill>
                <a:ea typeface="Times New Roman" panose="02020603050405020304" pitchFamily="18" charset="0"/>
                <a:hlinkClick r:id="rId3"/>
              </a:rPr>
              <a:t>Chavie.Lieber@Vox.xom</a:t>
            </a:r>
            <a:r>
              <a:rPr lang="en-AU" sz="2400" dirty="0">
                <a:solidFill>
                  <a:srgbClr val="002060"/>
                </a:solidFill>
                <a:ea typeface="Times New Roman" panose="02020603050405020304" pitchFamily="18" charset="0"/>
              </a:rPr>
              <a:t>. Aug 14, 2018.</a:t>
            </a:r>
            <a:r>
              <a:rPr lang="en-AU" sz="2400" b="1" dirty="0">
                <a:solidFill>
                  <a:srgbClr val="002060"/>
                </a:solidFill>
                <a:ea typeface="Times New Roman" panose="02020603050405020304" pitchFamily="18" charset="0"/>
              </a:rPr>
              <a:t> </a:t>
            </a:r>
            <a:r>
              <a:rPr lang="en-AU" sz="2400" u="sng" dirty="0">
                <a:solidFill>
                  <a:srgbClr val="002060"/>
                </a:solidFill>
                <a:ea typeface="Times New Roman" panose="02020603050405020304" pitchFamily="18" charset="0"/>
                <a:hlinkClick r:id="rId4"/>
              </a:rPr>
              <a:t>https://www.vox.com/2018/8/14/17684392/natural-cycles-birth-control-app-fda</a:t>
            </a:r>
            <a:r>
              <a:rPr lang="en-AU" sz="2400" dirty="0">
                <a:solidFill>
                  <a:srgbClr val="002060"/>
                </a:solidFill>
                <a:ea typeface="Times New Roman" panose="02020603050405020304" pitchFamily="18" charset="0"/>
              </a:rPr>
              <a:t> </a:t>
            </a:r>
            <a:endParaRPr lang="en-AU" sz="2400" b="1" dirty="0">
              <a:solidFill>
                <a:srgbClr val="002060"/>
              </a:solidFill>
              <a:ea typeface="Times New Roman" panose="02020603050405020304" pitchFamily="18" charset="0"/>
            </a:endParaRPr>
          </a:p>
          <a:p>
            <a:pPr marL="342900" lvl="0" indent="-342900">
              <a:buClr>
                <a:srgbClr val="FF9900"/>
              </a:buClr>
              <a:buFont typeface="+mj-lt"/>
              <a:buAutoNum type="arabicPeriod"/>
            </a:pPr>
            <a:r>
              <a:rPr lang="en-AU" sz="2400" dirty="0">
                <a:solidFill>
                  <a:srgbClr val="002060"/>
                </a:solidFill>
                <a:ea typeface="Times New Roman" panose="02020603050405020304" pitchFamily="18" charset="0"/>
              </a:rPr>
              <a:t>Lundin E. Could an algorithm replace the pill? The Guardian, Australian Edition. 8</a:t>
            </a:r>
            <a:r>
              <a:rPr lang="en-AU" sz="2400" baseline="30000" dirty="0">
                <a:solidFill>
                  <a:srgbClr val="002060"/>
                </a:solidFill>
                <a:ea typeface="Times New Roman" panose="02020603050405020304" pitchFamily="18" charset="0"/>
              </a:rPr>
              <a:t>th</a:t>
            </a:r>
            <a:r>
              <a:rPr lang="en-AU" sz="2400" dirty="0">
                <a:solidFill>
                  <a:srgbClr val="002060"/>
                </a:solidFill>
                <a:ea typeface="Times New Roman" panose="02020603050405020304" pitchFamily="18" charset="0"/>
              </a:rPr>
              <a:t> November, 2016.</a:t>
            </a:r>
            <a:r>
              <a:rPr lang="en-AU" sz="2400" b="1" dirty="0">
                <a:solidFill>
                  <a:srgbClr val="002060"/>
                </a:solidFill>
                <a:ea typeface="Times New Roman" panose="02020603050405020304" pitchFamily="18" charset="0"/>
              </a:rPr>
              <a:t> </a:t>
            </a:r>
            <a:r>
              <a:rPr lang="en-AU" sz="2400" u="sng" dirty="0">
                <a:solidFill>
                  <a:srgbClr val="002060"/>
                </a:solidFill>
                <a:ea typeface="Times New Roman" panose="02020603050405020304" pitchFamily="18" charset="0"/>
                <a:hlinkClick r:id="rId5"/>
              </a:rPr>
              <a:t>https://www.theguardian.com/lifeandstyle/2016/nov/07/natural-cycles-fertility-app-algorithm-replace-pill-contraception</a:t>
            </a:r>
            <a:r>
              <a:rPr lang="en-AU" sz="2400" dirty="0">
                <a:solidFill>
                  <a:srgbClr val="002060"/>
                </a:solidFill>
                <a:ea typeface="Times New Roman" panose="02020603050405020304" pitchFamily="18" charset="0"/>
              </a:rPr>
              <a:t> </a:t>
            </a:r>
            <a:endParaRPr lang="en-AU" sz="2400" b="1" dirty="0">
              <a:solidFill>
                <a:srgbClr val="002060"/>
              </a:solidFill>
              <a:ea typeface="Times New Roman" panose="02020603050405020304" pitchFamily="18" charset="0"/>
            </a:endParaRPr>
          </a:p>
          <a:p>
            <a:pPr marL="342900" lvl="0" indent="-342900">
              <a:buClr>
                <a:srgbClr val="FF9900"/>
              </a:buClr>
              <a:buFont typeface="+mj-lt"/>
              <a:buAutoNum type="arabicPeriod"/>
            </a:pPr>
            <a:r>
              <a:rPr lang="en-AU" sz="2400" u="sng" dirty="0">
                <a:solidFill>
                  <a:srgbClr val="002060"/>
                </a:solidFill>
                <a:ea typeface="Times New Roman" panose="02020603050405020304" pitchFamily="18" charset="0"/>
                <a:hlinkClick r:id="rId6"/>
              </a:rPr>
              <a:t>https://www.fertilitycareapp.com/app_features_and_faqs</a:t>
            </a:r>
            <a:endParaRPr lang="en-AU" sz="2400" u="sng" dirty="0">
              <a:solidFill>
                <a:srgbClr val="002060"/>
              </a:solidFill>
              <a:ea typeface="Times New Roman" panose="02020603050405020304" pitchFamily="18" charset="0"/>
            </a:endParaRPr>
          </a:p>
          <a:p>
            <a:pPr marL="342900" lvl="0" indent="-342900">
              <a:buClr>
                <a:srgbClr val="FF9900"/>
              </a:buClr>
              <a:buFont typeface="+mj-lt"/>
              <a:buAutoNum type="arabicPeriod"/>
            </a:pPr>
            <a:endParaRPr lang="en-AU" sz="2400" u="sng" dirty="0">
              <a:solidFill>
                <a:srgbClr val="002060"/>
              </a:solidFill>
              <a:ea typeface="Times New Roman" panose="02020603050405020304" pitchFamily="18" charset="0"/>
            </a:endParaRPr>
          </a:p>
          <a:p>
            <a:pPr marL="342900" lvl="0" indent="-342900">
              <a:buClr>
                <a:srgbClr val="FF9900"/>
              </a:buClr>
              <a:buFont typeface="+mj-lt"/>
              <a:buAutoNum type="arabicPeriod"/>
            </a:pPr>
            <a:r>
              <a:rPr lang="en-AU" sz="2400" dirty="0">
                <a:solidFill>
                  <a:srgbClr val="002060"/>
                </a:solidFill>
                <a:ea typeface="Times New Roman" panose="02020603050405020304" pitchFamily="18" charset="0"/>
              </a:rPr>
              <a:t>Duane M, Contreras A, Jensen ET, White A. </a:t>
            </a:r>
            <a:r>
              <a:rPr lang="en-AU" sz="2400" kern="1800" spc="-35" dirty="0">
                <a:solidFill>
                  <a:srgbClr val="002060"/>
                </a:solidFill>
                <a:ea typeface="Times New Roman" panose="02020603050405020304" pitchFamily="18" charset="0"/>
              </a:rPr>
              <a:t>The Performance of Fertility Awareness-based Method Apps Marketed to Avoid Pregnancy. </a:t>
            </a:r>
            <a:r>
              <a:rPr lang="en-AU" sz="2400" i="1" dirty="0">
                <a:solidFill>
                  <a:srgbClr val="002060"/>
                </a:solidFill>
                <a:ea typeface="Times New Roman" panose="02020603050405020304" pitchFamily="18" charset="0"/>
              </a:rPr>
              <a:t>The Journal of the American Board of Family Medicine</a:t>
            </a:r>
            <a:r>
              <a:rPr lang="en-AU" sz="2400" dirty="0">
                <a:solidFill>
                  <a:srgbClr val="002060"/>
                </a:solidFill>
                <a:ea typeface="Times New Roman" panose="02020603050405020304" pitchFamily="18" charset="0"/>
              </a:rPr>
              <a:t>. 2016, 29: 508-511. </a:t>
            </a:r>
            <a:r>
              <a:rPr lang="en-AU" sz="2400" dirty="0" err="1">
                <a:solidFill>
                  <a:srgbClr val="002060"/>
                </a:solidFill>
                <a:ea typeface="Times New Roman" panose="02020603050405020304" pitchFamily="18" charset="0"/>
              </a:rPr>
              <a:t>DOI:https</a:t>
            </a:r>
            <a:r>
              <a:rPr lang="en-AU" sz="2400" dirty="0">
                <a:solidFill>
                  <a:srgbClr val="002060"/>
                </a:solidFill>
                <a:ea typeface="Times New Roman" panose="02020603050405020304" pitchFamily="18" charset="0"/>
              </a:rPr>
              <a:t>://doi.org/10.3122/jabfm.2016.04.160022</a:t>
            </a:r>
            <a:endParaRPr lang="en-AU" sz="2400" dirty="0">
              <a:solidFill>
                <a:srgbClr val="002060"/>
              </a:solidFill>
              <a:effectLst/>
              <a:ea typeface="Times New Roman" panose="02020603050405020304" pitchFamily="18" charset="0"/>
            </a:endParaRPr>
          </a:p>
        </p:txBody>
      </p:sp>
    </p:spTree>
    <p:extLst>
      <p:ext uri="{BB962C8B-B14F-4D97-AF65-F5344CB8AC3E}">
        <p14:creationId xmlns:p14="http://schemas.microsoft.com/office/powerpoint/2010/main" val="2993462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7598" y="2185261"/>
            <a:ext cx="8020792" cy="4191788"/>
          </a:xfrm>
        </p:spPr>
        <p:txBody>
          <a:bodyPr>
            <a:normAutofit fontScale="92500" lnSpcReduction="20000"/>
          </a:bodyPr>
          <a:lstStyle/>
          <a:p>
            <a:pPr marL="0" indent="0">
              <a:buNone/>
            </a:pPr>
            <a:endParaRPr lang="en-AU" sz="4000" dirty="0">
              <a:solidFill>
                <a:srgbClr val="FFC000"/>
              </a:solidFill>
            </a:endParaRPr>
          </a:p>
          <a:p>
            <a:pPr marL="514350" indent="-514350">
              <a:buClr>
                <a:srgbClr val="002060"/>
              </a:buClr>
              <a:buFont typeface="+mj-lt"/>
              <a:buAutoNum type="arabicPeriod"/>
            </a:pPr>
            <a:r>
              <a:rPr lang="en-AU" sz="3600" dirty="0">
                <a:solidFill>
                  <a:srgbClr val="002060"/>
                </a:solidFill>
              </a:rPr>
              <a:t>What is Natural Cycles?</a:t>
            </a:r>
          </a:p>
          <a:p>
            <a:pPr marL="514350" indent="-514350">
              <a:buClr>
                <a:srgbClr val="002060"/>
              </a:buClr>
              <a:buFont typeface="+mj-lt"/>
              <a:buAutoNum type="arabicPeriod"/>
            </a:pPr>
            <a:endParaRPr lang="en-AU" sz="3600" dirty="0">
              <a:solidFill>
                <a:srgbClr val="002060"/>
              </a:solidFill>
            </a:endParaRPr>
          </a:p>
          <a:p>
            <a:pPr marL="514350" indent="-514350">
              <a:buClr>
                <a:srgbClr val="002060"/>
              </a:buClr>
              <a:buFont typeface="+mj-lt"/>
              <a:buAutoNum type="arabicPeriod"/>
            </a:pPr>
            <a:r>
              <a:rPr lang="en-AU" sz="3600" dirty="0">
                <a:solidFill>
                  <a:srgbClr val="002060"/>
                </a:solidFill>
              </a:rPr>
              <a:t>Underlying philosophy.</a:t>
            </a:r>
          </a:p>
          <a:p>
            <a:pPr marL="514350" indent="-514350">
              <a:buClr>
                <a:srgbClr val="002060"/>
              </a:buClr>
              <a:buFont typeface="+mj-lt"/>
              <a:buAutoNum type="arabicPeriod"/>
            </a:pPr>
            <a:endParaRPr lang="en-AU" sz="3600" dirty="0">
              <a:solidFill>
                <a:srgbClr val="002060"/>
              </a:solidFill>
            </a:endParaRPr>
          </a:p>
          <a:p>
            <a:pPr marL="514350" indent="-514350">
              <a:buClr>
                <a:srgbClr val="002060"/>
              </a:buClr>
              <a:buFont typeface="+mj-lt"/>
              <a:buAutoNum type="arabicPeriod"/>
            </a:pPr>
            <a:r>
              <a:rPr lang="en-AU" sz="3600" dirty="0">
                <a:solidFill>
                  <a:srgbClr val="002060"/>
                </a:solidFill>
              </a:rPr>
              <a:t>How does it work?</a:t>
            </a:r>
          </a:p>
          <a:p>
            <a:pPr marL="514350" indent="-514350">
              <a:buClr>
                <a:srgbClr val="002060"/>
              </a:buClr>
              <a:buFont typeface="+mj-lt"/>
              <a:buAutoNum type="arabicPeriod"/>
            </a:pPr>
            <a:endParaRPr lang="en-AU" sz="3600" dirty="0">
              <a:solidFill>
                <a:srgbClr val="002060"/>
              </a:solidFill>
            </a:endParaRPr>
          </a:p>
          <a:p>
            <a:pPr marL="514350" indent="-514350">
              <a:buClr>
                <a:srgbClr val="002060"/>
              </a:buClr>
              <a:buFont typeface="+mj-lt"/>
              <a:buAutoNum type="arabicPeriod"/>
            </a:pPr>
            <a:r>
              <a:rPr lang="en-AU" sz="3600" dirty="0">
                <a:solidFill>
                  <a:srgbClr val="002060"/>
                </a:solidFill>
              </a:rPr>
              <a:t>Cost and instructions.</a:t>
            </a:r>
          </a:p>
        </p:txBody>
      </p:sp>
      <p:sp>
        <p:nvSpPr>
          <p:cNvPr id="5" name="Title 4"/>
          <p:cNvSpPr>
            <a:spLocks noGrp="1"/>
          </p:cNvSpPr>
          <p:nvPr>
            <p:ph type="title"/>
          </p:nvPr>
        </p:nvSpPr>
        <p:spPr>
          <a:xfrm>
            <a:off x="838200" y="365125"/>
            <a:ext cx="10515600" cy="1938688"/>
          </a:xfrm>
        </p:spPr>
        <p:txBody>
          <a:bodyPr>
            <a:normAutofit fontScale="90000"/>
          </a:bodyPr>
          <a:lstStyle/>
          <a:p>
            <a:r>
              <a:rPr lang="en-AU" sz="4800" b="1" dirty="0">
                <a:solidFill>
                  <a:srgbClr val="002060"/>
                </a:solidFill>
                <a:latin typeface="+mn-lt"/>
              </a:rPr>
              <a:t>Scope of this Presentation – 3 sections</a:t>
            </a:r>
            <a:br>
              <a:rPr lang="en-AU" sz="4800" dirty="0">
                <a:solidFill>
                  <a:srgbClr val="FFC000"/>
                </a:solidFill>
                <a:latin typeface="+mn-lt"/>
              </a:rPr>
            </a:br>
            <a:br>
              <a:rPr lang="en-AU" sz="4800" dirty="0">
                <a:solidFill>
                  <a:srgbClr val="FFC000"/>
                </a:solidFill>
                <a:latin typeface="+mn-lt"/>
              </a:rPr>
            </a:br>
            <a:r>
              <a:rPr lang="en-AU" sz="4000" b="1" dirty="0">
                <a:solidFill>
                  <a:srgbClr val="002060"/>
                </a:solidFill>
                <a:latin typeface="+mn-lt"/>
              </a:rPr>
              <a:t>Background</a:t>
            </a:r>
            <a:endParaRPr lang="en-AU" sz="4000" dirty="0">
              <a:latin typeface="+mn-lt"/>
            </a:endParaRPr>
          </a:p>
        </p:txBody>
      </p:sp>
    </p:spTree>
    <p:extLst>
      <p:ext uri="{BB962C8B-B14F-4D97-AF65-F5344CB8AC3E}">
        <p14:creationId xmlns:p14="http://schemas.microsoft.com/office/powerpoint/2010/main" val="185619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48177"/>
          </a:xfrm>
        </p:spPr>
        <p:txBody>
          <a:bodyPr>
            <a:normAutofit fontScale="90000"/>
          </a:bodyPr>
          <a:lstStyle/>
          <a:p>
            <a:r>
              <a:rPr lang="en-AU" sz="5300" b="1" dirty="0">
                <a:solidFill>
                  <a:srgbClr val="002060"/>
                </a:solidFill>
                <a:latin typeface="+mn-lt"/>
              </a:rPr>
              <a:t>Scope of this Presentation – 3 sections</a:t>
            </a:r>
            <a:br>
              <a:rPr lang="en-AU" sz="5300" b="1" dirty="0">
                <a:solidFill>
                  <a:srgbClr val="FFC000"/>
                </a:solidFill>
                <a:latin typeface="+mn-lt"/>
              </a:rPr>
            </a:br>
            <a:br>
              <a:rPr lang="en-AU" sz="5300" b="1" dirty="0">
                <a:solidFill>
                  <a:srgbClr val="FFC000"/>
                </a:solidFill>
                <a:latin typeface="+mn-lt"/>
              </a:rPr>
            </a:br>
            <a:r>
              <a:rPr lang="en-AU" b="1" dirty="0">
                <a:solidFill>
                  <a:srgbClr val="002060"/>
                </a:solidFill>
                <a:latin typeface="+mn-lt"/>
              </a:rPr>
              <a:t>Marketing</a:t>
            </a:r>
          </a:p>
        </p:txBody>
      </p:sp>
      <p:sp>
        <p:nvSpPr>
          <p:cNvPr id="3" name="Content Placeholder 2"/>
          <p:cNvSpPr>
            <a:spLocks noGrp="1"/>
          </p:cNvSpPr>
          <p:nvPr>
            <p:ph idx="1"/>
          </p:nvPr>
        </p:nvSpPr>
        <p:spPr>
          <a:xfrm>
            <a:off x="1455714" y="1813302"/>
            <a:ext cx="9457706" cy="4417017"/>
          </a:xfrm>
        </p:spPr>
        <p:txBody>
          <a:bodyPr>
            <a:normAutofit fontScale="40000" lnSpcReduction="20000"/>
          </a:bodyPr>
          <a:lstStyle/>
          <a:p>
            <a:pPr marL="0" indent="0">
              <a:buNone/>
            </a:pPr>
            <a:endParaRPr lang="en-AU" dirty="0">
              <a:solidFill>
                <a:schemeClr val="bg1"/>
              </a:solidFill>
            </a:endParaRPr>
          </a:p>
          <a:p>
            <a:pPr marL="0" indent="0">
              <a:buNone/>
            </a:pPr>
            <a:endParaRPr lang="en-AU" sz="1100" dirty="0">
              <a:solidFill>
                <a:srgbClr val="002060"/>
              </a:solidFill>
            </a:endParaRPr>
          </a:p>
          <a:p>
            <a:pPr marL="514350" indent="-514350">
              <a:buClr>
                <a:srgbClr val="002060"/>
              </a:buClr>
              <a:buFont typeface="+mj-lt"/>
              <a:buAutoNum type="arabicPeriod"/>
            </a:pPr>
            <a:r>
              <a:rPr lang="en-AU" sz="8000" dirty="0">
                <a:solidFill>
                  <a:srgbClr val="002060"/>
                </a:solidFill>
              </a:rPr>
              <a:t>Development and certification.</a:t>
            </a:r>
          </a:p>
          <a:p>
            <a:pPr marL="514350" indent="-514350">
              <a:buClr>
                <a:srgbClr val="002060"/>
              </a:buClr>
              <a:buFont typeface="+mj-lt"/>
              <a:buAutoNum type="arabicPeriod"/>
            </a:pPr>
            <a:endParaRPr lang="en-AU" sz="6700" dirty="0">
              <a:solidFill>
                <a:srgbClr val="002060"/>
              </a:solidFill>
            </a:endParaRPr>
          </a:p>
          <a:p>
            <a:pPr marL="514350" indent="-514350">
              <a:buClr>
                <a:srgbClr val="002060"/>
              </a:buClr>
              <a:buFont typeface="+mj-lt"/>
              <a:buAutoNum type="arabicPeriod"/>
            </a:pPr>
            <a:r>
              <a:rPr lang="en-AU" sz="8000" dirty="0">
                <a:solidFill>
                  <a:srgbClr val="002060"/>
                </a:solidFill>
              </a:rPr>
              <a:t>FDA approval.</a:t>
            </a:r>
          </a:p>
          <a:p>
            <a:pPr marL="514350" indent="-514350">
              <a:buClr>
                <a:srgbClr val="002060"/>
              </a:buClr>
              <a:buFont typeface="+mj-lt"/>
              <a:buAutoNum type="arabicPeriod"/>
            </a:pPr>
            <a:endParaRPr lang="en-AU" sz="6700" dirty="0">
              <a:solidFill>
                <a:srgbClr val="002060"/>
              </a:solidFill>
            </a:endParaRPr>
          </a:p>
          <a:p>
            <a:pPr marL="514350" indent="-514350">
              <a:buClr>
                <a:srgbClr val="002060"/>
              </a:buClr>
              <a:buFont typeface="+mj-lt"/>
              <a:buAutoNum type="arabicPeriod"/>
            </a:pPr>
            <a:r>
              <a:rPr lang="en-AU" sz="8000" dirty="0">
                <a:solidFill>
                  <a:srgbClr val="002060"/>
                </a:solidFill>
              </a:rPr>
              <a:t>Market uptake.</a:t>
            </a:r>
          </a:p>
          <a:p>
            <a:pPr marL="514350" indent="-514350">
              <a:buClr>
                <a:srgbClr val="002060"/>
              </a:buClr>
              <a:buFont typeface="+mj-lt"/>
              <a:buAutoNum type="arabicPeriod"/>
            </a:pPr>
            <a:endParaRPr lang="en-AU" sz="6700" dirty="0">
              <a:solidFill>
                <a:srgbClr val="002060"/>
              </a:solidFill>
            </a:endParaRPr>
          </a:p>
          <a:p>
            <a:pPr marL="514350" indent="-514350">
              <a:buClr>
                <a:srgbClr val="002060"/>
              </a:buClr>
              <a:buFont typeface="+mj-lt"/>
              <a:buAutoNum type="arabicPeriod"/>
            </a:pPr>
            <a:r>
              <a:rPr lang="en-AU" sz="8000" dirty="0">
                <a:solidFill>
                  <a:srgbClr val="002060"/>
                </a:solidFill>
              </a:rPr>
              <a:t>Reactions.</a:t>
            </a:r>
          </a:p>
          <a:p>
            <a:pPr marL="514350" indent="-514350">
              <a:buClr>
                <a:srgbClr val="002060"/>
              </a:buClr>
              <a:buFont typeface="+mj-lt"/>
              <a:buAutoNum type="arabicPeriod"/>
            </a:pPr>
            <a:endParaRPr lang="en-AU" sz="6700" dirty="0">
              <a:solidFill>
                <a:srgbClr val="002060"/>
              </a:solidFill>
            </a:endParaRPr>
          </a:p>
          <a:p>
            <a:pPr marL="514350" indent="-514350">
              <a:buClr>
                <a:srgbClr val="002060"/>
              </a:buClr>
              <a:buFont typeface="+mj-lt"/>
              <a:buAutoNum type="arabicPeriod"/>
            </a:pPr>
            <a:r>
              <a:rPr lang="en-AU" sz="8000" dirty="0">
                <a:solidFill>
                  <a:srgbClr val="002060"/>
                </a:solidFill>
              </a:rPr>
              <a:t>Company response to unexpected pregnancy.</a:t>
            </a:r>
          </a:p>
        </p:txBody>
      </p:sp>
    </p:spTree>
    <p:extLst>
      <p:ext uri="{BB962C8B-B14F-4D97-AF65-F5344CB8AC3E}">
        <p14:creationId xmlns:p14="http://schemas.microsoft.com/office/powerpoint/2010/main" val="357399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365125"/>
            <a:ext cx="11282766" cy="1959621"/>
          </a:xfrm>
        </p:spPr>
        <p:txBody>
          <a:bodyPr>
            <a:normAutofit fontScale="90000"/>
          </a:bodyPr>
          <a:lstStyle/>
          <a:p>
            <a:r>
              <a:rPr lang="en-AU" sz="5300" b="1" dirty="0">
                <a:solidFill>
                  <a:srgbClr val="002060"/>
                </a:solidFill>
                <a:latin typeface="+mn-lt"/>
              </a:rPr>
              <a:t>Scope of this Presentation – 3 sections</a:t>
            </a:r>
            <a:br>
              <a:rPr lang="en-AU" sz="5300" dirty="0">
                <a:solidFill>
                  <a:srgbClr val="FF9900"/>
                </a:solidFill>
                <a:latin typeface="+mn-lt"/>
              </a:rPr>
            </a:br>
            <a:br>
              <a:rPr lang="en-AU" sz="5300" dirty="0">
                <a:solidFill>
                  <a:srgbClr val="FF9900"/>
                </a:solidFill>
                <a:latin typeface="+mn-lt"/>
              </a:rPr>
            </a:br>
            <a:r>
              <a:rPr lang="en-AU" b="1" dirty="0">
                <a:solidFill>
                  <a:srgbClr val="002060"/>
                </a:solidFill>
                <a:latin typeface="+mn-lt"/>
              </a:rPr>
              <a:t>Future</a:t>
            </a:r>
          </a:p>
        </p:txBody>
      </p:sp>
      <p:sp>
        <p:nvSpPr>
          <p:cNvPr id="3" name="Content Placeholder 2"/>
          <p:cNvSpPr>
            <a:spLocks noGrp="1"/>
          </p:cNvSpPr>
          <p:nvPr>
            <p:ph idx="1"/>
          </p:nvPr>
        </p:nvSpPr>
        <p:spPr>
          <a:xfrm>
            <a:off x="1455717" y="2324745"/>
            <a:ext cx="9362704" cy="4076053"/>
          </a:xfrm>
        </p:spPr>
        <p:txBody>
          <a:bodyPr>
            <a:normAutofit fontScale="85000" lnSpcReduction="20000"/>
          </a:bodyPr>
          <a:lstStyle/>
          <a:p>
            <a:pPr marL="0" indent="0">
              <a:buNone/>
            </a:pPr>
            <a:endParaRPr lang="en-AU" sz="4400" dirty="0">
              <a:solidFill>
                <a:srgbClr val="002060"/>
              </a:solidFill>
            </a:endParaRPr>
          </a:p>
          <a:p>
            <a:pPr marL="514350" indent="-514350">
              <a:buFont typeface="+mj-lt"/>
              <a:buAutoNum type="arabicPeriod"/>
            </a:pPr>
            <a:r>
              <a:rPr lang="en-AU" sz="3900" dirty="0">
                <a:solidFill>
                  <a:srgbClr val="002060"/>
                </a:solidFill>
              </a:rPr>
              <a:t>Will it wither?</a:t>
            </a:r>
          </a:p>
          <a:p>
            <a:pPr marL="514350" indent="-514350">
              <a:buFont typeface="+mj-lt"/>
              <a:buAutoNum type="arabicPeriod"/>
            </a:pPr>
            <a:endParaRPr lang="en-AU" sz="3900" dirty="0">
              <a:solidFill>
                <a:srgbClr val="002060"/>
              </a:solidFill>
            </a:endParaRPr>
          </a:p>
          <a:p>
            <a:pPr marL="514350" indent="-514350">
              <a:buFont typeface="+mj-lt"/>
              <a:buAutoNum type="arabicPeriod"/>
            </a:pPr>
            <a:r>
              <a:rPr lang="en-AU" sz="3900" dirty="0">
                <a:solidFill>
                  <a:srgbClr val="002060"/>
                </a:solidFill>
              </a:rPr>
              <a:t>Whither can it go?</a:t>
            </a:r>
          </a:p>
          <a:p>
            <a:pPr marL="514350" indent="-514350">
              <a:buFont typeface="+mj-lt"/>
              <a:buAutoNum type="arabicPeriod"/>
            </a:pPr>
            <a:endParaRPr lang="en-AU" sz="3900" dirty="0">
              <a:solidFill>
                <a:srgbClr val="002060"/>
              </a:solidFill>
            </a:endParaRPr>
          </a:p>
          <a:p>
            <a:pPr marL="514350" indent="-514350">
              <a:buFont typeface="+mj-lt"/>
              <a:buAutoNum type="arabicPeriod"/>
            </a:pPr>
            <a:r>
              <a:rPr lang="en-AU" sz="3900" dirty="0">
                <a:solidFill>
                  <a:srgbClr val="002060"/>
                </a:solidFill>
              </a:rPr>
              <a:t>Aps for proven FABM.</a:t>
            </a:r>
          </a:p>
          <a:p>
            <a:pPr marL="514350" indent="-514350">
              <a:buFont typeface="+mj-lt"/>
              <a:buAutoNum type="arabicPeriod"/>
            </a:pPr>
            <a:endParaRPr lang="en-AU" sz="3900" dirty="0">
              <a:solidFill>
                <a:srgbClr val="002060"/>
              </a:solidFill>
            </a:endParaRPr>
          </a:p>
          <a:p>
            <a:pPr marL="514350" indent="-514350">
              <a:buFont typeface="+mj-lt"/>
              <a:buAutoNum type="arabicPeriod"/>
            </a:pPr>
            <a:r>
              <a:rPr lang="en-AU" sz="3900" dirty="0">
                <a:solidFill>
                  <a:srgbClr val="002060"/>
                </a:solidFill>
              </a:rPr>
              <a:t>Performance of FABM aps.</a:t>
            </a:r>
          </a:p>
        </p:txBody>
      </p:sp>
    </p:spTree>
    <p:extLst>
      <p:ext uri="{BB962C8B-B14F-4D97-AF65-F5344CB8AC3E}">
        <p14:creationId xmlns:p14="http://schemas.microsoft.com/office/powerpoint/2010/main" val="3426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2482"/>
            <a:ext cx="10515600" cy="1325563"/>
          </a:xfrm>
        </p:spPr>
        <p:txBody>
          <a:bodyPr>
            <a:normAutofit/>
          </a:bodyPr>
          <a:lstStyle/>
          <a:p>
            <a:pPr algn="ctr"/>
            <a:r>
              <a:rPr lang="en-AU" sz="7200" b="1" dirty="0">
                <a:solidFill>
                  <a:srgbClr val="002060"/>
                </a:solidFill>
                <a:latin typeface="+mn-lt"/>
              </a:rPr>
              <a:t>BACKGROUND</a:t>
            </a:r>
          </a:p>
        </p:txBody>
      </p:sp>
    </p:spTree>
    <p:extLst>
      <p:ext uri="{BB962C8B-B14F-4D97-AF65-F5344CB8AC3E}">
        <p14:creationId xmlns:p14="http://schemas.microsoft.com/office/powerpoint/2010/main" val="183648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884" y="480444"/>
            <a:ext cx="10656376" cy="1489208"/>
          </a:xfrm>
        </p:spPr>
        <p:txBody>
          <a:bodyPr>
            <a:noAutofit/>
          </a:bodyPr>
          <a:lstStyle/>
          <a:p>
            <a:r>
              <a:rPr lang="en-AU" b="1" dirty="0">
                <a:solidFill>
                  <a:srgbClr val="002060"/>
                </a:solidFill>
                <a:latin typeface="+mn-lt"/>
              </a:rPr>
              <a:t>What is it?</a:t>
            </a:r>
            <a:br>
              <a:rPr lang="en-AU" b="1" dirty="0">
                <a:solidFill>
                  <a:srgbClr val="002060"/>
                </a:solidFill>
                <a:latin typeface="+mn-lt"/>
              </a:rPr>
            </a:br>
            <a:r>
              <a:rPr lang="en-AU" sz="2800" dirty="0">
                <a:solidFill>
                  <a:srgbClr val="002060"/>
                </a:solidFill>
                <a:latin typeface="+mn-lt"/>
              </a:rPr>
              <a:t>A Fertility Awareness app designed by two Swedish physicists, Elina Berglund (PhD in particle physics) and her husband Raoul </a:t>
            </a:r>
            <a:r>
              <a:rPr lang="en-AU" sz="2800" dirty="0" err="1">
                <a:solidFill>
                  <a:srgbClr val="002060"/>
                </a:solidFill>
                <a:latin typeface="+mn-lt"/>
              </a:rPr>
              <a:t>Scherwzil</a:t>
            </a:r>
            <a:r>
              <a:rPr lang="en-AU" sz="2800" dirty="0">
                <a:solidFill>
                  <a:srgbClr val="002060"/>
                </a:solidFill>
                <a:latin typeface="+mn-lt"/>
              </a:rPr>
              <a:t> (CEO).</a:t>
            </a:r>
            <a:br>
              <a:rPr lang="en-AU" sz="2800" dirty="0">
                <a:solidFill>
                  <a:schemeClr val="bg1"/>
                </a:solidFill>
                <a:latin typeface="+mn-lt"/>
              </a:rPr>
            </a:br>
            <a:endParaRPr lang="en-AU" sz="2800" dirty="0">
              <a:solidFill>
                <a:schemeClr val="bg1"/>
              </a:solidFill>
              <a:latin typeface="+mn-lt"/>
            </a:endParaRPr>
          </a:p>
        </p:txBody>
      </p:sp>
      <p:pic>
        <p:nvPicPr>
          <p:cNvPr id="4" name="Content Placeholder 3" descr="https://cdn.vox-cdn.com/thumbor/KbT2QeN2TiScMkLjQFyqdNM8lkk=/0x0:4139x2154/1200x800/filters:focal(2480x713:3142x1375)/cdn.vox-cdn.com/uploads/chorus_image/image/60837397/nc_product_landscape_1.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4261" y="1859797"/>
            <a:ext cx="7515203" cy="4998203"/>
          </a:xfrm>
          <a:prstGeom prst="rect">
            <a:avLst/>
          </a:prstGeom>
          <a:noFill/>
          <a:ln>
            <a:noFill/>
          </a:ln>
        </p:spPr>
      </p:pic>
    </p:spTree>
    <p:extLst>
      <p:ext uri="{BB962C8B-B14F-4D97-AF65-F5344CB8AC3E}">
        <p14:creationId xmlns:p14="http://schemas.microsoft.com/office/powerpoint/2010/main" val="1210091807"/>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TotalTime>
  <Words>1796</Words>
  <Application>Microsoft Macintosh PowerPoint</Application>
  <PresentationFormat>Widescreen</PresentationFormat>
  <Paragraphs>318</Paragraphs>
  <Slides>40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Helvetica</vt:lpstr>
      <vt:lpstr>Symbol</vt:lpstr>
      <vt:lpstr>Times New Roman</vt:lpstr>
      <vt:lpstr>Office Theme</vt:lpstr>
      <vt:lpstr>PowerPoint Presentation</vt:lpstr>
      <vt:lpstr>PowerPoint Presentation</vt:lpstr>
      <vt:lpstr>Flinders Medical Centre</vt:lpstr>
      <vt:lpstr>Conflict of Interest - Nil </vt:lpstr>
      <vt:lpstr>Scope of this Presentation – 3 sections  Background</vt:lpstr>
      <vt:lpstr>Scope of this Presentation – 3 sections  Marketing</vt:lpstr>
      <vt:lpstr>Scope of this Presentation – 3 sections  Future</vt:lpstr>
      <vt:lpstr>BACKGROUND</vt:lpstr>
      <vt:lpstr>What is it? A Fertility Awareness app designed by two Swedish physicists, Elina Berglund (PhD in particle physics) and her husband Raoul Scherwzil (CEO). </vt:lpstr>
      <vt:lpstr>PowerPoint Presentation</vt:lpstr>
      <vt:lpstr>PowerPoint Presentation</vt:lpstr>
      <vt:lpstr>PowerPoint Presentation</vt:lpstr>
      <vt:lpstr>PowerPoint Presentation</vt:lpstr>
      <vt:lpstr>PowerPoint Presentation</vt:lpstr>
      <vt:lpstr>PowerPoint Presentation</vt:lpstr>
      <vt:lpstr>MARKETING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Williams,Susan</dc:creator>
  <cp:lastModifiedBy>Elvis Seman</cp:lastModifiedBy>
  <cp:revision>76</cp:revision>
  <dcterms:created xsi:type="dcterms:W3CDTF">2019-08-14T23:59:39Z</dcterms:created>
  <dcterms:modified xsi:type="dcterms:W3CDTF">2019-09-08T12:49:05Z</dcterms:modified>
</cp:coreProperties>
</file>