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64" r:id="rId7"/>
    <p:sldId id="306" r:id="rId8"/>
    <p:sldId id="310" r:id="rId9"/>
    <p:sldId id="312" r:id="rId10"/>
    <p:sldId id="300" r:id="rId11"/>
    <p:sldId id="313" r:id="rId12"/>
    <p:sldId id="314" r:id="rId13"/>
    <p:sldId id="307" r:id="rId14"/>
    <p:sldId id="315" r:id="rId15"/>
    <p:sldId id="301" r:id="rId16"/>
    <p:sldId id="302" r:id="rId17"/>
    <p:sldId id="304" r:id="rId18"/>
    <p:sldId id="295" r:id="rId19"/>
    <p:sldId id="297" r:id="rId20"/>
    <p:sldId id="261" r:id="rId21"/>
    <p:sldId id="316" r:id="rId22"/>
    <p:sldId id="321" r:id="rId23"/>
    <p:sldId id="268" r:id="rId24"/>
    <p:sldId id="317" r:id="rId25"/>
    <p:sldId id="318" r:id="rId26"/>
    <p:sldId id="309" r:id="rId27"/>
    <p:sldId id="272" r:id="rId28"/>
    <p:sldId id="319" r:id="rId29"/>
    <p:sldId id="322" r:id="rId30"/>
    <p:sldId id="320" r:id="rId31"/>
    <p:sldId id="262" r:id="rId32"/>
    <p:sldId id="263" r:id="rId33"/>
    <p:sldId id="258" r:id="rId34"/>
    <p:sldId id="259" r:id="rId35"/>
    <p:sldId id="270" r:id="rId36"/>
    <p:sldId id="271" r:id="rId37"/>
    <p:sldId id="269" r:id="rId38"/>
    <p:sldId id="260" r:id="rId39"/>
    <p:sldId id="265" r:id="rId40"/>
    <p:sldId id="266" r:id="rId41"/>
    <p:sldId id="257" r:id="rId42"/>
    <p:sldId id="267" r:id="rId43"/>
    <p:sldId id="293" r:id="rId44"/>
    <p:sldId id="283" r:id="rId45"/>
    <p:sldId id="305" r:id="rId46"/>
    <p:sldId id="303" r:id="rId47"/>
    <p:sldId id="277" r:id="rId48"/>
    <p:sldId id="282" r:id="rId49"/>
    <p:sldId id="308" r:id="rId50"/>
    <p:sldId id="311" r:id="rId51"/>
    <p:sldId id="296" r:id="rId52"/>
    <p:sldId id="29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sorterViewPr>
    <p:cViewPr>
      <p:scale>
        <a:sx n="100" d="100"/>
        <a:sy n="100" d="100"/>
      </p:scale>
      <p:origin x="0" y="-5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000" b="1" baseline="0" dirty="0"/>
              <a:t>If the question had been “In your opinion, should abortion be allowed for any reason, without restriction, up to birth, would that have changed your response?”</a:t>
            </a:r>
          </a:p>
        </c:rich>
      </c:tx>
      <c:layout>
        <c:manualLayout>
          <c:xMode val="edge"/>
          <c:yMode val="edge"/>
          <c:x val="0.14025362318840578"/>
          <c:y val="1.1530961175526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027169544425674E-2"/>
          <c:y val="0.14797867777412746"/>
          <c:w val="0.94348006770892767"/>
          <c:h val="0.59405794236643061"/>
        </c:manualLayout>
      </c:layout>
      <c:barChart>
        <c:barDir val="col"/>
        <c:grouping val="stacked"/>
        <c:varyColors val="0"/>
        <c:ser>
          <c:idx val="0"/>
          <c:order val="0"/>
          <c:tx>
            <c:strRef>
              <c:f>Sheet1!$B$1</c:f>
              <c:strCache>
                <c:ptCount val="1"/>
                <c:pt idx="0">
                  <c:v>Yes</c:v>
                </c:pt>
              </c:strCache>
            </c:strRef>
          </c:tx>
          <c:spPr>
            <a:solidFill>
              <a:schemeClr val="accent1"/>
            </a:solidFill>
            <a:ln>
              <a:solidFill>
                <a:schemeClr val="accent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2628-405F-8007-870D235619A3}"/>
                </c:ext>
              </c:extLst>
            </c:dLbl>
            <c:dLbl>
              <c:idx val="3"/>
              <c:delete val="1"/>
              <c:extLst>
                <c:ext xmlns:c15="http://schemas.microsoft.com/office/drawing/2012/chart" uri="{CE6537A1-D6FC-4f65-9D91-7224C49458BB}"/>
                <c:ext xmlns:c16="http://schemas.microsoft.com/office/drawing/2014/chart" uri="{C3380CC4-5D6E-409C-BE32-E72D297353CC}">
                  <c16:uniqueId val="{00000000-2628-405F-8007-870D235619A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Should abortion be decriminalised? n=110</c:v>
                </c:pt>
                <c:pt idx="1">
                  <c:v>Should abortion be allowed for any reason, without restriction, up to birth?  n=94</c:v>
                </c:pt>
                <c:pt idx="2">
                  <c:v> </c:v>
                </c:pt>
                <c:pt idx="3">
                  <c:v> </c:v>
                </c:pt>
              </c:strCache>
            </c:strRef>
          </c:cat>
          <c:val>
            <c:numRef>
              <c:f>Sheet1!$B$2:$B$5</c:f>
              <c:numCache>
                <c:formatCode>General</c:formatCode>
                <c:ptCount val="4"/>
                <c:pt idx="0">
                  <c:v>94</c:v>
                </c:pt>
                <c:pt idx="1">
                  <c:v>5</c:v>
                </c:pt>
                <c:pt idx="2">
                  <c:v>0</c:v>
                </c:pt>
                <c:pt idx="3">
                  <c:v>0</c:v>
                </c:pt>
              </c:numCache>
            </c:numRef>
          </c:val>
          <c:extLst>
            <c:ext xmlns:c16="http://schemas.microsoft.com/office/drawing/2014/chart" uri="{C3380CC4-5D6E-409C-BE32-E72D297353CC}">
              <c16:uniqueId val="{00000000-9958-4DB8-8AB3-13578B913381}"/>
            </c:ext>
          </c:extLst>
        </c:ser>
        <c:ser>
          <c:idx val="1"/>
          <c:order val="1"/>
          <c:tx>
            <c:strRef>
              <c:f>Sheet1!$C$1</c:f>
              <c:strCache>
                <c:ptCount val="1"/>
                <c:pt idx="0">
                  <c:v>No</c:v>
                </c:pt>
              </c:strCache>
            </c:strRef>
          </c:tx>
          <c:spPr>
            <a:solidFill>
              <a:srgbClr val="FF00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DC4E-47FD-8A97-63B50507CF9C}"/>
                </c:ext>
              </c:extLst>
            </c:dLbl>
            <c:dLbl>
              <c:idx val="3"/>
              <c:delete val="1"/>
              <c:extLst>
                <c:ext xmlns:c15="http://schemas.microsoft.com/office/drawing/2012/chart" uri="{CE6537A1-D6FC-4f65-9D91-7224C49458BB}"/>
                <c:ext xmlns:c16="http://schemas.microsoft.com/office/drawing/2014/chart" uri="{C3380CC4-5D6E-409C-BE32-E72D297353CC}">
                  <c16:uniqueId val="{00000001-DC4E-47FD-8A97-63B50507CF9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Should abortion be decriminalised? n=110</c:v>
                </c:pt>
                <c:pt idx="1">
                  <c:v>Should abortion be allowed for any reason, without restriction, up to birth?  n=94</c:v>
                </c:pt>
                <c:pt idx="2">
                  <c:v> </c:v>
                </c:pt>
                <c:pt idx="3">
                  <c:v> </c:v>
                </c:pt>
              </c:strCache>
            </c:strRef>
          </c:cat>
          <c:val>
            <c:numRef>
              <c:f>Sheet1!$C$2:$C$5</c:f>
              <c:numCache>
                <c:formatCode>General</c:formatCode>
                <c:ptCount val="4"/>
                <c:pt idx="0">
                  <c:v>16</c:v>
                </c:pt>
                <c:pt idx="1">
                  <c:v>89</c:v>
                </c:pt>
                <c:pt idx="2">
                  <c:v>0</c:v>
                </c:pt>
                <c:pt idx="3">
                  <c:v>0</c:v>
                </c:pt>
              </c:numCache>
            </c:numRef>
          </c:val>
          <c:extLst>
            <c:ext xmlns:c16="http://schemas.microsoft.com/office/drawing/2014/chart" uri="{C3380CC4-5D6E-409C-BE32-E72D297353CC}">
              <c16:uniqueId val="{00000001-9958-4DB8-8AB3-13578B913381}"/>
            </c:ext>
          </c:extLst>
        </c:ser>
        <c:ser>
          <c:idx val="2"/>
          <c:order val="2"/>
          <c:tx>
            <c:strRef>
              <c:f>Sheet1!$D$1</c:f>
              <c:strCache>
                <c:ptCount val="1"/>
                <c:pt idx="0">
                  <c:v> 2</c:v>
                </c:pt>
              </c:strCache>
            </c:strRef>
          </c:tx>
          <c:spPr>
            <a:solidFill>
              <a:schemeClr val="accent3"/>
            </a:solidFill>
            <a:ln>
              <a:noFill/>
            </a:ln>
            <a:effectLst/>
          </c:spPr>
          <c:invertIfNegative val="0"/>
          <c:cat>
            <c:strRef>
              <c:f>Sheet1!$A$2:$A$5</c:f>
              <c:strCache>
                <c:ptCount val="4"/>
                <c:pt idx="0">
                  <c:v>Should abortion be decriminalised? n=110</c:v>
                </c:pt>
                <c:pt idx="1">
                  <c:v>Should abortion be allowed for any reason, without restriction, up to birth?  n=94</c:v>
                </c:pt>
                <c:pt idx="2">
                  <c:v> </c:v>
                </c:pt>
                <c:pt idx="3">
                  <c:v> </c:v>
                </c:pt>
              </c:strCache>
            </c:strRef>
          </c:cat>
          <c:val>
            <c:numRef>
              <c:f>Sheet1!$D$2:$D$5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9958-4DB8-8AB3-13578B913381}"/>
            </c:ext>
          </c:extLst>
        </c:ser>
        <c:dLbls>
          <c:showLegendKey val="0"/>
          <c:showVal val="0"/>
          <c:showCatName val="0"/>
          <c:showSerName val="0"/>
          <c:showPercent val="0"/>
          <c:showBubbleSize val="0"/>
        </c:dLbls>
        <c:gapWidth val="150"/>
        <c:overlap val="100"/>
        <c:axId val="147221120"/>
        <c:axId val="147235200"/>
      </c:barChart>
      <c:catAx>
        <c:axId val="14722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235200"/>
        <c:crosses val="autoZero"/>
        <c:auto val="1"/>
        <c:lblAlgn val="ctr"/>
        <c:lblOffset val="100"/>
        <c:noMultiLvlLbl val="0"/>
      </c:catAx>
      <c:valAx>
        <c:axId val="14723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7221120"/>
        <c:crosses val="autoZero"/>
        <c:crossBetween val="between"/>
      </c:valAx>
      <c:spPr>
        <a:noFill/>
        <a:ln>
          <a:noFill/>
        </a:ln>
        <a:effectLst/>
      </c:spPr>
    </c:plotArea>
    <c:legend>
      <c:legendPos val="b"/>
      <c:legendEntry>
        <c:idx val="2"/>
        <c:delete val="1"/>
      </c:legendEntry>
      <c:layout>
        <c:manualLayout>
          <c:xMode val="edge"/>
          <c:yMode val="edge"/>
          <c:x val="0.61628523336756813"/>
          <c:y val="0.29133692964978702"/>
          <c:w val="0.17926528205713418"/>
          <c:h val="7.0417650846705079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Total Poll = 110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Poll = 110</c:v>
                </c:pt>
              </c:strCache>
            </c:strRef>
          </c:tx>
          <c:spPr>
            <a:solidFill>
              <a:srgbClr val="FF000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3-5F9A-4489-94CE-BDA5B060566B}"/>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CB86-4D05-A510-E174AEB1D387}"/>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2-5F9A-4489-94CE-BDA5B060566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1-5F9A-4489-94CE-BDA5B060566B}"/>
              </c:ext>
            </c:extLst>
          </c:dPt>
          <c:dLbls>
            <c:dLbl>
              <c:idx val="2"/>
              <c:delete val="1"/>
              <c:extLst>
                <c:ext xmlns:c15="http://schemas.microsoft.com/office/drawing/2012/chart" uri="{CE6537A1-D6FC-4f65-9D91-7224C49458BB}"/>
                <c:ext xmlns:c16="http://schemas.microsoft.com/office/drawing/2014/chart" uri="{C3380CC4-5D6E-409C-BE32-E72D297353CC}">
                  <c16:uniqueId val="{00000002-5F9A-4489-94CE-BDA5B060566B}"/>
                </c:ext>
              </c:extLst>
            </c:dLbl>
            <c:dLbl>
              <c:idx val="3"/>
              <c:delete val="1"/>
              <c:extLst>
                <c:ext xmlns:c15="http://schemas.microsoft.com/office/drawing/2012/chart" uri="{CE6537A1-D6FC-4f65-9D91-7224C49458BB}"/>
                <c:ext xmlns:c16="http://schemas.microsoft.com/office/drawing/2014/chart" uri="{C3380CC4-5D6E-409C-BE32-E72D297353CC}">
                  <c16:uniqueId val="{00000001-5F9A-4489-94CE-BDA5B060566B}"/>
                </c:ext>
              </c:extLst>
            </c:dLbl>
            <c:spPr>
              <a:noFill/>
              <a:ln>
                <a:noFill/>
              </a:ln>
              <a:effectLst/>
            </c:spPr>
            <c:txPr>
              <a:bodyPr rot="0" spcFirstLastPara="1" vertOverflow="ellipsis" vert="horz" wrap="square" lIns="38100" tIns="19050" rIns="38100" bIns="19050" anchor="ctr" anchorCtr="1">
                <a:spAutoFit/>
              </a:bodyPr>
              <a:lstStyle/>
              <a:p>
                <a:pPr>
                  <a:defRPr sz="1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c:v>
                </c:pt>
                <c:pt idx="1">
                  <c:v>No</c:v>
                </c:pt>
                <c:pt idx="2">
                  <c:v> </c:v>
                </c:pt>
                <c:pt idx="3">
                  <c:v> </c:v>
                </c:pt>
              </c:strCache>
            </c:strRef>
          </c:cat>
          <c:val>
            <c:numRef>
              <c:f>Sheet1!$B$2:$B$5</c:f>
              <c:numCache>
                <c:formatCode>General</c:formatCode>
                <c:ptCount val="4"/>
                <c:pt idx="0">
                  <c:v>96</c:v>
                </c:pt>
                <c:pt idx="1">
                  <c:v>14</c:v>
                </c:pt>
                <c:pt idx="2">
                  <c:v>0</c:v>
                </c:pt>
                <c:pt idx="3">
                  <c:v>0</c:v>
                </c:pt>
              </c:numCache>
            </c:numRef>
          </c:val>
          <c:extLst>
            <c:ext xmlns:c16="http://schemas.microsoft.com/office/drawing/2014/chart" uri="{C3380CC4-5D6E-409C-BE32-E72D297353CC}">
              <c16:uniqueId val="{00000000-5F9A-4489-94CE-BDA5B060566B}"/>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74627781581650121"/>
          <c:y val="0.47058767182535799"/>
          <c:w val="0.12296700436274724"/>
          <c:h val="0.1524389027194935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        Total poll versus demographic variables considered to possibly influence responses</a:t>
            </a:r>
          </a:p>
        </c:rich>
      </c:tx>
      <c:layout>
        <c:manualLayout>
          <c:xMode val="edge"/>
          <c:yMode val="edge"/>
          <c:x val="0.1327444938947849"/>
          <c:y val="0"/>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307322842052693E-2"/>
          <c:y val="9.0187337668318379E-2"/>
          <c:w val="0.92785841334812125"/>
          <c:h val="0.71241750049841623"/>
        </c:manualLayout>
      </c:layout>
      <c:barChart>
        <c:barDir val="col"/>
        <c:grouping val="percentStacked"/>
        <c:varyColors val="0"/>
        <c:ser>
          <c:idx val="0"/>
          <c:order val="0"/>
          <c:tx>
            <c:strRef>
              <c:f>Sheet1!$B$1</c:f>
              <c:strCache>
                <c:ptCount val="1"/>
                <c:pt idx="0">
                  <c:v>Yes</c:v>
                </c:pt>
              </c:strCache>
            </c:strRef>
          </c:tx>
          <c:spPr>
            <a:solidFill>
              <a:srgbClr val="0070C0"/>
            </a:solidFill>
            <a:ln>
              <a:solidFill>
                <a:schemeClr val="accent1">
                  <a:lumMod val="60000"/>
                  <a:lumOff val="40000"/>
                </a:schemeClr>
              </a:solidFill>
            </a:ln>
            <a:effectLst/>
          </c:spPr>
          <c:invertIfNegative val="0"/>
          <c:dPt>
            <c:idx val="0"/>
            <c:invertIfNegative val="0"/>
            <c:bubble3D val="0"/>
            <c:spPr>
              <a:solidFill>
                <a:schemeClr val="accent5">
                  <a:lumMod val="75000"/>
                </a:schemeClr>
              </a:solidFill>
              <a:ln>
                <a:solidFill>
                  <a:schemeClr val="accent1">
                    <a:lumMod val="60000"/>
                    <a:lumOff val="40000"/>
                  </a:schemeClr>
                </a:solidFill>
              </a:ln>
              <a:effectLst/>
            </c:spPr>
            <c:extLst>
              <c:ext xmlns:c16="http://schemas.microsoft.com/office/drawing/2014/chart" uri="{C3380CC4-5D6E-409C-BE32-E72D297353CC}">
                <c16:uniqueId val="{00000001-4C5E-40DA-A7AD-22C79AB53DDF}"/>
              </c:ext>
            </c:extLst>
          </c:dPt>
          <c:dLbls>
            <c:dLbl>
              <c:idx val="3"/>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4C5E-40DA-A7AD-22C79AB53DDF}"/>
                </c:ext>
              </c:extLst>
            </c:dLbl>
            <c:spPr>
              <a:noFill/>
              <a:ln>
                <a:noFill/>
              </a:ln>
              <a:effectLst/>
            </c:spPr>
            <c:txPr>
              <a:bodyPr rot="0" spcFirstLastPara="1" vertOverflow="ellipsis" vert="horz" wrap="square" anchor="ctr" anchorCtr="1"/>
              <a:lstStyle/>
              <a:p>
                <a:pPr>
                  <a:defRPr sz="17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Total poll</c:v>
                </c:pt>
                <c:pt idx="1">
                  <c:v>Male</c:v>
                </c:pt>
                <c:pt idx="2">
                  <c:v>Female</c:v>
                </c:pt>
                <c:pt idx="3">
                  <c:v>Faith Yes</c:v>
                </c:pt>
                <c:pt idx="4">
                  <c:v>Faith No</c:v>
                </c:pt>
                <c:pt idx="5">
                  <c:v>Parent Yes</c:v>
                </c:pt>
                <c:pt idx="6">
                  <c:v>Parent No</c:v>
                </c:pt>
                <c:pt idx="7">
                  <c:v>Age &lt;25</c:v>
                </c:pt>
                <c:pt idx="8">
                  <c:v>Age 25-35</c:v>
                </c:pt>
                <c:pt idx="9">
                  <c:v>Age &gt;35</c:v>
                </c:pt>
                <c:pt idx="10">
                  <c:v>Beginning of life question</c:v>
                </c:pt>
              </c:strCache>
            </c:strRef>
          </c:cat>
          <c:val>
            <c:numRef>
              <c:f>Sheet1!$B$2:$B$12</c:f>
              <c:numCache>
                <c:formatCode>General</c:formatCode>
                <c:ptCount val="11"/>
                <c:pt idx="0">
                  <c:v>94</c:v>
                </c:pt>
                <c:pt idx="1">
                  <c:v>40</c:v>
                </c:pt>
                <c:pt idx="2">
                  <c:v>54</c:v>
                </c:pt>
                <c:pt idx="3">
                  <c:v>29</c:v>
                </c:pt>
                <c:pt idx="4">
                  <c:v>65</c:v>
                </c:pt>
                <c:pt idx="5">
                  <c:v>24</c:v>
                </c:pt>
                <c:pt idx="6">
                  <c:v>70</c:v>
                </c:pt>
                <c:pt idx="7">
                  <c:v>7</c:v>
                </c:pt>
                <c:pt idx="8">
                  <c:v>61</c:v>
                </c:pt>
                <c:pt idx="9">
                  <c:v>26</c:v>
                </c:pt>
                <c:pt idx="10">
                  <c:v>53</c:v>
                </c:pt>
              </c:numCache>
            </c:numRef>
          </c:val>
          <c:extLst>
            <c:ext xmlns:c16="http://schemas.microsoft.com/office/drawing/2014/chart" uri="{C3380CC4-5D6E-409C-BE32-E72D297353CC}">
              <c16:uniqueId val="{00000000-0D26-4E75-B13F-1467E1D9E5D0}"/>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Total poll</c:v>
                </c:pt>
                <c:pt idx="1">
                  <c:v>Male</c:v>
                </c:pt>
                <c:pt idx="2">
                  <c:v>Female</c:v>
                </c:pt>
                <c:pt idx="3">
                  <c:v>Faith Yes</c:v>
                </c:pt>
                <c:pt idx="4">
                  <c:v>Faith No</c:v>
                </c:pt>
                <c:pt idx="5">
                  <c:v>Parent Yes</c:v>
                </c:pt>
                <c:pt idx="6">
                  <c:v>Parent No</c:v>
                </c:pt>
                <c:pt idx="7">
                  <c:v>Age &lt;25</c:v>
                </c:pt>
                <c:pt idx="8">
                  <c:v>Age 25-35</c:v>
                </c:pt>
                <c:pt idx="9">
                  <c:v>Age &gt;35</c:v>
                </c:pt>
                <c:pt idx="10">
                  <c:v>Beginning of life question</c:v>
                </c:pt>
              </c:strCache>
            </c:strRef>
          </c:cat>
          <c:val>
            <c:numRef>
              <c:f>Sheet1!$C$2:$C$12</c:f>
              <c:numCache>
                <c:formatCode>General</c:formatCode>
                <c:ptCount val="11"/>
                <c:pt idx="0">
                  <c:v>16</c:v>
                </c:pt>
                <c:pt idx="1">
                  <c:v>11</c:v>
                </c:pt>
                <c:pt idx="2">
                  <c:v>5</c:v>
                </c:pt>
                <c:pt idx="3">
                  <c:v>14</c:v>
                </c:pt>
                <c:pt idx="4">
                  <c:v>2</c:v>
                </c:pt>
                <c:pt idx="5">
                  <c:v>8</c:v>
                </c:pt>
                <c:pt idx="6">
                  <c:v>8</c:v>
                </c:pt>
                <c:pt idx="7">
                  <c:v>1</c:v>
                </c:pt>
                <c:pt idx="8">
                  <c:v>10</c:v>
                </c:pt>
                <c:pt idx="9">
                  <c:v>5</c:v>
                </c:pt>
                <c:pt idx="10">
                  <c:v>10</c:v>
                </c:pt>
              </c:numCache>
            </c:numRef>
          </c:val>
          <c:extLst>
            <c:ext xmlns:c16="http://schemas.microsoft.com/office/drawing/2014/chart" uri="{C3380CC4-5D6E-409C-BE32-E72D297353CC}">
              <c16:uniqueId val="{00000001-0D26-4E75-B13F-1467E1D9E5D0}"/>
            </c:ext>
          </c:extLst>
        </c:ser>
        <c:ser>
          <c:idx val="2"/>
          <c:order val="2"/>
          <c:tx>
            <c:strRef>
              <c:f>Sheet1!$D$1</c:f>
              <c:strCache>
                <c:ptCount val="1"/>
                <c:pt idx="0">
                  <c:v> 2</c:v>
                </c:pt>
              </c:strCache>
            </c:strRef>
          </c:tx>
          <c:spPr>
            <a:solidFill>
              <a:schemeClr val="accent3"/>
            </a:solidFill>
            <a:ln>
              <a:noFill/>
            </a:ln>
            <a:effectLst/>
          </c:spPr>
          <c:invertIfNegative val="0"/>
          <c:cat>
            <c:strRef>
              <c:f>Sheet1!$A$2:$A$12</c:f>
              <c:strCache>
                <c:ptCount val="11"/>
                <c:pt idx="0">
                  <c:v>Total poll</c:v>
                </c:pt>
                <c:pt idx="1">
                  <c:v>Male</c:v>
                </c:pt>
                <c:pt idx="2">
                  <c:v>Female</c:v>
                </c:pt>
                <c:pt idx="3">
                  <c:v>Faith Yes</c:v>
                </c:pt>
                <c:pt idx="4">
                  <c:v>Faith No</c:v>
                </c:pt>
                <c:pt idx="5">
                  <c:v>Parent Yes</c:v>
                </c:pt>
                <c:pt idx="6">
                  <c:v>Parent No</c:v>
                </c:pt>
                <c:pt idx="7">
                  <c:v>Age &lt;25</c:v>
                </c:pt>
                <c:pt idx="8">
                  <c:v>Age 25-35</c:v>
                </c:pt>
                <c:pt idx="9">
                  <c:v>Age &gt;35</c:v>
                </c:pt>
                <c:pt idx="10">
                  <c:v>Beginning of life question</c:v>
                </c:pt>
              </c:strCache>
            </c:strRef>
          </c:cat>
          <c:val>
            <c:numRef>
              <c:f>Sheet1!$D$2:$D$12</c:f>
              <c:numCache>
                <c:formatCode>General</c:formatCode>
                <c:ptCount val="11"/>
              </c:numCache>
            </c:numRef>
          </c:val>
          <c:extLst>
            <c:ext xmlns:c16="http://schemas.microsoft.com/office/drawing/2014/chart" uri="{C3380CC4-5D6E-409C-BE32-E72D297353CC}">
              <c16:uniqueId val="{00000002-0D26-4E75-B13F-1467E1D9E5D0}"/>
            </c:ext>
          </c:extLst>
        </c:ser>
        <c:dLbls>
          <c:showLegendKey val="0"/>
          <c:showVal val="0"/>
          <c:showCatName val="0"/>
          <c:showSerName val="0"/>
          <c:showPercent val="0"/>
          <c:showBubbleSize val="0"/>
        </c:dLbls>
        <c:gapWidth val="150"/>
        <c:overlap val="100"/>
        <c:axId val="148528128"/>
        <c:axId val="148542208"/>
      </c:barChart>
      <c:catAx>
        <c:axId val="14852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50" b="0" i="0" u="none" strike="noStrike" kern="1200" baseline="0">
                <a:solidFill>
                  <a:schemeClr val="tx1"/>
                </a:solidFill>
                <a:latin typeface="+mn-lt"/>
                <a:ea typeface="+mn-ea"/>
                <a:cs typeface="+mn-cs"/>
              </a:defRPr>
            </a:pPr>
            <a:endParaRPr lang="en-US"/>
          </a:p>
        </c:txPr>
        <c:crossAx val="148542208"/>
        <c:crosses val="autoZero"/>
        <c:auto val="1"/>
        <c:lblAlgn val="ctr"/>
        <c:lblOffset val="100"/>
        <c:noMultiLvlLbl val="0"/>
      </c:catAx>
      <c:valAx>
        <c:axId val="14854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85281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legendEntry>
      <c:legendEntry>
        <c:idx val="2"/>
        <c:delete val="1"/>
      </c:legendEntry>
      <c:layout>
        <c:manualLayout>
          <c:xMode val="edge"/>
          <c:yMode val="edge"/>
          <c:x val="0.28036593688389233"/>
          <c:y val="0.92799773622043968"/>
          <c:w val="0.12302860102453829"/>
          <c:h val="5.945871452543481E-2"/>
        </c:manualLayout>
      </c:layout>
      <c:overlay val="0"/>
      <c:spPr>
        <a:noFill/>
        <a:ln>
          <a:noFill/>
        </a:ln>
        <a:effectLst/>
      </c:spPr>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US"/>
              <a:t> </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8261955113928742"/>
          <c:y val="0.10677249456287786"/>
          <c:w val="0.59742897476481371"/>
          <c:h val="0.80133932537980068"/>
        </c:manualLayout>
      </c:layout>
      <c:barChart>
        <c:barDir val="bar"/>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Woman's autonomy / choice</c:v>
                </c:pt>
                <c:pt idx="1">
                  <c:v>Fear of illegal abortion</c:v>
                </c:pt>
                <c:pt idx="2">
                  <c:v>Welfare of the aborted child</c:v>
                </c:pt>
                <c:pt idx="3">
                  <c:v>Rape / incest cases</c:v>
                </c:pt>
                <c:pt idx="4">
                  <c:v>Mental health consequences</c:v>
                </c:pt>
                <c:pt idx="5">
                  <c:v>Multiple reasons</c:v>
                </c:pt>
                <c:pt idx="6">
                  <c:v>Foetal malformations</c:v>
                </c:pt>
                <c:pt idx="7">
                  <c:v>Serious medical problems</c:v>
                </c:pt>
                <c:pt idx="8">
                  <c:v>Strict laws / regulations</c:v>
                </c:pt>
                <c:pt idx="9">
                  <c:v>Impact on society</c:v>
                </c:pt>
                <c:pt idx="10">
                  <c:v>More support for women in crisis pregnancy</c:v>
                </c:pt>
                <c:pt idx="11">
                  <c:v>Abortion not a crime</c:v>
                </c:pt>
                <c:pt idx="12">
                  <c:v>Need a fall back for failed contraception</c:v>
                </c:pt>
              </c:strCache>
            </c:strRef>
          </c:cat>
          <c:val>
            <c:numRef>
              <c:f>Sheet1!$B$2:$B$14</c:f>
              <c:numCache>
                <c:formatCode>General</c:formatCode>
                <c:ptCount val="13"/>
                <c:pt idx="0">
                  <c:v>59</c:v>
                </c:pt>
                <c:pt idx="1">
                  <c:v>19</c:v>
                </c:pt>
                <c:pt idx="2">
                  <c:v>14</c:v>
                </c:pt>
                <c:pt idx="3">
                  <c:v>13</c:v>
                </c:pt>
                <c:pt idx="4">
                  <c:v>11</c:v>
                </c:pt>
                <c:pt idx="5">
                  <c:v>11</c:v>
                </c:pt>
                <c:pt idx="6">
                  <c:v>10</c:v>
                </c:pt>
                <c:pt idx="7">
                  <c:v>10</c:v>
                </c:pt>
                <c:pt idx="8">
                  <c:v>7</c:v>
                </c:pt>
                <c:pt idx="9">
                  <c:v>4</c:v>
                </c:pt>
                <c:pt idx="10">
                  <c:v>3</c:v>
                </c:pt>
                <c:pt idx="11">
                  <c:v>2</c:v>
                </c:pt>
                <c:pt idx="12">
                  <c:v>1</c:v>
                </c:pt>
              </c:numCache>
            </c:numRef>
          </c:val>
          <c:extLst>
            <c:ext xmlns:c16="http://schemas.microsoft.com/office/drawing/2014/chart" uri="{C3380CC4-5D6E-409C-BE32-E72D297353CC}">
              <c16:uniqueId val="{00000000-F3F9-481A-831F-6C7E983D85F8}"/>
            </c:ext>
          </c:extLst>
        </c:ser>
        <c:dLbls>
          <c:showLegendKey val="0"/>
          <c:showVal val="0"/>
          <c:showCatName val="0"/>
          <c:showSerName val="0"/>
          <c:showPercent val="0"/>
          <c:showBubbleSize val="0"/>
        </c:dLbls>
        <c:gapWidth val="150"/>
        <c:axId val="149010688"/>
        <c:axId val="149016576"/>
      </c:barChart>
      <c:catAx>
        <c:axId val="149010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900" b="0" i="0" u="none" strike="noStrike" kern="1200" baseline="0">
                <a:solidFill>
                  <a:schemeClr val="tx1"/>
                </a:solidFill>
                <a:latin typeface="+mn-lt"/>
                <a:ea typeface="+mn-ea"/>
                <a:cs typeface="+mn-cs"/>
              </a:defRPr>
            </a:pPr>
            <a:endParaRPr lang="en-US"/>
          </a:p>
        </c:txPr>
        <c:crossAx val="149016576"/>
        <c:crosses val="autoZero"/>
        <c:auto val="1"/>
        <c:lblAlgn val="ctr"/>
        <c:lblOffset val="100"/>
        <c:noMultiLvlLbl val="0"/>
      </c:catAx>
      <c:valAx>
        <c:axId val="14901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901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aseline="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GB" sz="2000" baseline="0" dirty="0"/>
              <a:t>2019  n=63</a:t>
            </a:r>
          </a:p>
        </c:rich>
      </c:tx>
      <c:layout>
        <c:manualLayout>
          <c:xMode val="edge"/>
          <c:yMode val="edge"/>
          <c:x val="0.33485979446349118"/>
          <c:y val="1.8683739976141978E-2"/>
        </c:manualLayout>
      </c:layout>
      <c:overlay val="0"/>
    </c:title>
    <c:autoTitleDeleted val="0"/>
    <c:plotArea>
      <c:layout>
        <c:manualLayout>
          <c:layoutTarget val="inner"/>
          <c:xMode val="edge"/>
          <c:yMode val="edge"/>
          <c:x val="1.8251891307704188E-2"/>
          <c:y val="0.20192815647808429"/>
          <c:w val="0.57348518495358458"/>
          <c:h val="0.68569843750266268"/>
        </c:manualLayout>
      </c:layout>
      <c:pieChart>
        <c:varyColors val="1"/>
        <c:ser>
          <c:idx val="0"/>
          <c:order val="0"/>
          <c:tx>
            <c:strRef>
              <c:f>Sheet1!$B$1</c:f>
              <c:strCache>
                <c:ptCount val="1"/>
                <c:pt idx="0">
                  <c:v>2019 n=63</c:v>
                </c:pt>
              </c:strCache>
            </c:strRef>
          </c:tx>
          <c:dPt>
            <c:idx val="2"/>
            <c:bubble3D val="0"/>
            <c:extLst>
              <c:ext xmlns:c16="http://schemas.microsoft.com/office/drawing/2014/chart" uri="{C3380CC4-5D6E-409C-BE32-E72D297353CC}">
                <c16:uniqueId val="{00000001-D105-43E8-92C0-CABD862695FB}"/>
              </c:ext>
            </c:extLst>
          </c:dPt>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Sheet1!$A$2:$A$11</c:f>
              <c:strCache>
                <c:ptCount val="10"/>
                <c:pt idx="0">
                  <c:v>Conception</c:v>
                </c:pt>
                <c:pt idx="1">
                  <c:v>Viability</c:v>
                </c:pt>
                <c:pt idx="2">
                  <c:v>Birth</c:v>
                </c:pt>
                <c:pt idx="3">
                  <c:v>Don't know</c:v>
                </c:pt>
                <c:pt idx="4">
                  <c:v>Other</c:v>
                </c:pt>
                <c:pt idx="5">
                  <c:v>Heartbeat</c:v>
                </c:pt>
                <c:pt idx="6">
                  <c:v>2nd trimester</c:v>
                </c:pt>
                <c:pt idx="7">
                  <c:v>Implantation</c:v>
                </c:pt>
                <c:pt idx="8">
                  <c:v>Neuro / sentience</c:v>
                </c:pt>
                <c:pt idx="9">
                  <c:v>30 weeks</c:v>
                </c:pt>
              </c:strCache>
            </c:strRef>
          </c:cat>
          <c:val>
            <c:numRef>
              <c:f>Sheet1!$B$2:$B$11</c:f>
              <c:numCache>
                <c:formatCode>General</c:formatCode>
                <c:ptCount val="10"/>
                <c:pt idx="0">
                  <c:v>38</c:v>
                </c:pt>
                <c:pt idx="1">
                  <c:v>25</c:v>
                </c:pt>
                <c:pt idx="2">
                  <c:v>17</c:v>
                </c:pt>
                <c:pt idx="3">
                  <c:v>5</c:v>
                </c:pt>
                <c:pt idx="4">
                  <c:v>3</c:v>
                </c:pt>
                <c:pt idx="5">
                  <c:v>3</c:v>
                </c:pt>
                <c:pt idx="6">
                  <c:v>3</c:v>
                </c:pt>
                <c:pt idx="7">
                  <c:v>2</c:v>
                </c:pt>
                <c:pt idx="8">
                  <c:v>2</c:v>
                </c:pt>
                <c:pt idx="9">
                  <c:v>2</c:v>
                </c:pt>
              </c:numCache>
            </c:numRef>
          </c:val>
          <c:extLst>
            <c:ext xmlns:c16="http://schemas.microsoft.com/office/drawing/2014/chart" uri="{C3380CC4-5D6E-409C-BE32-E72D297353CC}">
              <c16:uniqueId val="{00000005-D105-43E8-92C0-CABD862695FB}"/>
            </c:ext>
          </c:extLst>
        </c:ser>
        <c:dLbls>
          <c:dLblPos val="bestFit"/>
          <c:showLegendKey val="0"/>
          <c:showVal val="1"/>
          <c:showCatName val="0"/>
          <c:showSerName val="0"/>
          <c:showPercent val="0"/>
          <c:showBubbleSize val="0"/>
          <c:showLeaderLines val="1"/>
        </c:dLbls>
        <c:firstSliceAng val="0"/>
      </c:pieChart>
    </c:plotArea>
    <c:legend>
      <c:legendPos val="r"/>
      <c:legendEntry>
        <c:idx val="0"/>
        <c:txPr>
          <a:bodyPr/>
          <a:lstStyle/>
          <a:p>
            <a:pPr>
              <a:defRPr sz="1610" baseline="0"/>
            </a:pPr>
            <a:endParaRPr lang="en-US"/>
          </a:p>
        </c:txPr>
      </c:legendEntry>
      <c:legendEntry>
        <c:idx val="1"/>
        <c:txPr>
          <a:bodyPr/>
          <a:lstStyle/>
          <a:p>
            <a:pPr>
              <a:defRPr sz="1610" baseline="0"/>
            </a:pPr>
            <a:endParaRPr lang="en-US"/>
          </a:p>
        </c:txPr>
      </c:legendEntry>
      <c:legendEntry>
        <c:idx val="2"/>
        <c:txPr>
          <a:bodyPr/>
          <a:lstStyle/>
          <a:p>
            <a:pPr>
              <a:defRPr sz="1610" baseline="0"/>
            </a:pPr>
            <a:endParaRPr lang="en-US"/>
          </a:p>
        </c:txPr>
      </c:legendEntry>
      <c:legendEntry>
        <c:idx val="3"/>
        <c:txPr>
          <a:bodyPr/>
          <a:lstStyle/>
          <a:p>
            <a:pPr>
              <a:defRPr sz="1610" baseline="0"/>
            </a:pPr>
            <a:endParaRPr lang="en-US"/>
          </a:p>
        </c:txPr>
      </c:legendEntry>
      <c:legendEntry>
        <c:idx val="4"/>
        <c:txPr>
          <a:bodyPr/>
          <a:lstStyle/>
          <a:p>
            <a:pPr>
              <a:defRPr sz="1610" baseline="0"/>
            </a:pPr>
            <a:endParaRPr lang="en-US"/>
          </a:p>
        </c:txPr>
      </c:legendEntry>
      <c:legendEntry>
        <c:idx val="5"/>
        <c:txPr>
          <a:bodyPr/>
          <a:lstStyle/>
          <a:p>
            <a:pPr>
              <a:defRPr sz="1610" baseline="0"/>
            </a:pPr>
            <a:endParaRPr lang="en-US"/>
          </a:p>
        </c:txPr>
      </c:legendEntry>
      <c:legendEntry>
        <c:idx val="6"/>
        <c:txPr>
          <a:bodyPr/>
          <a:lstStyle/>
          <a:p>
            <a:pPr>
              <a:defRPr sz="1610" baseline="0"/>
            </a:pPr>
            <a:endParaRPr lang="en-US"/>
          </a:p>
        </c:txPr>
      </c:legendEntry>
      <c:legendEntry>
        <c:idx val="7"/>
        <c:txPr>
          <a:bodyPr/>
          <a:lstStyle/>
          <a:p>
            <a:pPr>
              <a:defRPr sz="1610" baseline="0"/>
            </a:pPr>
            <a:endParaRPr lang="en-US"/>
          </a:p>
        </c:txPr>
      </c:legendEntry>
      <c:legendEntry>
        <c:idx val="8"/>
        <c:txPr>
          <a:bodyPr/>
          <a:lstStyle/>
          <a:p>
            <a:pPr>
              <a:defRPr sz="1610" baseline="0"/>
            </a:pPr>
            <a:endParaRPr lang="en-US"/>
          </a:p>
        </c:txPr>
      </c:legendEntry>
      <c:legendEntry>
        <c:idx val="9"/>
        <c:txPr>
          <a:bodyPr/>
          <a:lstStyle/>
          <a:p>
            <a:pPr>
              <a:defRPr sz="1610" baseline="0"/>
            </a:pPr>
            <a:endParaRPr lang="en-US"/>
          </a:p>
        </c:txPr>
      </c:legendEntry>
      <c:layout>
        <c:manualLayout>
          <c:xMode val="edge"/>
          <c:yMode val="edge"/>
          <c:x val="0.65725724418324116"/>
          <c:y val="0"/>
          <c:w val="0.34274275581675878"/>
          <c:h val="1"/>
        </c:manualLayout>
      </c:layout>
      <c:overlay val="0"/>
      <c:txPr>
        <a:bodyPr/>
        <a:lstStyle/>
        <a:p>
          <a:pPr>
            <a:defRPr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GB" sz="2000" baseline="0" dirty="0"/>
              <a:t>2016 n=113</a:t>
            </a:r>
          </a:p>
        </c:rich>
      </c:tx>
      <c:overlay val="0"/>
    </c:title>
    <c:autoTitleDeleted val="0"/>
    <c:plotArea>
      <c:layout>
        <c:manualLayout>
          <c:layoutTarget val="inner"/>
          <c:xMode val="edge"/>
          <c:yMode val="edge"/>
          <c:x val="4.7188513200555816E-2"/>
          <c:y val="0.20555560880896617"/>
          <c:w val="0.58593163875798682"/>
          <c:h val="0.67360068675598339"/>
        </c:manualLayout>
      </c:layout>
      <c:pieChart>
        <c:varyColors val="1"/>
        <c:ser>
          <c:idx val="0"/>
          <c:order val="0"/>
          <c:tx>
            <c:strRef>
              <c:f>Sheet1!$B$1</c:f>
              <c:strCache>
                <c:ptCount val="1"/>
                <c:pt idx="0">
                  <c:v>2016 n=113</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Conception</c:v>
                </c:pt>
                <c:pt idx="1">
                  <c:v>Birth</c:v>
                </c:pt>
                <c:pt idx="2">
                  <c:v>Viability</c:v>
                </c:pt>
                <c:pt idx="3">
                  <c:v>Other</c:v>
                </c:pt>
                <c:pt idx="4">
                  <c:v>Early embryo</c:v>
                </c:pt>
                <c:pt idx="5">
                  <c:v>Don't know</c:v>
                </c:pt>
                <c:pt idx="6">
                  <c:v>2nd trimester</c:v>
                </c:pt>
              </c:strCache>
            </c:strRef>
          </c:cat>
          <c:val>
            <c:numRef>
              <c:f>Sheet1!$B$2:$B$8</c:f>
              <c:numCache>
                <c:formatCode>General</c:formatCode>
                <c:ptCount val="7"/>
                <c:pt idx="0">
                  <c:v>34</c:v>
                </c:pt>
                <c:pt idx="1">
                  <c:v>29</c:v>
                </c:pt>
                <c:pt idx="2">
                  <c:v>13</c:v>
                </c:pt>
                <c:pt idx="3">
                  <c:v>8</c:v>
                </c:pt>
                <c:pt idx="4">
                  <c:v>8</c:v>
                </c:pt>
                <c:pt idx="5">
                  <c:v>4</c:v>
                </c:pt>
                <c:pt idx="6">
                  <c:v>4</c:v>
                </c:pt>
              </c:numCache>
            </c:numRef>
          </c:val>
          <c:extLst>
            <c:ext xmlns:c16="http://schemas.microsoft.com/office/drawing/2014/chart" uri="{C3380CC4-5D6E-409C-BE32-E72D297353CC}">
              <c16:uniqueId val="{00000000-FC58-4752-85AC-6D0D1B48877D}"/>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baseline="0"/>
            </a:pPr>
            <a:endParaRPr lang="en-US"/>
          </a:p>
        </c:txPr>
      </c:legendEntry>
      <c:layout>
        <c:manualLayout>
          <c:xMode val="edge"/>
          <c:yMode val="edge"/>
          <c:x val="0.67658638258452986"/>
          <c:y val="0.13033738128364197"/>
          <c:w val="0.3038057742782152"/>
          <c:h val="0.5670524790305878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2E55-FEB4-4C73-91BF-036F6E23C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A7DD4A-82AC-43BD-8237-F1E2DA7C1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54D242-72CF-4E17-B470-3544649241DC}"/>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5" name="Footer Placeholder 4">
            <a:extLst>
              <a:ext uri="{FF2B5EF4-FFF2-40B4-BE49-F238E27FC236}">
                <a16:creationId xmlns:a16="http://schemas.microsoft.com/office/drawing/2014/main" id="{60080917-9B79-4D1B-9027-476D860FB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1A985-08B0-4CF9-BF0F-B9F65E0A9251}"/>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762890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FB4C-A76C-41FD-BE7F-2EDE859DF40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CC24F0-F354-4145-A314-390338E95C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BD07B2-0E25-4564-BC1E-C95C405D03BB}"/>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5" name="Footer Placeholder 4">
            <a:extLst>
              <a:ext uri="{FF2B5EF4-FFF2-40B4-BE49-F238E27FC236}">
                <a16:creationId xmlns:a16="http://schemas.microsoft.com/office/drawing/2014/main" id="{913C12ED-DD26-46D2-90CF-DEA265A670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8D9BA6-D6CA-4D65-8E35-BEE8374FBEFE}"/>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45607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C5F63-FD7E-434F-BAE6-F96DB364B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3FD81F-B47C-4707-A925-E31877E833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FCE64E-6FF3-48B4-968A-0A03D45F5750}"/>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5" name="Footer Placeholder 4">
            <a:extLst>
              <a:ext uri="{FF2B5EF4-FFF2-40B4-BE49-F238E27FC236}">
                <a16:creationId xmlns:a16="http://schemas.microsoft.com/office/drawing/2014/main" id="{D0834B1A-1606-47A1-ADE8-9DA5F5AEE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13C9DC-CE64-49C0-80FB-6286959B4237}"/>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242214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548C-3696-4BB1-9344-34D464DAB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92067E-75B9-4B21-8121-C44A2FA8E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33F748-6626-426A-92EF-B67488829951}"/>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5" name="Footer Placeholder 4">
            <a:extLst>
              <a:ext uri="{FF2B5EF4-FFF2-40B4-BE49-F238E27FC236}">
                <a16:creationId xmlns:a16="http://schemas.microsoft.com/office/drawing/2014/main" id="{8DF15274-D64D-4336-AB93-E1BF59DB8E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9C491C-3390-4153-ADED-BDA347E14BAB}"/>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111799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22ED-2FB3-4A0C-B245-FF1D698A0F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8B9C87-0C15-4431-A95F-C32CB5995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245269-40AD-4225-8DA3-ADFB27CF8B90}"/>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5" name="Footer Placeholder 4">
            <a:extLst>
              <a:ext uri="{FF2B5EF4-FFF2-40B4-BE49-F238E27FC236}">
                <a16:creationId xmlns:a16="http://schemas.microsoft.com/office/drawing/2014/main" id="{8236419C-941E-4A7E-A963-143CB8F792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ADA2DF-E1F7-4739-BF2F-77A7BDB00752}"/>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2882509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A103-1E18-430E-B54F-A3E05BE06D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448582-49E2-45A4-BDF0-E7EEC7784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A4408-6063-4264-8ADB-89FC33CF6FF1}"/>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5" name="Footer Placeholder 4">
            <a:extLst>
              <a:ext uri="{FF2B5EF4-FFF2-40B4-BE49-F238E27FC236}">
                <a16:creationId xmlns:a16="http://schemas.microsoft.com/office/drawing/2014/main" id="{4BA42E5E-EFA7-4AD6-9370-206A04991A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661D00-1CC9-432E-81B8-D08BE187625B}"/>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1835714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6224-3761-434A-B08B-77E52ADAF8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8D1484-9B2B-45CF-A37B-5336C8DB9A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72111F-3F5E-4869-B11B-7930B784E3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2F6C2E-E08D-490A-BFAB-423F4285B6B8}"/>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6" name="Footer Placeholder 5">
            <a:extLst>
              <a:ext uri="{FF2B5EF4-FFF2-40B4-BE49-F238E27FC236}">
                <a16:creationId xmlns:a16="http://schemas.microsoft.com/office/drawing/2014/main" id="{3399C6E0-2911-420B-989B-A2038C6307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69D5A4-B266-4AB2-8B4F-D9B3430DFEEE}"/>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2063667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9E33-3DEC-401B-B801-1B7B695F06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A6EC22-0E69-4749-8E35-C510EFAB8B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1E908B-E9F1-4C8D-A3B1-23305D27C2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3EC270-40EE-4F17-AF20-E89E0A65D1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29587-0F0B-412B-8AEA-1ADC9F3C95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EED9A4-B321-425A-8CFE-314721F052EC}"/>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8" name="Footer Placeholder 7">
            <a:extLst>
              <a:ext uri="{FF2B5EF4-FFF2-40B4-BE49-F238E27FC236}">
                <a16:creationId xmlns:a16="http://schemas.microsoft.com/office/drawing/2014/main" id="{455274AE-9E64-482B-B866-106D4722B8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F2338D-755A-4D01-9622-19299DD25351}"/>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485250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4B71-A068-44FB-999A-9F9E6E5DCC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93D3A67-380C-4AAD-8B29-02CD65A39D0C}"/>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4" name="Footer Placeholder 3">
            <a:extLst>
              <a:ext uri="{FF2B5EF4-FFF2-40B4-BE49-F238E27FC236}">
                <a16:creationId xmlns:a16="http://schemas.microsoft.com/office/drawing/2014/main" id="{207396D2-2C18-45CE-9EBD-CBBDB18519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23441F-C5F3-47EB-8F61-A62C28909268}"/>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219709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F82F3-6391-4B98-A73D-19CDAA992106}"/>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3" name="Footer Placeholder 2">
            <a:extLst>
              <a:ext uri="{FF2B5EF4-FFF2-40B4-BE49-F238E27FC236}">
                <a16:creationId xmlns:a16="http://schemas.microsoft.com/office/drawing/2014/main" id="{4E51AA62-8F72-4740-8150-28A4DDDFA8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E7AB4B-9F65-4D7D-90C6-77CDC31F019E}"/>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468310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CEB9-5EC6-43D1-B284-A95CFFA65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A50FCB-7C30-47B4-BA9F-B7434C4DFF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CC2464-DAFF-4C56-A9DF-E14D65311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2B703-2913-43A9-8744-A8E5AF394091}"/>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6" name="Footer Placeholder 5">
            <a:extLst>
              <a:ext uri="{FF2B5EF4-FFF2-40B4-BE49-F238E27FC236}">
                <a16:creationId xmlns:a16="http://schemas.microsoft.com/office/drawing/2014/main" id="{7EE827A5-E1AA-4A52-80DE-50F126417F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753B95-2927-4C3C-88FB-697122B29272}"/>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309481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CC4A-B26E-42AF-B4EB-34D62E85D2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C96BC0-B027-483E-B049-7AD75C0886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631470-589A-467E-B952-27169251B371}"/>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5" name="Footer Placeholder 4">
            <a:extLst>
              <a:ext uri="{FF2B5EF4-FFF2-40B4-BE49-F238E27FC236}">
                <a16:creationId xmlns:a16="http://schemas.microsoft.com/office/drawing/2014/main" id="{941BBB76-6E4D-443A-8DC4-2A094D0798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F27D2-B9BC-4531-B7A0-3D44AE80CF86}"/>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3909309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94B1-A7A7-4D18-AB4B-8B73C8912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DC7E31-C9FF-4D50-B051-BE36E0CEC1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37FF14-5D61-48E7-9165-D9F2E2E0C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F84CD-B7E2-458C-9BE7-9008A57EDF4E}"/>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6" name="Footer Placeholder 5">
            <a:extLst>
              <a:ext uri="{FF2B5EF4-FFF2-40B4-BE49-F238E27FC236}">
                <a16:creationId xmlns:a16="http://schemas.microsoft.com/office/drawing/2014/main" id="{56AA4AB3-B2CB-4977-B29E-F4937189E9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625E76-160C-49BA-A3A3-CE26955D338C}"/>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1813065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CFF5-9A34-42AA-8B54-F39ACA0E1F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771ED-FAD1-4304-88C3-0C38CC6A3A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29E3DE-3BA3-498F-9591-D7F89225CF17}"/>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5" name="Footer Placeholder 4">
            <a:extLst>
              <a:ext uri="{FF2B5EF4-FFF2-40B4-BE49-F238E27FC236}">
                <a16:creationId xmlns:a16="http://schemas.microsoft.com/office/drawing/2014/main" id="{C9D86971-A423-4182-8AEA-B79A8FEAF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4B1031-860B-4DFE-B6C9-2CB4ADF95E7F}"/>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317217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21B91D-1033-47F5-A9C2-E852FFAEAC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110205-DDA2-4F06-9EFD-8B7E023E26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DF04C9-9EAE-49F3-B72C-457BD6227EA8}"/>
              </a:ext>
            </a:extLst>
          </p:cNvPr>
          <p:cNvSpPr>
            <a:spLocks noGrp="1"/>
          </p:cNvSpPr>
          <p:nvPr>
            <p:ph type="dt" sz="half" idx="10"/>
          </p:nvPr>
        </p:nvSpPr>
        <p:spPr/>
        <p:txBody>
          <a:bodyPr/>
          <a:lstStyle/>
          <a:p>
            <a:fld id="{5786CEAB-F349-4798-A404-CB05705DFF9C}" type="datetimeFigureOut">
              <a:rPr lang="en-GB" smtClean="0"/>
              <a:t>18/09/2019</a:t>
            </a:fld>
            <a:endParaRPr lang="en-GB"/>
          </a:p>
        </p:txBody>
      </p:sp>
      <p:sp>
        <p:nvSpPr>
          <p:cNvPr id="5" name="Footer Placeholder 4">
            <a:extLst>
              <a:ext uri="{FF2B5EF4-FFF2-40B4-BE49-F238E27FC236}">
                <a16:creationId xmlns:a16="http://schemas.microsoft.com/office/drawing/2014/main" id="{7F40F423-4591-44BC-B4EE-82365DC754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0F9C2B-87FA-4755-8C10-8B39F4CCFB02}"/>
              </a:ext>
            </a:extLst>
          </p:cNvPr>
          <p:cNvSpPr>
            <a:spLocks noGrp="1"/>
          </p:cNvSpPr>
          <p:nvPr>
            <p:ph type="sldNum" sz="quarter" idx="12"/>
          </p:nvPr>
        </p:nvSpPr>
        <p:spPr/>
        <p:txBody>
          <a:bodyPr/>
          <a:lstStyle/>
          <a:p>
            <a:fld id="{BEB9334F-93F9-45EB-B99A-2360A468A37C}" type="slidenum">
              <a:rPr lang="en-GB" smtClean="0"/>
              <a:t>‹#›</a:t>
            </a:fld>
            <a:endParaRPr lang="en-GB"/>
          </a:p>
        </p:txBody>
      </p:sp>
    </p:spTree>
    <p:extLst>
      <p:ext uri="{BB962C8B-B14F-4D97-AF65-F5344CB8AC3E}">
        <p14:creationId xmlns:p14="http://schemas.microsoft.com/office/powerpoint/2010/main" val="558200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4BC703C-2155-4AC0-8F27-B450400339AF}" type="datetimeFigureOut">
              <a:rPr lang="en-GB"/>
              <a:pPr>
                <a:defRPr/>
              </a:pPr>
              <a:t>18/09/2019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600D7E-7AC4-4D31-80CA-AA6A6806EF58}" type="slidenum">
              <a:rPr lang="en-GB"/>
              <a:pPr>
                <a:defRPr/>
              </a:pPr>
              <a:t>‹#›</a:t>
            </a:fld>
            <a:endParaRPr lang="en-GB"/>
          </a:p>
        </p:txBody>
      </p:sp>
    </p:spTree>
    <p:extLst>
      <p:ext uri="{BB962C8B-B14F-4D97-AF65-F5344CB8AC3E}">
        <p14:creationId xmlns:p14="http://schemas.microsoft.com/office/powerpoint/2010/main" val="693679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9F82AB4-9D69-4B44-B5F7-EAD1EA0B5AEC}" type="datetimeFigureOut">
              <a:rPr lang="en-GB"/>
              <a:pPr>
                <a:defRPr/>
              </a:pPr>
              <a:t>18/09/2019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01665C-4E7E-48E4-A0BF-01F7A8F002DB}" type="slidenum">
              <a:rPr lang="en-GB"/>
              <a:pPr>
                <a:defRPr/>
              </a:pPr>
              <a:t>‹#›</a:t>
            </a:fld>
            <a:endParaRPr lang="en-GB"/>
          </a:p>
        </p:txBody>
      </p:sp>
    </p:spTree>
    <p:extLst>
      <p:ext uri="{BB962C8B-B14F-4D97-AF65-F5344CB8AC3E}">
        <p14:creationId xmlns:p14="http://schemas.microsoft.com/office/powerpoint/2010/main" val="89722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2F9256D-51BE-40CD-9576-141224B673A5}" type="datetimeFigureOut">
              <a:rPr lang="en-GB"/>
              <a:pPr>
                <a:defRPr/>
              </a:pPr>
              <a:t>18/09/2019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77A40FC-80CE-4913-8639-7B580BDD8B53}" type="slidenum">
              <a:rPr lang="en-GB"/>
              <a:pPr>
                <a:defRPr/>
              </a:pPr>
              <a:t>‹#›</a:t>
            </a:fld>
            <a:endParaRPr lang="en-GB"/>
          </a:p>
        </p:txBody>
      </p:sp>
    </p:spTree>
    <p:extLst>
      <p:ext uri="{BB962C8B-B14F-4D97-AF65-F5344CB8AC3E}">
        <p14:creationId xmlns:p14="http://schemas.microsoft.com/office/powerpoint/2010/main" val="2185172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AA595524-38BD-454D-9EB9-11F9FDF31A3E}" type="datetimeFigureOut">
              <a:rPr lang="en-GB"/>
              <a:pPr>
                <a:defRPr/>
              </a:pPr>
              <a:t>18/09/2019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B1CAE8-7880-4963-9D6B-583ABB50E397}" type="slidenum">
              <a:rPr lang="en-GB"/>
              <a:pPr>
                <a:defRPr/>
              </a:pPr>
              <a:t>‹#›</a:t>
            </a:fld>
            <a:endParaRPr lang="en-GB"/>
          </a:p>
        </p:txBody>
      </p:sp>
    </p:spTree>
    <p:extLst>
      <p:ext uri="{BB962C8B-B14F-4D97-AF65-F5344CB8AC3E}">
        <p14:creationId xmlns:p14="http://schemas.microsoft.com/office/powerpoint/2010/main" val="271095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50471E3-9907-4E9A-8893-1C0F0F37A97B}" type="datetimeFigureOut">
              <a:rPr lang="en-GB"/>
              <a:pPr>
                <a:defRPr/>
              </a:pPr>
              <a:t>18/09/2019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A9F9D8A-CD4C-4AE0-A742-E3D982B8EA38}" type="slidenum">
              <a:rPr lang="en-GB"/>
              <a:pPr>
                <a:defRPr/>
              </a:pPr>
              <a:t>‹#›</a:t>
            </a:fld>
            <a:endParaRPr lang="en-GB"/>
          </a:p>
        </p:txBody>
      </p:sp>
    </p:spTree>
    <p:extLst>
      <p:ext uri="{BB962C8B-B14F-4D97-AF65-F5344CB8AC3E}">
        <p14:creationId xmlns:p14="http://schemas.microsoft.com/office/powerpoint/2010/main" val="3006414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6D1F746-6965-4BA1-ADCB-0ACB4A1AC4C6}" type="datetimeFigureOut">
              <a:rPr lang="en-GB"/>
              <a:pPr>
                <a:defRPr/>
              </a:pPr>
              <a:t>18/09/2019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F6DFA3C-9CE8-481D-8E18-2B2017161372}" type="slidenum">
              <a:rPr lang="en-GB"/>
              <a:pPr>
                <a:defRPr/>
              </a:pPr>
              <a:t>‹#›</a:t>
            </a:fld>
            <a:endParaRPr lang="en-GB"/>
          </a:p>
        </p:txBody>
      </p:sp>
    </p:spTree>
    <p:extLst>
      <p:ext uri="{BB962C8B-B14F-4D97-AF65-F5344CB8AC3E}">
        <p14:creationId xmlns:p14="http://schemas.microsoft.com/office/powerpoint/2010/main" val="851618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260308-BD42-4246-AD0C-32ACC3C07559}" type="datetimeFigureOut">
              <a:rPr lang="en-GB"/>
              <a:pPr>
                <a:defRPr/>
              </a:pPr>
              <a:t>18/09/2019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D35A021-A51E-4B89-B475-0B857E9CA5B0}" type="slidenum">
              <a:rPr lang="en-GB"/>
              <a:pPr>
                <a:defRPr/>
              </a:pPr>
              <a:t>‹#›</a:t>
            </a:fld>
            <a:endParaRPr lang="en-GB"/>
          </a:p>
        </p:txBody>
      </p:sp>
    </p:spTree>
    <p:extLst>
      <p:ext uri="{BB962C8B-B14F-4D97-AF65-F5344CB8AC3E}">
        <p14:creationId xmlns:p14="http://schemas.microsoft.com/office/powerpoint/2010/main" val="76348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EBCD-5D07-4B50-8956-596B7C3071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544B1E-46F7-435B-9769-C1B026F8A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0F38D3-2AAE-4E88-9D55-3D5983E8A76F}"/>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5" name="Footer Placeholder 4">
            <a:extLst>
              <a:ext uri="{FF2B5EF4-FFF2-40B4-BE49-F238E27FC236}">
                <a16:creationId xmlns:a16="http://schemas.microsoft.com/office/drawing/2014/main" id="{9A41A955-7E3C-46E7-B51A-5386A24EB7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CB36C1-8F0F-483E-BDEE-928D2A2BE7E1}"/>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3958174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1F411E-35EA-4F4C-8E63-ECF5F64DB421}" type="datetimeFigureOut">
              <a:rPr lang="en-GB"/>
              <a:pPr>
                <a:defRPr/>
              </a:pPr>
              <a:t>18/09/2019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3E05A12-0F70-4C60-BF19-0C03646D1F1E}" type="slidenum">
              <a:rPr lang="en-GB"/>
              <a:pPr>
                <a:defRPr/>
              </a:pPr>
              <a:t>‹#›</a:t>
            </a:fld>
            <a:endParaRPr lang="en-GB"/>
          </a:p>
        </p:txBody>
      </p:sp>
    </p:spTree>
    <p:extLst>
      <p:ext uri="{BB962C8B-B14F-4D97-AF65-F5344CB8AC3E}">
        <p14:creationId xmlns:p14="http://schemas.microsoft.com/office/powerpoint/2010/main" val="4001775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95FE37-EBC5-4977-A2E0-972854CF35D6}" type="datetimeFigureOut">
              <a:rPr lang="en-GB"/>
              <a:pPr>
                <a:defRPr/>
              </a:pPr>
              <a:t>18/09/2019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403A20-B98B-4169-B640-F76F147885EF}" type="slidenum">
              <a:rPr lang="en-GB"/>
              <a:pPr>
                <a:defRPr/>
              </a:pPr>
              <a:t>‹#›</a:t>
            </a:fld>
            <a:endParaRPr lang="en-GB"/>
          </a:p>
        </p:txBody>
      </p:sp>
    </p:spTree>
    <p:extLst>
      <p:ext uri="{BB962C8B-B14F-4D97-AF65-F5344CB8AC3E}">
        <p14:creationId xmlns:p14="http://schemas.microsoft.com/office/powerpoint/2010/main" val="3100510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749F6D8-0B7D-44D7-81F6-0F14C6B94220}" type="datetimeFigureOut">
              <a:rPr lang="en-GB"/>
              <a:pPr>
                <a:defRPr/>
              </a:pPr>
              <a:t>18/09/2019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4C42D0-133D-4FFE-B637-C35492CCC61A}" type="slidenum">
              <a:rPr lang="en-GB"/>
              <a:pPr>
                <a:defRPr/>
              </a:pPr>
              <a:t>‹#›</a:t>
            </a:fld>
            <a:endParaRPr lang="en-GB"/>
          </a:p>
        </p:txBody>
      </p:sp>
    </p:spTree>
    <p:extLst>
      <p:ext uri="{BB962C8B-B14F-4D97-AF65-F5344CB8AC3E}">
        <p14:creationId xmlns:p14="http://schemas.microsoft.com/office/powerpoint/2010/main" val="3887305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B044B4-218B-43FC-873A-8E21DD5707C9}" type="datetimeFigureOut">
              <a:rPr lang="en-GB"/>
              <a:pPr>
                <a:defRPr/>
              </a:pPr>
              <a:t>18/09/2019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5892C2-83B3-47A0-B6A0-5A7F4F64E71D}" type="slidenum">
              <a:rPr lang="en-GB"/>
              <a:pPr>
                <a:defRPr/>
              </a:pPr>
              <a:t>‹#›</a:t>
            </a:fld>
            <a:endParaRPr lang="en-GB"/>
          </a:p>
        </p:txBody>
      </p:sp>
    </p:spTree>
    <p:extLst>
      <p:ext uri="{BB962C8B-B14F-4D97-AF65-F5344CB8AC3E}">
        <p14:creationId xmlns:p14="http://schemas.microsoft.com/office/powerpoint/2010/main" val="58539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A7C33A-924B-45CC-A739-7FAC0BFB6C2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437550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A7C33A-924B-45CC-A739-7FAC0BFB6C2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117765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7C33A-924B-45CC-A739-7FAC0BFB6C2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4267900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A7C33A-924B-45CC-A739-7FAC0BFB6C24}"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3082318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A7C33A-924B-45CC-A739-7FAC0BFB6C24}" type="datetimeFigureOut">
              <a:rPr lang="en-GB" smtClean="0"/>
              <a:t>18/09/2019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2521553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A7C33A-924B-45CC-A739-7FAC0BFB6C24}" type="datetimeFigureOut">
              <a:rPr lang="en-GB" smtClean="0"/>
              <a:t>18/09/2019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427914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C6F9-0651-4855-91B4-8F0C16A5BC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81C3A6-6683-4FF4-BCB2-28FD0D0A6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79B887-EBDC-462B-9A0F-89DD4D75F9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C623B6-3434-4E80-B310-F480074CBBC3}"/>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6" name="Footer Placeholder 5">
            <a:extLst>
              <a:ext uri="{FF2B5EF4-FFF2-40B4-BE49-F238E27FC236}">
                <a16:creationId xmlns:a16="http://schemas.microsoft.com/office/drawing/2014/main" id="{2675790B-5A2D-46F0-99B9-F8408A8399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9664C1-0B83-4523-8E88-88224FA24DBC}"/>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3934121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7C33A-924B-45CC-A739-7FAC0BFB6C24}" type="datetimeFigureOut">
              <a:rPr lang="en-GB" smtClean="0"/>
              <a:t>18/09/2019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282505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7C33A-924B-45CC-A739-7FAC0BFB6C24}"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1223482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7C33A-924B-45CC-A739-7FAC0BFB6C24}"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4160361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A7C33A-924B-45CC-A739-7FAC0BFB6C2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1795237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A7C33A-924B-45CC-A739-7FAC0BFB6C24}"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FC527-5862-4CB8-B17C-78A8FEB23565}" type="slidenum">
              <a:rPr lang="en-GB" smtClean="0"/>
              <a:t>‹#›</a:t>
            </a:fld>
            <a:endParaRPr lang="en-GB"/>
          </a:p>
        </p:txBody>
      </p:sp>
    </p:spTree>
    <p:extLst>
      <p:ext uri="{BB962C8B-B14F-4D97-AF65-F5344CB8AC3E}">
        <p14:creationId xmlns:p14="http://schemas.microsoft.com/office/powerpoint/2010/main" val="3620389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C7F2-82F1-4A9D-B019-433C1AB8AD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3F33B6-D4A5-48A3-BB33-91611421C8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69F8D0-F73F-4AA7-BAEA-196E7680F0EE}"/>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5" name="Footer Placeholder 4">
            <a:extLst>
              <a:ext uri="{FF2B5EF4-FFF2-40B4-BE49-F238E27FC236}">
                <a16:creationId xmlns:a16="http://schemas.microsoft.com/office/drawing/2014/main" id="{09963DB6-53C7-4D5B-A737-9FE2A2B71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0997A-F11A-4A28-9841-A70701C69303}"/>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1727529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AEC1-527B-45E7-9994-7520C6F09A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230439-56B9-4338-9BB6-06B5E22D75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4B53FA-22BE-45D4-AF8F-0EBC10AC3C30}"/>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5" name="Footer Placeholder 4">
            <a:extLst>
              <a:ext uri="{FF2B5EF4-FFF2-40B4-BE49-F238E27FC236}">
                <a16:creationId xmlns:a16="http://schemas.microsoft.com/office/drawing/2014/main" id="{3FE4D8AE-2DB6-420C-A814-D393F7ECB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95068C-B02B-47E6-82DC-C616AF590D76}"/>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1072300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8370-CCE8-4D31-A80A-E44D862958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C03443-CBE8-40EF-84E1-D1E2E90C9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0949B9-D842-472F-8C9F-DAB160DE57E2}"/>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5" name="Footer Placeholder 4">
            <a:extLst>
              <a:ext uri="{FF2B5EF4-FFF2-40B4-BE49-F238E27FC236}">
                <a16:creationId xmlns:a16="http://schemas.microsoft.com/office/drawing/2014/main" id="{ADD6957B-E5E8-485F-8EB8-EDA9670427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96BF02-2256-42DF-AE8E-D55A316E77C4}"/>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1361953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AAE0-CDA8-4506-9C66-5794E18AEA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91E46F-85C9-42BE-A6C8-D9F38002E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50E7B5-2E10-4C7F-94A5-DE551D4925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A25EA7-008A-4B07-8C69-E2CF5C641CD3}"/>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6" name="Footer Placeholder 5">
            <a:extLst>
              <a:ext uri="{FF2B5EF4-FFF2-40B4-BE49-F238E27FC236}">
                <a16:creationId xmlns:a16="http://schemas.microsoft.com/office/drawing/2014/main" id="{D44F4C93-FE0C-4143-AFC6-7A6D18E7BF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CD48FC-435A-44DB-B875-BAB5D126AD4F}"/>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2373601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E656-0ADF-4D79-8139-B75AFE537D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78886F-E7BA-4238-A980-5978CF596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B33379-5CD8-4CAE-B288-9586359933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E1F015-87BA-4E9C-8D1E-F72630110E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AE3115-0F3D-4900-9018-D7310F77EB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0FC33C-720C-4BD0-8E66-E426522D3DE8}"/>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8" name="Footer Placeholder 7">
            <a:extLst>
              <a:ext uri="{FF2B5EF4-FFF2-40B4-BE49-F238E27FC236}">
                <a16:creationId xmlns:a16="http://schemas.microsoft.com/office/drawing/2014/main" id="{EAA08E19-D5E8-4F8C-A9D9-6233172FAD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F62A5F-2085-4631-A430-CBDF4C4B80C5}"/>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257600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04EB-FD3B-40C6-BDCD-AED2659C18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ABA52-E733-4772-82E5-285D9FB18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707D05-7101-4502-91D2-2C5D6025B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6611D3-EB13-4FDF-A742-6CE95C704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CCBCCC-F4B6-4D37-B597-B75043DF49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B0AE0C-B002-4CC0-BC66-88026617832A}"/>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8" name="Footer Placeholder 7">
            <a:extLst>
              <a:ext uri="{FF2B5EF4-FFF2-40B4-BE49-F238E27FC236}">
                <a16:creationId xmlns:a16="http://schemas.microsoft.com/office/drawing/2014/main" id="{EED9B105-4516-413F-A314-50997F416E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D108C7-1F22-4745-91F2-4105C78365C7}"/>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1019825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2AD9-6C13-4FE5-9205-F4C7B7C310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0681C2-9990-453A-94E0-23D4366AA94E}"/>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4" name="Footer Placeholder 3">
            <a:extLst>
              <a:ext uri="{FF2B5EF4-FFF2-40B4-BE49-F238E27FC236}">
                <a16:creationId xmlns:a16="http://schemas.microsoft.com/office/drawing/2014/main" id="{B94CD107-1FB3-4F2C-95A6-45F4E7375F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8B6FF8-1538-4D07-87FA-EE94270DFCCF}"/>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3039769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9C7017-2E9F-4930-ACD0-ACE3687A6C28}"/>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3" name="Footer Placeholder 2">
            <a:extLst>
              <a:ext uri="{FF2B5EF4-FFF2-40B4-BE49-F238E27FC236}">
                <a16:creationId xmlns:a16="http://schemas.microsoft.com/office/drawing/2014/main" id="{5C0F7704-A5FD-4688-A686-A9D39F80B0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E1E8EA-BEF3-45C7-B75E-C73C38818822}"/>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4275966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D082-5CB2-4349-8494-C66D7919B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51691C-1831-4880-AD0D-0EA47AD7F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DC6C6D-E662-4C42-9B83-406D417E7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8DEB-E60D-4B88-8D32-733A8899E698}"/>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6" name="Footer Placeholder 5">
            <a:extLst>
              <a:ext uri="{FF2B5EF4-FFF2-40B4-BE49-F238E27FC236}">
                <a16:creationId xmlns:a16="http://schemas.microsoft.com/office/drawing/2014/main" id="{1B7859B8-0BD1-425C-97D4-AE44032FA3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8D5C10-5726-4E38-82BC-92196A298D06}"/>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2071514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E471-F0A0-4C2A-86AC-91C4A1C41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1D6894-FDB5-4307-B7E7-3BE2AFFB71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DE667D-0426-4215-AD66-84A9EB05D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4D492-4CE8-4466-BE68-E3542A4018A9}"/>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6" name="Footer Placeholder 5">
            <a:extLst>
              <a:ext uri="{FF2B5EF4-FFF2-40B4-BE49-F238E27FC236}">
                <a16:creationId xmlns:a16="http://schemas.microsoft.com/office/drawing/2014/main" id="{E9BE2ECA-CBF8-4AC3-AACE-49424B7068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BE0FD2-A46F-45F1-A474-401CCE9C32BA}"/>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3842609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0E8D-D9CF-4B0A-8E13-3E802D58DF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7E84C-52DB-4400-8336-976187D70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A3322A-6B7A-495C-8C58-20759E5350EF}"/>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5" name="Footer Placeholder 4">
            <a:extLst>
              <a:ext uri="{FF2B5EF4-FFF2-40B4-BE49-F238E27FC236}">
                <a16:creationId xmlns:a16="http://schemas.microsoft.com/office/drawing/2014/main" id="{2B480849-B053-461C-8527-CB0D3E914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84B3A-EFA9-460E-AFEC-32B0FE2455FE}"/>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2650360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83614-87FF-41B8-8B4D-3082BFF9BA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14F01E-60C7-4A30-A8FC-72447240F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1526B6-078E-4563-8BCD-7B921828E628}"/>
              </a:ext>
            </a:extLst>
          </p:cNvPr>
          <p:cNvSpPr>
            <a:spLocks noGrp="1"/>
          </p:cNvSpPr>
          <p:nvPr>
            <p:ph type="dt" sz="half" idx="10"/>
          </p:nvPr>
        </p:nvSpPr>
        <p:spPr/>
        <p:txBody>
          <a:bodyPr/>
          <a:lstStyle/>
          <a:p>
            <a:fld id="{2B7C62C2-2BCE-4A63-A537-A8C6FE524EE2}" type="datetimeFigureOut">
              <a:rPr lang="en-GB" smtClean="0"/>
              <a:t>18/09/2019</a:t>
            </a:fld>
            <a:endParaRPr lang="en-GB"/>
          </a:p>
        </p:txBody>
      </p:sp>
      <p:sp>
        <p:nvSpPr>
          <p:cNvPr id="5" name="Footer Placeholder 4">
            <a:extLst>
              <a:ext uri="{FF2B5EF4-FFF2-40B4-BE49-F238E27FC236}">
                <a16:creationId xmlns:a16="http://schemas.microsoft.com/office/drawing/2014/main" id="{1382B867-65F3-42A7-8FED-46B63DE98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DEC18-0A3E-4BEA-90FA-93A01B0B37A1}"/>
              </a:ext>
            </a:extLst>
          </p:cNvPr>
          <p:cNvSpPr>
            <a:spLocks noGrp="1"/>
          </p:cNvSpPr>
          <p:nvPr>
            <p:ph type="sldNum" sz="quarter" idx="12"/>
          </p:nvPr>
        </p:nvSpPr>
        <p:spPr/>
        <p:txBody>
          <a:bodyPr/>
          <a:lstStyle/>
          <a:p>
            <a:fld id="{CF41910B-52AC-470D-A997-B91ECEBF995B}" type="slidenum">
              <a:rPr lang="en-GB" smtClean="0"/>
              <a:t>‹#›</a:t>
            </a:fld>
            <a:endParaRPr lang="en-GB"/>
          </a:p>
        </p:txBody>
      </p:sp>
    </p:spTree>
    <p:extLst>
      <p:ext uri="{BB962C8B-B14F-4D97-AF65-F5344CB8AC3E}">
        <p14:creationId xmlns:p14="http://schemas.microsoft.com/office/powerpoint/2010/main" val="210257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5686-AF99-49F8-877D-650E38FBC1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60236A-7FED-4727-8764-0E16640E3DB5}"/>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4" name="Footer Placeholder 3">
            <a:extLst>
              <a:ext uri="{FF2B5EF4-FFF2-40B4-BE49-F238E27FC236}">
                <a16:creationId xmlns:a16="http://schemas.microsoft.com/office/drawing/2014/main" id="{8EE548E7-F779-406C-8078-3328A84C72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7E89EF-5816-46EC-9C30-D1F643E385E8}"/>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385343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67B39-AB2E-4A74-B6C9-65723156FA6A}"/>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3" name="Footer Placeholder 2">
            <a:extLst>
              <a:ext uri="{FF2B5EF4-FFF2-40B4-BE49-F238E27FC236}">
                <a16:creationId xmlns:a16="http://schemas.microsoft.com/office/drawing/2014/main" id="{BD16AB45-BEDF-4E92-952B-6F3E60B5B6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75AFFA-4D45-4237-866D-511111BF64E1}"/>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164135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4189-1D03-4EF0-9D1F-CD57F60A9D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2344DA-37B0-4F31-930F-0895D3185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C295FB-DF15-4A50-B632-851264FAC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0D9B1-BA8E-465F-A9E8-4B75D3A6D5B8}"/>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6" name="Footer Placeholder 5">
            <a:extLst>
              <a:ext uri="{FF2B5EF4-FFF2-40B4-BE49-F238E27FC236}">
                <a16:creationId xmlns:a16="http://schemas.microsoft.com/office/drawing/2014/main" id="{A7582ADB-8B54-4B6C-8114-E7066209D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89525C-EEBC-42A7-929F-FFE8CEEEB307}"/>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389564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909C-445C-45C3-A79D-F607DE160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E87AD0-FEA9-4553-AABE-D589BB8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BEC9D0-CA04-4EBA-953B-5A8052765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5D57F-C0FE-4C6B-86C3-94990B96A214}"/>
              </a:ext>
            </a:extLst>
          </p:cNvPr>
          <p:cNvSpPr>
            <a:spLocks noGrp="1"/>
          </p:cNvSpPr>
          <p:nvPr>
            <p:ph type="dt" sz="half" idx="10"/>
          </p:nvPr>
        </p:nvSpPr>
        <p:spPr/>
        <p:txBody>
          <a:bodyPr/>
          <a:lstStyle/>
          <a:p>
            <a:fld id="{947DAEFC-B7C3-47CE-8A8D-B35758CE3806}" type="datetimeFigureOut">
              <a:rPr lang="en-GB" smtClean="0"/>
              <a:t>18/09/2019</a:t>
            </a:fld>
            <a:endParaRPr lang="en-GB"/>
          </a:p>
        </p:txBody>
      </p:sp>
      <p:sp>
        <p:nvSpPr>
          <p:cNvPr id="6" name="Footer Placeholder 5">
            <a:extLst>
              <a:ext uri="{FF2B5EF4-FFF2-40B4-BE49-F238E27FC236}">
                <a16:creationId xmlns:a16="http://schemas.microsoft.com/office/drawing/2014/main" id="{E375B57B-78E0-4A6A-9FAA-2AFCA6DCA1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7C9F03-7065-4E08-8EAC-737FA3301308}"/>
              </a:ext>
            </a:extLst>
          </p:cNvPr>
          <p:cNvSpPr>
            <a:spLocks noGrp="1"/>
          </p:cNvSpPr>
          <p:nvPr>
            <p:ph type="sldNum" sz="quarter" idx="12"/>
          </p:nvPr>
        </p:nvSpPr>
        <p:spPr/>
        <p:txBody>
          <a:bodyPr/>
          <a:lstStyle/>
          <a:p>
            <a:fld id="{769979C0-51BB-45D3-8BF9-E8F308591AE9}" type="slidenum">
              <a:rPr lang="en-GB" smtClean="0"/>
              <a:t>‹#›</a:t>
            </a:fld>
            <a:endParaRPr lang="en-GB"/>
          </a:p>
        </p:txBody>
      </p:sp>
    </p:spTree>
    <p:extLst>
      <p:ext uri="{BB962C8B-B14F-4D97-AF65-F5344CB8AC3E}">
        <p14:creationId xmlns:p14="http://schemas.microsoft.com/office/powerpoint/2010/main" val="253977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04B705-CB63-469B-A330-C9D13DA300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11066-71B8-41E1-B2BB-CD0FE3208E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BFDF39-97D9-45A0-A838-7E305F4A4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DAEFC-B7C3-47CE-8A8D-B35758CE3806}" type="datetimeFigureOut">
              <a:rPr lang="en-GB" smtClean="0"/>
              <a:t>18/09/2019</a:t>
            </a:fld>
            <a:endParaRPr lang="en-GB"/>
          </a:p>
        </p:txBody>
      </p:sp>
      <p:sp>
        <p:nvSpPr>
          <p:cNvPr id="5" name="Footer Placeholder 4">
            <a:extLst>
              <a:ext uri="{FF2B5EF4-FFF2-40B4-BE49-F238E27FC236}">
                <a16:creationId xmlns:a16="http://schemas.microsoft.com/office/drawing/2014/main" id="{C966EB8D-94CB-439D-A0D0-CC91B33BF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1E10D8-2772-4B03-A59A-5686DD5C8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979C0-51BB-45D3-8BF9-E8F308591AE9}" type="slidenum">
              <a:rPr lang="en-GB" smtClean="0"/>
              <a:t>‹#›</a:t>
            </a:fld>
            <a:endParaRPr lang="en-GB"/>
          </a:p>
        </p:txBody>
      </p:sp>
    </p:spTree>
    <p:extLst>
      <p:ext uri="{BB962C8B-B14F-4D97-AF65-F5344CB8AC3E}">
        <p14:creationId xmlns:p14="http://schemas.microsoft.com/office/powerpoint/2010/main" val="379019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23986-19F4-4071-AE7F-4F90BF36A5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7E1190-56BF-4632-9F3B-0B6563FA5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5AC31B-F672-40B0-987F-E0E1963D7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6CEAB-F349-4798-A404-CB05705DFF9C}" type="datetimeFigureOut">
              <a:rPr lang="en-GB" smtClean="0"/>
              <a:t>18/09/2019</a:t>
            </a:fld>
            <a:endParaRPr lang="en-GB"/>
          </a:p>
        </p:txBody>
      </p:sp>
      <p:sp>
        <p:nvSpPr>
          <p:cNvPr id="5" name="Footer Placeholder 4">
            <a:extLst>
              <a:ext uri="{FF2B5EF4-FFF2-40B4-BE49-F238E27FC236}">
                <a16:creationId xmlns:a16="http://schemas.microsoft.com/office/drawing/2014/main" id="{9780A265-8588-4208-AC41-68BA2B8D5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2A302D-A05C-4BCF-B6A2-4E7CA040B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9334F-93F9-45EB-B99A-2360A468A37C}" type="slidenum">
              <a:rPr lang="en-GB" smtClean="0"/>
              <a:t>‹#›</a:t>
            </a:fld>
            <a:endParaRPr lang="en-GB"/>
          </a:p>
        </p:txBody>
      </p:sp>
    </p:spTree>
    <p:extLst>
      <p:ext uri="{BB962C8B-B14F-4D97-AF65-F5344CB8AC3E}">
        <p14:creationId xmlns:p14="http://schemas.microsoft.com/office/powerpoint/2010/main" val="3920637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99CA4AA-281A-4E53-8C6A-388FF16EC797}" type="datetimeFigureOut">
              <a:rPr lang="en-GB"/>
              <a:pPr>
                <a:defRPr/>
              </a:pPr>
              <a:t>18/09/2019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3165697-4288-4942-A9EA-02550A47FFB8}" type="slidenum">
              <a:rPr lang="en-GB"/>
              <a:pPr>
                <a:defRPr/>
              </a:pPr>
              <a:t>‹#›</a:t>
            </a:fld>
            <a:endParaRPr lang="en-GB"/>
          </a:p>
        </p:txBody>
      </p:sp>
    </p:spTree>
    <p:extLst>
      <p:ext uri="{BB962C8B-B14F-4D97-AF65-F5344CB8AC3E}">
        <p14:creationId xmlns:p14="http://schemas.microsoft.com/office/powerpoint/2010/main" val="8252191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7C33A-924B-45CC-A739-7FAC0BFB6C24}" type="datetimeFigureOut">
              <a:rPr lang="en-GB" smtClean="0"/>
              <a:t>18/09/2019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FC527-5862-4CB8-B17C-78A8FEB23565}" type="slidenum">
              <a:rPr lang="en-GB" smtClean="0"/>
              <a:t>‹#›</a:t>
            </a:fld>
            <a:endParaRPr lang="en-GB"/>
          </a:p>
        </p:txBody>
      </p:sp>
    </p:spTree>
    <p:extLst>
      <p:ext uri="{BB962C8B-B14F-4D97-AF65-F5344CB8AC3E}">
        <p14:creationId xmlns:p14="http://schemas.microsoft.com/office/powerpoint/2010/main" val="40788721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5320C-0B5C-4C42-A138-CACB44EE1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7886A5-907F-4FCE-80B9-4256623CD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24A6EC-D9CC-41B2-85AF-110A929D5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C62C2-2BCE-4A63-A537-A8C6FE524EE2}" type="datetimeFigureOut">
              <a:rPr lang="en-GB" smtClean="0"/>
              <a:t>18/09/2019</a:t>
            </a:fld>
            <a:endParaRPr lang="en-GB"/>
          </a:p>
        </p:txBody>
      </p:sp>
      <p:sp>
        <p:nvSpPr>
          <p:cNvPr id="5" name="Footer Placeholder 4">
            <a:extLst>
              <a:ext uri="{FF2B5EF4-FFF2-40B4-BE49-F238E27FC236}">
                <a16:creationId xmlns:a16="http://schemas.microsoft.com/office/drawing/2014/main" id="{0D9EA518-A5F4-4C78-8DAA-4BAE00173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CA45DC-451D-4B40-88B3-1BC6F7121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1910B-52AC-470D-A997-B91ECEBF995B}" type="slidenum">
              <a:rPr lang="en-GB" smtClean="0"/>
              <a:t>‹#›</a:t>
            </a:fld>
            <a:endParaRPr lang="en-GB"/>
          </a:p>
        </p:txBody>
      </p:sp>
    </p:spTree>
    <p:extLst>
      <p:ext uri="{BB962C8B-B14F-4D97-AF65-F5344CB8AC3E}">
        <p14:creationId xmlns:p14="http://schemas.microsoft.com/office/powerpoint/2010/main" val="7612166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9887-64E9-4A87-B20C-B9C523621445}"/>
              </a:ext>
            </a:extLst>
          </p:cNvPr>
          <p:cNvSpPr>
            <a:spLocks noGrp="1"/>
          </p:cNvSpPr>
          <p:nvPr>
            <p:ph type="ctrTitle"/>
          </p:nvPr>
        </p:nvSpPr>
        <p:spPr>
          <a:xfrm>
            <a:off x="780176" y="1122363"/>
            <a:ext cx="10603685" cy="2387600"/>
          </a:xfrm>
        </p:spPr>
        <p:txBody>
          <a:bodyPr>
            <a:normAutofit/>
          </a:bodyPr>
          <a:lstStyle/>
          <a:p>
            <a:r>
              <a:rPr lang="en-GB" sz="4400" dirty="0"/>
              <a:t>Navigating the course with Faith and Courage: Challenges facing Catholic Healthcare Professionals in the UK </a:t>
            </a:r>
          </a:p>
        </p:txBody>
      </p:sp>
      <p:sp>
        <p:nvSpPr>
          <p:cNvPr id="3" name="Subtitle 2">
            <a:extLst>
              <a:ext uri="{FF2B5EF4-FFF2-40B4-BE49-F238E27FC236}">
                <a16:creationId xmlns:a16="http://schemas.microsoft.com/office/drawing/2014/main" id="{B4255748-09C2-468A-9E0C-DC96B37BB250}"/>
              </a:ext>
            </a:extLst>
          </p:cNvPr>
          <p:cNvSpPr>
            <a:spLocks noGrp="1"/>
          </p:cNvSpPr>
          <p:nvPr>
            <p:ph type="subTitle" idx="1"/>
          </p:nvPr>
        </p:nvSpPr>
        <p:spPr>
          <a:xfrm>
            <a:off x="1524000" y="4164100"/>
            <a:ext cx="9144000" cy="1655762"/>
          </a:xfrm>
        </p:spPr>
        <p:txBody>
          <a:bodyPr/>
          <a:lstStyle/>
          <a:p>
            <a:r>
              <a:rPr lang="en-GB" dirty="0"/>
              <a:t>Dermot Kearney</a:t>
            </a:r>
          </a:p>
          <a:p>
            <a:r>
              <a:rPr lang="en-GB" dirty="0"/>
              <a:t>President Catholic Medical Association (UK)</a:t>
            </a:r>
          </a:p>
        </p:txBody>
      </p:sp>
    </p:spTree>
    <p:extLst>
      <p:ext uri="{BB962C8B-B14F-4D97-AF65-F5344CB8AC3E}">
        <p14:creationId xmlns:p14="http://schemas.microsoft.com/office/powerpoint/2010/main" val="134642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6BD8-BD2A-4405-B3FF-E95F8C542ADD}"/>
              </a:ext>
            </a:extLst>
          </p:cNvPr>
          <p:cNvSpPr>
            <a:spLocks noGrp="1"/>
          </p:cNvSpPr>
          <p:nvPr>
            <p:ph type="title"/>
          </p:nvPr>
        </p:nvSpPr>
        <p:spPr>
          <a:xfrm>
            <a:off x="838200" y="365126"/>
            <a:ext cx="10515600" cy="581080"/>
          </a:xfrm>
        </p:spPr>
        <p:txBody>
          <a:bodyPr>
            <a:normAutofit/>
          </a:bodyPr>
          <a:lstStyle/>
          <a:p>
            <a:r>
              <a:rPr lang="en-GB" sz="3200" dirty="0"/>
              <a:t>Who can we trust? Doctors / Healthcare Professionals?</a:t>
            </a:r>
          </a:p>
        </p:txBody>
      </p:sp>
      <p:sp>
        <p:nvSpPr>
          <p:cNvPr id="3" name="Content Placeholder 2">
            <a:extLst>
              <a:ext uri="{FF2B5EF4-FFF2-40B4-BE49-F238E27FC236}">
                <a16:creationId xmlns:a16="http://schemas.microsoft.com/office/drawing/2014/main" id="{0938379D-020D-4659-A5D4-128125298201}"/>
              </a:ext>
            </a:extLst>
          </p:cNvPr>
          <p:cNvSpPr>
            <a:spLocks noGrp="1"/>
          </p:cNvSpPr>
          <p:nvPr>
            <p:ph idx="1"/>
          </p:nvPr>
        </p:nvSpPr>
        <p:spPr>
          <a:xfrm>
            <a:off x="715617" y="1105232"/>
            <a:ext cx="10638183" cy="5295568"/>
          </a:xfrm>
        </p:spPr>
        <p:txBody>
          <a:bodyPr>
            <a:normAutofit fontScale="85000" lnSpcReduction="10000"/>
          </a:bodyPr>
          <a:lstStyle/>
          <a:p>
            <a:r>
              <a:rPr lang="en-GB" b="1" dirty="0"/>
              <a:t>Royal College of Obstetricians &amp; Gynaecologists</a:t>
            </a:r>
          </a:p>
          <a:p>
            <a:pPr marL="0" indent="0">
              <a:buNone/>
            </a:pPr>
            <a:r>
              <a:rPr lang="en-GB" dirty="0"/>
              <a:t>   - Decriminalisation of abortion</a:t>
            </a:r>
          </a:p>
          <a:p>
            <a:pPr marL="0" indent="0">
              <a:buNone/>
            </a:pPr>
            <a:r>
              <a:rPr lang="en-GB" dirty="0"/>
              <a:t>   - Opposition to abortion pill “reversal”</a:t>
            </a:r>
          </a:p>
          <a:p>
            <a:pPr marL="0" indent="0">
              <a:buNone/>
            </a:pPr>
            <a:r>
              <a:rPr lang="en-GB" dirty="0"/>
              <a:t>   - Forthcoming NICE guidelines on “termination of pregnancy”</a:t>
            </a:r>
          </a:p>
          <a:p>
            <a:pPr marL="0" indent="0">
              <a:buNone/>
            </a:pPr>
            <a:endParaRPr lang="en-GB" dirty="0"/>
          </a:p>
          <a:p>
            <a:r>
              <a:rPr lang="en-GB" b="1" dirty="0"/>
              <a:t>Royal College of Physicians</a:t>
            </a:r>
          </a:p>
          <a:p>
            <a:pPr marL="0" indent="0">
              <a:buNone/>
            </a:pPr>
            <a:r>
              <a:rPr lang="en-GB" dirty="0"/>
              <a:t>   - RCP poll on “medical assistance in dying” 2019</a:t>
            </a:r>
          </a:p>
          <a:p>
            <a:pPr marL="0" indent="0">
              <a:buNone/>
            </a:pPr>
            <a:endParaRPr lang="en-GB" dirty="0"/>
          </a:p>
          <a:p>
            <a:r>
              <a:rPr lang="en-GB" b="1" dirty="0"/>
              <a:t>Royal College of General Practitioners </a:t>
            </a:r>
            <a:r>
              <a:rPr lang="en-GB" dirty="0"/>
              <a:t>– contraception, abortion pill reversal</a:t>
            </a:r>
          </a:p>
          <a:p>
            <a:r>
              <a:rPr lang="en-GB" b="1" dirty="0"/>
              <a:t>British Medical Association </a:t>
            </a:r>
            <a:r>
              <a:rPr lang="en-GB" dirty="0"/>
              <a:t>– supportive of abortion, due to vote on MAID</a:t>
            </a:r>
          </a:p>
          <a:p>
            <a:r>
              <a:rPr lang="en-GB" b="1" dirty="0"/>
              <a:t>Royal College of Nurses &amp; Midwives </a:t>
            </a:r>
            <a:r>
              <a:rPr lang="en-GB" dirty="0"/>
              <a:t>– support decriminalisation, neutral on MAID</a:t>
            </a:r>
          </a:p>
          <a:p>
            <a:r>
              <a:rPr lang="en-GB" b="1" dirty="0"/>
              <a:t>General Pharmacological Council </a:t>
            </a:r>
            <a:r>
              <a:rPr lang="en-GB" dirty="0"/>
              <a:t>– attempt to suppress conscience rights</a:t>
            </a:r>
          </a:p>
          <a:p>
            <a:pPr marL="0" indent="0">
              <a:buNone/>
            </a:pPr>
            <a:endParaRPr lang="en-GB" dirty="0"/>
          </a:p>
        </p:txBody>
      </p:sp>
    </p:spTree>
    <p:extLst>
      <p:ext uri="{BB962C8B-B14F-4D97-AF65-F5344CB8AC3E}">
        <p14:creationId xmlns:p14="http://schemas.microsoft.com/office/powerpoint/2010/main" val="310378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Chart 3"/>
          <p:cNvGraphicFramePr>
            <a:graphicFrameLocks/>
          </p:cNvGraphicFramePr>
          <p:nvPr/>
        </p:nvGraphicFramePr>
        <p:xfrm>
          <a:off x="2566988" y="404814"/>
          <a:ext cx="6964362" cy="6099175"/>
        </p:xfrm>
        <a:graphic>
          <a:graphicData uri="http://schemas.openxmlformats.org/presentationml/2006/ole">
            <mc:AlternateContent xmlns:mc="http://schemas.openxmlformats.org/markup-compatibility/2006">
              <mc:Choice xmlns:v="urn:schemas-microsoft-com:vml" Requires="v">
                <p:oleObj spid="_x0000_s1036" r:id="rId3" imgW="7011008" imgH="6078239" progId="Excel.Chart.8">
                  <p:embed/>
                </p:oleObj>
              </mc:Choice>
              <mc:Fallback>
                <p:oleObj r:id="rId3" imgW="7011008" imgH="6078239" progId="Excel.Chart.8">
                  <p:embed/>
                  <p:pic>
                    <p:nvPicPr>
                      <p:cNvPr id="60418"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404814"/>
                        <a:ext cx="6964362" cy="6099175"/>
                      </a:xfrm>
                      <a:prstGeom prst="rect">
                        <a:avLst/>
                      </a:prstGeom>
                      <a:solidFill>
                        <a:schemeClr val="bg1"/>
                      </a:solidFill>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A6A6-FFFD-4C57-9DFA-CAF616C16F0B}"/>
              </a:ext>
            </a:extLst>
          </p:cNvPr>
          <p:cNvSpPr>
            <a:spLocks noGrp="1"/>
          </p:cNvSpPr>
          <p:nvPr>
            <p:ph type="ctrTitle"/>
          </p:nvPr>
        </p:nvSpPr>
        <p:spPr>
          <a:xfrm>
            <a:off x="1524000" y="1122363"/>
            <a:ext cx="9144000" cy="1756009"/>
          </a:xfrm>
        </p:spPr>
        <p:txBody>
          <a:bodyPr>
            <a:normAutofit/>
          </a:bodyPr>
          <a:lstStyle/>
          <a:p>
            <a:r>
              <a:rPr lang="en-GB" sz="3600" dirty="0"/>
              <a:t>Decriminalisation of Abortion in the UK: a survey among doctors </a:t>
            </a:r>
          </a:p>
        </p:txBody>
      </p:sp>
      <p:sp>
        <p:nvSpPr>
          <p:cNvPr id="3" name="Subtitle 2">
            <a:extLst>
              <a:ext uri="{FF2B5EF4-FFF2-40B4-BE49-F238E27FC236}">
                <a16:creationId xmlns:a16="http://schemas.microsoft.com/office/drawing/2014/main" id="{FB32678F-129D-489F-B91C-3B46039CA5EC}"/>
              </a:ext>
            </a:extLst>
          </p:cNvPr>
          <p:cNvSpPr>
            <a:spLocks noGrp="1"/>
          </p:cNvSpPr>
          <p:nvPr>
            <p:ph type="subTitle" idx="1"/>
          </p:nvPr>
        </p:nvSpPr>
        <p:spPr>
          <a:xfrm>
            <a:off x="1524000" y="3832528"/>
            <a:ext cx="9144000" cy="1425271"/>
          </a:xfrm>
        </p:spPr>
        <p:txBody>
          <a:bodyPr/>
          <a:lstStyle/>
          <a:p>
            <a:r>
              <a:rPr lang="en-GB" dirty="0"/>
              <a:t>Dr Dermot Kearney</a:t>
            </a:r>
          </a:p>
          <a:p>
            <a:r>
              <a:rPr lang="en-GB" dirty="0"/>
              <a:t>Consultant Cardiologist University of Newcastle Medical School &amp;</a:t>
            </a:r>
          </a:p>
          <a:p>
            <a:r>
              <a:rPr lang="en-GB" dirty="0"/>
              <a:t>President Catholic Medical Association (UK)</a:t>
            </a:r>
          </a:p>
        </p:txBody>
      </p:sp>
      <p:pic>
        <p:nvPicPr>
          <p:cNvPr id="4" name="Picture 3">
            <a:extLst>
              <a:ext uri="{FF2B5EF4-FFF2-40B4-BE49-F238E27FC236}">
                <a16:creationId xmlns:a16="http://schemas.microsoft.com/office/drawing/2014/main" id="{87FE7F05-0FDC-4FCE-906F-95C0FCA3410C}"/>
              </a:ext>
            </a:extLst>
          </p:cNvPr>
          <p:cNvPicPr>
            <a:picLocks noChangeAspect="1"/>
          </p:cNvPicPr>
          <p:nvPr/>
        </p:nvPicPr>
        <p:blipFill>
          <a:blip r:embed="rId2"/>
          <a:stretch>
            <a:fillRect/>
          </a:stretch>
        </p:blipFill>
        <p:spPr>
          <a:xfrm>
            <a:off x="426016" y="3976927"/>
            <a:ext cx="974118" cy="1136471"/>
          </a:xfrm>
          <a:prstGeom prst="rect">
            <a:avLst/>
          </a:prstGeom>
        </p:spPr>
      </p:pic>
      <p:pic>
        <p:nvPicPr>
          <p:cNvPr id="5" name="Picture 4">
            <a:extLst>
              <a:ext uri="{FF2B5EF4-FFF2-40B4-BE49-F238E27FC236}">
                <a16:creationId xmlns:a16="http://schemas.microsoft.com/office/drawing/2014/main" id="{0F66FAE2-D838-472A-8B12-B1A2A66387CA}"/>
              </a:ext>
            </a:extLst>
          </p:cNvPr>
          <p:cNvPicPr>
            <a:picLocks noChangeAspect="1"/>
          </p:cNvPicPr>
          <p:nvPr/>
        </p:nvPicPr>
        <p:blipFill>
          <a:blip r:embed="rId3"/>
          <a:stretch>
            <a:fillRect/>
          </a:stretch>
        </p:blipFill>
        <p:spPr>
          <a:xfrm>
            <a:off x="10791866" y="3968971"/>
            <a:ext cx="838095" cy="1152381"/>
          </a:xfrm>
          <a:prstGeom prst="rect">
            <a:avLst/>
          </a:prstGeom>
        </p:spPr>
      </p:pic>
    </p:spTree>
    <p:extLst>
      <p:ext uri="{BB962C8B-B14F-4D97-AF65-F5344CB8AC3E}">
        <p14:creationId xmlns:p14="http://schemas.microsoft.com/office/powerpoint/2010/main" val="345583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0B9EC-EA8D-41EB-9809-040D97A49C82}"/>
              </a:ext>
            </a:extLst>
          </p:cNvPr>
          <p:cNvSpPr>
            <a:spLocks noGrp="1"/>
          </p:cNvSpPr>
          <p:nvPr>
            <p:ph type="title"/>
          </p:nvPr>
        </p:nvSpPr>
        <p:spPr>
          <a:xfrm>
            <a:off x="601649" y="198149"/>
            <a:ext cx="10988701" cy="612884"/>
          </a:xfrm>
        </p:spPr>
        <p:txBody>
          <a:bodyPr>
            <a:normAutofit/>
          </a:bodyPr>
          <a:lstStyle/>
          <a:p>
            <a:r>
              <a:rPr lang="en-GB" sz="2400" b="1" dirty="0"/>
              <a:t>   </a:t>
            </a:r>
            <a:r>
              <a:rPr lang="en-GB" sz="2500" b="1" dirty="0"/>
              <a:t>Figure 3    The way the question is asked can have a major influence on the response</a:t>
            </a:r>
          </a:p>
        </p:txBody>
      </p:sp>
      <p:graphicFrame>
        <p:nvGraphicFramePr>
          <p:cNvPr id="6" name="Content Placeholder 5">
            <a:extLst>
              <a:ext uri="{FF2B5EF4-FFF2-40B4-BE49-F238E27FC236}">
                <a16:creationId xmlns:a16="http://schemas.microsoft.com/office/drawing/2014/main" id="{6C3D7D9B-174A-4959-969A-430DF4989F56}"/>
              </a:ext>
            </a:extLst>
          </p:cNvPr>
          <p:cNvGraphicFramePr>
            <a:graphicFrameLocks noGrp="1"/>
          </p:cNvGraphicFramePr>
          <p:nvPr>
            <p:ph idx="1"/>
          </p:nvPr>
        </p:nvGraphicFramePr>
        <p:xfrm>
          <a:off x="601649" y="811034"/>
          <a:ext cx="10988701" cy="5777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97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3993-50A5-4745-9937-80A1CF5F69FB}"/>
              </a:ext>
            </a:extLst>
          </p:cNvPr>
          <p:cNvSpPr>
            <a:spLocks noGrp="1"/>
          </p:cNvSpPr>
          <p:nvPr>
            <p:ph type="title"/>
          </p:nvPr>
        </p:nvSpPr>
        <p:spPr/>
        <p:txBody>
          <a:bodyPr>
            <a:noAutofit/>
          </a:bodyPr>
          <a:lstStyle/>
          <a:p>
            <a:r>
              <a:rPr lang="en-GB" sz="3200" b="1" dirty="0"/>
              <a:t>RCP Poll 2019 </a:t>
            </a:r>
            <a:r>
              <a:rPr lang="en-GB" sz="3200" dirty="0"/>
              <a:t>– What should the RCP’s position be on whether or not there should be a change in the law to permit assisted dying?</a:t>
            </a:r>
          </a:p>
        </p:txBody>
      </p:sp>
      <p:sp>
        <p:nvSpPr>
          <p:cNvPr id="3" name="Content Placeholder 2">
            <a:extLst>
              <a:ext uri="{FF2B5EF4-FFF2-40B4-BE49-F238E27FC236}">
                <a16:creationId xmlns:a16="http://schemas.microsoft.com/office/drawing/2014/main" id="{68207578-E9AE-4861-8432-562FDF23AA17}"/>
              </a:ext>
            </a:extLst>
          </p:cNvPr>
          <p:cNvSpPr>
            <a:spLocks noGrp="1"/>
          </p:cNvSpPr>
          <p:nvPr>
            <p:ph idx="1"/>
          </p:nvPr>
        </p:nvSpPr>
        <p:spPr>
          <a:xfrm>
            <a:off x="838200" y="2274073"/>
            <a:ext cx="10515600" cy="3902890"/>
          </a:xfrm>
        </p:spPr>
        <p:txBody>
          <a:bodyPr/>
          <a:lstStyle/>
          <a:p>
            <a:r>
              <a:rPr lang="en-GB" dirty="0"/>
              <a:t>Opposed – 43.4%       (44.4% in 2014)</a:t>
            </a:r>
          </a:p>
          <a:p>
            <a:endParaRPr lang="en-GB" dirty="0"/>
          </a:p>
          <a:p>
            <a:r>
              <a:rPr lang="en-GB" dirty="0"/>
              <a:t>In favour – 31.6%        (24.6% in 2014)</a:t>
            </a:r>
          </a:p>
          <a:p>
            <a:endParaRPr lang="en-GB" dirty="0"/>
          </a:p>
          <a:p>
            <a:r>
              <a:rPr lang="en-GB" dirty="0"/>
              <a:t>Neutral – 25.0%           (30% in 2014)</a:t>
            </a:r>
          </a:p>
          <a:p>
            <a:pPr marL="0" indent="0">
              <a:buNone/>
            </a:pPr>
            <a:endParaRPr lang="en-GB" dirty="0"/>
          </a:p>
        </p:txBody>
      </p:sp>
    </p:spTree>
    <p:extLst>
      <p:ext uri="{BB962C8B-B14F-4D97-AF65-F5344CB8AC3E}">
        <p14:creationId xmlns:p14="http://schemas.microsoft.com/office/powerpoint/2010/main" val="72320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638A-3A70-40F6-A168-F4CEA1861ACD}"/>
              </a:ext>
            </a:extLst>
          </p:cNvPr>
          <p:cNvSpPr>
            <a:spLocks noGrp="1"/>
          </p:cNvSpPr>
          <p:nvPr>
            <p:ph type="title"/>
          </p:nvPr>
        </p:nvSpPr>
        <p:spPr/>
        <p:txBody>
          <a:bodyPr>
            <a:normAutofit fontScale="90000"/>
          </a:bodyPr>
          <a:lstStyle/>
          <a:p>
            <a:r>
              <a:rPr lang="en-GB" sz="3600" b="1" dirty="0"/>
              <a:t>RCP Poll 2019 </a:t>
            </a:r>
            <a:r>
              <a:rPr lang="en-GB" sz="3600" dirty="0"/>
              <a:t>– regardless of your support or opposition to change, if the law was changed to permit assisted dying, would you be prepared to participate actively?</a:t>
            </a:r>
          </a:p>
        </p:txBody>
      </p:sp>
      <p:sp>
        <p:nvSpPr>
          <p:cNvPr id="3" name="Content Placeholder 2">
            <a:extLst>
              <a:ext uri="{FF2B5EF4-FFF2-40B4-BE49-F238E27FC236}">
                <a16:creationId xmlns:a16="http://schemas.microsoft.com/office/drawing/2014/main" id="{32117A81-85C6-46DA-9E49-24EE46C8E389}"/>
              </a:ext>
            </a:extLst>
          </p:cNvPr>
          <p:cNvSpPr>
            <a:spLocks noGrp="1"/>
          </p:cNvSpPr>
          <p:nvPr>
            <p:ph idx="1"/>
          </p:nvPr>
        </p:nvSpPr>
        <p:spPr>
          <a:xfrm>
            <a:off x="838200" y="2162755"/>
            <a:ext cx="10515600" cy="4223758"/>
          </a:xfrm>
        </p:spPr>
        <p:txBody>
          <a:bodyPr/>
          <a:lstStyle/>
          <a:p>
            <a:r>
              <a:rPr lang="en-GB" dirty="0"/>
              <a:t>No – 55.1%                         (58.4% in 2006)</a:t>
            </a:r>
          </a:p>
          <a:p>
            <a:endParaRPr lang="en-GB" dirty="0"/>
          </a:p>
          <a:p>
            <a:r>
              <a:rPr lang="en-GB" dirty="0"/>
              <a:t>Yes – 24.6%                         (21.4% in 2006) </a:t>
            </a:r>
          </a:p>
          <a:p>
            <a:endParaRPr lang="en-GB" dirty="0"/>
          </a:p>
          <a:p>
            <a:r>
              <a:rPr lang="en-GB" dirty="0"/>
              <a:t>Don’t know – 20.3%          (20.1% in 2006)</a:t>
            </a:r>
          </a:p>
        </p:txBody>
      </p:sp>
    </p:spTree>
    <p:extLst>
      <p:ext uri="{BB962C8B-B14F-4D97-AF65-F5344CB8AC3E}">
        <p14:creationId xmlns:p14="http://schemas.microsoft.com/office/powerpoint/2010/main" val="104592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5697-6798-4B31-9F7A-DFD99F7445C8}"/>
              </a:ext>
            </a:extLst>
          </p:cNvPr>
          <p:cNvSpPr>
            <a:spLocks noGrp="1"/>
          </p:cNvSpPr>
          <p:nvPr>
            <p:ph type="title"/>
          </p:nvPr>
        </p:nvSpPr>
        <p:spPr>
          <a:xfrm>
            <a:off x="544247" y="251711"/>
            <a:ext cx="10730701" cy="845569"/>
          </a:xfrm>
        </p:spPr>
        <p:txBody>
          <a:bodyPr>
            <a:noAutofit/>
          </a:bodyPr>
          <a:lstStyle/>
          <a:p>
            <a:r>
              <a:rPr lang="en-GB" sz="3200" dirty="0"/>
              <a:t> Dignity in Dying</a:t>
            </a:r>
          </a:p>
        </p:txBody>
      </p:sp>
      <p:sp>
        <p:nvSpPr>
          <p:cNvPr id="3" name="Content Placeholder 2">
            <a:extLst>
              <a:ext uri="{FF2B5EF4-FFF2-40B4-BE49-F238E27FC236}">
                <a16:creationId xmlns:a16="http://schemas.microsoft.com/office/drawing/2014/main" id="{E2BDF33E-1396-4673-813C-7E8702C9CDFA}"/>
              </a:ext>
            </a:extLst>
          </p:cNvPr>
          <p:cNvSpPr>
            <a:spLocks noGrp="1"/>
          </p:cNvSpPr>
          <p:nvPr>
            <p:ph idx="1"/>
          </p:nvPr>
        </p:nvSpPr>
        <p:spPr>
          <a:xfrm>
            <a:off x="544248" y="1683858"/>
            <a:ext cx="10730701" cy="3979751"/>
          </a:xfrm>
        </p:spPr>
        <p:txBody>
          <a:bodyPr>
            <a:normAutofit fontScale="85000" lnSpcReduction="10000"/>
          </a:bodyPr>
          <a:lstStyle/>
          <a:p>
            <a:pPr marL="0" indent="0">
              <a:buNone/>
            </a:pPr>
            <a:r>
              <a:rPr lang="en-GB" sz="3800" dirty="0"/>
              <a:t>Dignity in Dying … have identified the opposition of medical Royal Colleges as a key obstacle in achieving their goal, saying to supporters: “we’ll only succeed in changing the law </a:t>
            </a:r>
            <a:r>
              <a:rPr lang="en-GB" sz="3800" b="1" dirty="0"/>
              <a:t>when medical organisations stop blocking change</a:t>
            </a:r>
            <a:r>
              <a:rPr lang="en-GB" sz="3800" dirty="0"/>
              <a:t>.”</a:t>
            </a:r>
          </a:p>
          <a:p>
            <a:pPr marL="0" indent="0">
              <a:buNone/>
            </a:pPr>
            <a:endParaRPr lang="en-GB" sz="3800" i="1" dirty="0"/>
          </a:p>
          <a:p>
            <a:pPr marL="0" indent="0">
              <a:buNone/>
            </a:pPr>
            <a:r>
              <a:rPr lang="en-GB" b="1" dirty="0"/>
              <a:t>Exposing the anti-choice networks trying to deny doctors a voice,  20th March 2019</a:t>
            </a:r>
          </a:p>
          <a:p>
            <a:pPr marL="0" indent="0">
              <a:buNone/>
            </a:pPr>
            <a:r>
              <a:rPr lang="en-GB" i="1" dirty="0"/>
              <a:t>Other signatories include Dr Dermot Kearney and Dr Adrian Treloar. Kearney is the current president of the Catholic Medical Association UK,</a:t>
            </a:r>
            <a:r>
              <a:rPr lang="en-GB" i="1" baseline="30000" dirty="0"/>
              <a:t>30</a:t>
            </a:r>
            <a:r>
              <a:rPr lang="en-GB" i="1" dirty="0"/>
              <a:t> another member organisation of Care Not Killing, while Treloar is listed as a Council Member of the CMA.</a:t>
            </a:r>
            <a:r>
              <a:rPr lang="en-GB" i="1" baseline="30000" dirty="0"/>
              <a:t>31</a:t>
            </a:r>
          </a:p>
          <a:p>
            <a:pPr marL="0" indent="0">
              <a:buNone/>
            </a:pPr>
            <a:endParaRPr lang="en-GB" sz="4000" baseline="30000" dirty="0"/>
          </a:p>
          <a:p>
            <a:pPr marL="0" indent="0">
              <a:buNone/>
            </a:pPr>
            <a:endParaRPr lang="en-GB" sz="4000" baseline="30000" dirty="0"/>
          </a:p>
          <a:p>
            <a:pPr marL="0" indent="0">
              <a:buNone/>
            </a:pPr>
            <a:endParaRPr lang="en-GB" dirty="0"/>
          </a:p>
        </p:txBody>
      </p:sp>
    </p:spTree>
    <p:extLst>
      <p:ext uri="{BB962C8B-B14F-4D97-AF65-F5344CB8AC3E}">
        <p14:creationId xmlns:p14="http://schemas.microsoft.com/office/powerpoint/2010/main" val="12007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9692-BE7D-42EB-B9EA-0AC51D9B4710}"/>
              </a:ext>
            </a:extLst>
          </p:cNvPr>
          <p:cNvSpPr>
            <a:spLocks noGrp="1"/>
          </p:cNvSpPr>
          <p:nvPr>
            <p:ph type="title"/>
          </p:nvPr>
        </p:nvSpPr>
        <p:spPr>
          <a:xfrm>
            <a:off x="838200" y="365126"/>
            <a:ext cx="10515600" cy="811668"/>
          </a:xfrm>
        </p:spPr>
        <p:txBody>
          <a:bodyPr>
            <a:normAutofit/>
          </a:bodyPr>
          <a:lstStyle/>
          <a:p>
            <a:r>
              <a:rPr lang="en-GB" sz="3200" dirty="0"/>
              <a:t>Who can we trust? The public? The media?</a:t>
            </a:r>
          </a:p>
        </p:txBody>
      </p:sp>
      <p:sp>
        <p:nvSpPr>
          <p:cNvPr id="3" name="Content Placeholder 2">
            <a:extLst>
              <a:ext uri="{FF2B5EF4-FFF2-40B4-BE49-F238E27FC236}">
                <a16:creationId xmlns:a16="http://schemas.microsoft.com/office/drawing/2014/main" id="{A06ACC70-8518-4A11-92A8-0C6B91BDF1DF}"/>
              </a:ext>
            </a:extLst>
          </p:cNvPr>
          <p:cNvSpPr>
            <a:spLocks noGrp="1"/>
          </p:cNvSpPr>
          <p:nvPr>
            <p:ph idx="1"/>
          </p:nvPr>
        </p:nvSpPr>
        <p:spPr>
          <a:xfrm>
            <a:off x="838200" y="1470991"/>
            <a:ext cx="10515600" cy="4705972"/>
          </a:xfrm>
        </p:spPr>
        <p:txBody>
          <a:bodyPr/>
          <a:lstStyle/>
          <a:p>
            <a:r>
              <a:rPr lang="en-GB" dirty="0"/>
              <a:t>Apathy</a:t>
            </a:r>
          </a:p>
          <a:p>
            <a:r>
              <a:rPr lang="en-GB" dirty="0"/>
              <a:t>Ignorance (absence of awareness)</a:t>
            </a:r>
          </a:p>
          <a:p>
            <a:r>
              <a:rPr lang="en-GB" dirty="0"/>
              <a:t>Very little support for pro-life movement</a:t>
            </a:r>
          </a:p>
          <a:p>
            <a:pPr marL="0" indent="0">
              <a:buNone/>
            </a:pPr>
            <a:endParaRPr lang="en-GB" dirty="0"/>
          </a:p>
          <a:p>
            <a:r>
              <a:rPr lang="en-GB" dirty="0"/>
              <a:t>Media portrayals</a:t>
            </a:r>
          </a:p>
          <a:p>
            <a:r>
              <a:rPr lang="en-GB" dirty="0"/>
              <a:t>Discussion shows</a:t>
            </a:r>
          </a:p>
          <a:p>
            <a:r>
              <a:rPr lang="en-GB" dirty="0"/>
              <a:t>Major broadcasting networks</a:t>
            </a:r>
          </a:p>
        </p:txBody>
      </p:sp>
    </p:spTree>
    <p:extLst>
      <p:ext uri="{BB962C8B-B14F-4D97-AF65-F5344CB8AC3E}">
        <p14:creationId xmlns:p14="http://schemas.microsoft.com/office/powerpoint/2010/main" val="163969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2E72-E357-4B96-93C8-3457952D5F19}"/>
              </a:ext>
            </a:extLst>
          </p:cNvPr>
          <p:cNvSpPr>
            <a:spLocks noGrp="1"/>
          </p:cNvSpPr>
          <p:nvPr>
            <p:ph type="title"/>
          </p:nvPr>
        </p:nvSpPr>
        <p:spPr/>
        <p:txBody>
          <a:bodyPr>
            <a:normAutofit/>
          </a:bodyPr>
          <a:lstStyle/>
          <a:p>
            <a:r>
              <a:rPr lang="en-GB" sz="3600" dirty="0"/>
              <a:t>Irish response to disasters</a:t>
            </a:r>
          </a:p>
        </p:txBody>
      </p:sp>
      <p:sp>
        <p:nvSpPr>
          <p:cNvPr id="3" name="Content Placeholder 2">
            <a:extLst>
              <a:ext uri="{FF2B5EF4-FFF2-40B4-BE49-F238E27FC236}">
                <a16:creationId xmlns:a16="http://schemas.microsoft.com/office/drawing/2014/main" id="{26955519-E5A7-4AD2-B219-FDF3BE0526ED}"/>
              </a:ext>
            </a:extLst>
          </p:cNvPr>
          <p:cNvSpPr>
            <a:spLocks noGrp="1"/>
          </p:cNvSpPr>
          <p:nvPr>
            <p:ph idx="1"/>
          </p:nvPr>
        </p:nvSpPr>
        <p:spPr/>
        <p:txBody>
          <a:bodyPr>
            <a:normAutofit/>
          </a:bodyPr>
          <a:lstStyle/>
          <a:p>
            <a:pPr marL="0" indent="0">
              <a:buNone/>
            </a:pPr>
            <a:r>
              <a:rPr lang="en-GB" sz="4400" dirty="0"/>
              <a:t>“The situation is really desperate but sure it’s not all that serious…”</a:t>
            </a:r>
          </a:p>
          <a:p>
            <a:pPr marL="0" indent="0">
              <a:buNone/>
            </a:pPr>
            <a:endParaRPr lang="en-GB" sz="4400" dirty="0"/>
          </a:p>
          <a:p>
            <a:pPr marL="0" indent="0">
              <a:buNone/>
            </a:pPr>
            <a:endParaRPr lang="en-GB" sz="4400" dirty="0"/>
          </a:p>
          <a:p>
            <a:pPr marL="0" indent="0">
              <a:buNone/>
            </a:pPr>
            <a:r>
              <a:rPr lang="en-GB" sz="4400" dirty="0"/>
              <a:t>(</a:t>
            </a:r>
            <a:r>
              <a:rPr lang="en-GB" sz="4400" i="1" dirty="0"/>
              <a:t>Situation hopeless…but not serious</a:t>
            </a:r>
            <a:r>
              <a:rPr lang="en-GB" sz="4400" dirty="0"/>
              <a:t>)</a:t>
            </a:r>
          </a:p>
        </p:txBody>
      </p:sp>
    </p:spTree>
    <p:extLst>
      <p:ext uri="{BB962C8B-B14F-4D97-AF65-F5344CB8AC3E}">
        <p14:creationId xmlns:p14="http://schemas.microsoft.com/office/powerpoint/2010/main" val="188353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789A-5899-45A0-81DA-ABDBB70F34F3}"/>
              </a:ext>
            </a:extLst>
          </p:cNvPr>
          <p:cNvSpPr>
            <a:spLocks noGrp="1"/>
          </p:cNvSpPr>
          <p:nvPr>
            <p:ph type="title"/>
          </p:nvPr>
        </p:nvSpPr>
        <p:spPr>
          <a:xfrm>
            <a:off x="838200" y="365125"/>
            <a:ext cx="10515600" cy="756009"/>
          </a:xfrm>
        </p:spPr>
        <p:txBody>
          <a:bodyPr>
            <a:normAutofit/>
          </a:bodyPr>
          <a:lstStyle/>
          <a:p>
            <a:r>
              <a:rPr lang="en-GB" sz="3600" dirty="0"/>
              <a:t>Responses</a:t>
            </a:r>
          </a:p>
        </p:txBody>
      </p:sp>
      <p:sp>
        <p:nvSpPr>
          <p:cNvPr id="3" name="Content Placeholder 2">
            <a:extLst>
              <a:ext uri="{FF2B5EF4-FFF2-40B4-BE49-F238E27FC236}">
                <a16:creationId xmlns:a16="http://schemas.microsoft.com/office/drawing/2014/main" id="{E748356F-CFDF-4084-9D09-B744D924F95B}"/>
              </a:ext>
            </a:extLst>
          </p:cNvPr>
          <p:cNvSpPr>
            <a:spLocks noGrp="1"/>
          </p:cNvSpPr>
          <p:nvPr>
            <p:ph idx="1"/>
          </p:nvPr>
        </p:nvSpPr>
        <p:spPr>
          <a:xfrm>
            <a:off x="838200" y="1327868"/>
            <a:ext cx="10515600" cy="4849095"/>
          </a:xfrm>
        </p:spPr>
        <p:txBody>
          <a:bodyPr>
            <a:normAutofit/>
          </a:bodyPr>
          <a:lstStyle/>
          <a:p>
            <a:r>
              <a:rPr lang="en-GB" dirty="0"/>
              <a:t>Raise issues &amp; promote discussion – surveys at QEH…</a:t>
            </a:r>
          </a:p>
          <a:p>
            <a:r>
              <a:rPr lang="en-GB" dirty="0"/>
              <a:t>Education</a:t>
            </a:r>
          </a:p>
          <a:p>
            <a:r>
              <a:rPr lang="en-GB" dirty="0"/>
              <a:t>Witness – including wearing symbols / Invitation to discuss, learn</a:t>
            </a:r>
          </a:p>
          <a:p>
            <a:r>
              <a:rPr lang="en-GB" dirty="0"/>
              <a:t>Personal Spiritual Development</a:t>
            </a:r>
          </a:p>
          <a:p>
            <a:r>
              <a:rPr lang="en-GB" dirty="0"/>
              <a:t>Submissions to regulatory bodies &amp; Parliament – when appropriate</a:t>
            </a:r>
          </a:p>
          <a:p>
            <a:r>
              <a:rPr lang="en-GB" dirty="0"/>
              <a:t>Challenge status quo / sacred cows (RCOG, RCP, BMA…) respectfully</a:t>
            </a:r>
          </a:p>
          <a:p>
            <a:r>
              <a:rPr lang="en-GB" dirty="0"/>
              <a:t>Participate where appropriate (GMC, media shows, newspaper articles…) </a:t>
            </a:r>
          </a:p>
        </p:txBody>
      </p:sp>
    </p:spTree>
    <p:extLst>
      <p:ext uri="{BB962C8B-B14F-4D97-AF65-F5344CB8AC3E}">
        <p14:creationId xmlns:p14="http://schemas.microsoft.com/office/powerpoint/2010/main" val="34412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E5F7-3F7F-42B6-B619-BFAB85CAA0FC}"/>
              </a:ext>
            </a:extLst>
          </p:cNvPr>
          <p:cNvSpPr>
            <a:spLocks noGrp="1"/>
          </p:cNvSpPr>
          <p:nvPr>
            <p:ph type="title"/>
          </p:nvPr>
        </p:nvSpPr>
        <p:spPr>
          <a:xfrm>
            <a:off x="394915" y="437322"/>
            <a:ext cx="11402170" cy="1001865"/>
          </a:xfrm>
        </p:spPr>
        <p:txBody>
          <a:bodyPr>
            <a:normAutofit fontScale="90000"/>
          </a:bodyPr>
          <a:lstStyle/>
          <a:p>
            <a:r>
              <a:rPr lang="en-GB" sz="4000" dirty="0"/>
              <a:t>Conscience &amp; Issues requiring Catholic Healthcare Attention</a:t>
            </a:r>
            <a:br>
              <a:rPr lang="en-GB" dirty="0"/>
            </a:br>
            <a:endParaRPr lang="en-GB" dirty="0"/>
          </a:p>
        </p:txBody>
      </p:sp>
      <p:sp>
        <p:nvSpPr>
          <p:cNvPr id="3" name="Content Placeholder 2">
            <a:extLst>
              <a:ext uri="{FF2B5EF4-FFF2-40B4-BE49-F238E27FC236}">
                <a16:creationId xmlns:a16="http://schemas.microsoft.com/office/drawing/2014/main" id="{F03A56B6-072E-4A1E-93A0-334A0FDD27FA}"/>
              </a:ext>
            </a:extLst>
          </p:cNvPr>
          <p:cNvSpPr>
            <a:spLocks noGrp="1"/>
          </p:cNvSpPr>
          <p:nvPr>
            <p:ph idx="1"/>
          </p:nvPr>
        </p:nvSpPr>
        <p:spPr>
          <a:xfrm>
            <a:off x="838200" y="1439187"/>
            <a:ext cx="10515600" cy="4351338"/>
          </a:xfrm>
        </p:spPr>
        <p:txBody>
          <a:bodyPr>
            <a:normAutofit lnSpcReduction="10000"/>
          </a:bodyPr>
          <a:lstStyle/>
          <a:p>
            <a:r>
              <a:rPr lang="en-GB" dirty="0"/>
              <a:t>Two main issues</a:t>
            </a:r>
          </a:p>
          <a:p>
            <a:pPr marL="0" indent="0">
              <a:buNone/>
            </a:pPr>
            <a:endParaRPr lang="en-GB" dirty="0"/>
          </a:p>
          <a:p>
            <a:pPr>
              <a:buFontTx/>
              <a:buChar char="-"/>
            </a:pPr>
            <a:r>
              <a:rPr lang="en-GB" dirty="0"/>
              <a:t>Practices that represent direct challenges to conscience when Catholics are expected or asked to participate – Abortion, Contraception, IVF, MAID, Gender Reassignment Therapy…</a:t>
            </a:r>
          </a:p>
          <a:p>
            <a:pPr marL="0" indent="0">
              <a:buNone/>
            </a:pPr>
            <a:endParaRPr lang="en-GB" dirty="0"/>
          </a:p>
          <a:p>
            <a:pPr>
              <a:buFontTx/>
              <a:buChar char="-"/>
            </a:pPr>
            <a:r>
              <a:rPr lang="en-GB" dirty="0"/>
              <a:t>Practices not necessarily infringing on the rights of Catholics but are so contrary to justice and morality that Catholics and others need to take a stand – MAID, Abortion, IVF, Human Embryo Experimentation, Court decisions regarding withdrawal of treatment…</a:t>
            </a:r>
          </a:p>
        </p:txBody>
      </p:sp>
    </p:spTree>
    <p:extLst>
      <p:ext uri="{BB962C8B-B14F-4D97-AF65-F5344CB8AC3E}">
        <p14:creationId xmlns:p14="http://schemas.microsoft.com/office/powerpoint/2010/main" val="15685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63A9-495B-4CDF-84E0-17A53E71C10B}"/>
              </a:ext>
            </a:extLst>
          </p:cNvPr>
          <p:cNvSpPr>
            <a:spLocks noGrp="1"/>
          </p:cNvSpPr>
          <p:nvPr>
            <p:ph type="title"/>
          </p:nvPr>
        </p:nvSpPr>
        <p:spPr>
          <a:xfrm>
            <a:off x="838200" y="365126"/>
            <a:ext cx="10515600" cy="573128"/>
          </a:xfrm>
        </p:spPr>
        <p:txBody>
          <a:bodyPr>
            <a:normAutofit/>
          </a:bodyPr>
          <a:lstStyle/>
          <a:p>
            <a:r>
              <a:rPr lang="en-GB" sz="3200" dirty="0"/>
              <a:t>Positive factors</a:t>
            </a:r>
          </a:p>
        </p:txBody>
      </p:sp>
      <p:sp>
        <p:nvSpPr>
          <p:cNvPr id="3" name="Content Placeholder 2">
            <a:extLst>
              <a:ext uri="{FF2B5EF4-FFF2-40B4-BE49-F238E27FC236}">
                <a16:creationId xmlns:a16="http://schemas.microsoft.com/office/drawing/2014/main" id="{2190915D-8072-4C6D-8746-5B05E62E8DC1}"/>
              </a:ext>
            </a:extLst>
          </p:cNvPr>
          <p:cNvSpPr>
            <a:spLocks noGrp="1"/>
          </p:cNvSpPr>
          <p:nvPr>
            <p:ph idx="1"/>
          </p:nvPr>
        </p:nvSpPr>
        <p:spPr>
          <a:xfrm>
            <a:off x="838200" y="1025718"/>
            <a:ext cx="10515600" cy="5151245"/>
          </a:xfrm>
        </p:spPr>
        <p:txBody>
          <a:bodyPr>
            <a:normAutofit fontScale="92500" lnSpcReduction="20000"/>
          </a:bodyPr>
          <a:lstStyle/>
          <a:p>
            <a:r>
              <a:rPr lang="en-GB" dirty="0"/>
              <a:t>Conscience protection – stipulation of Abortion Act of 1967 </a:t>
            </a:r>
          </a:p>
          <a:p>
            <a:pPr marL="0" indent="0">
              <a:buNone/>
            </a:pPr>
            <a:r>
              <a:rPr lang="en-GB" dirty="0"/>
              <a:t>   - but will it last with “decriminalisation”?</a:t>
            </a:r>
          </a:p>
          <a:p>
            <a:r>
              <a:rPr lang="en-GB" dirty="0"/>
              <a:t>Parliamentary votes to date on assisted suicide: </a:t>
            </a:r>
          </a:p>
          <a:p>
            <a:pPr marL="0" indent="0">
              <a:buNone/>
            </a:pPr>
            <a:r>
              <a:rPr lang="en-GB" dirty="0"/>
              <a:t>    - 1997 (234 against, 89 for – 72% against)  </a:t>
            </a:r>
          </a:p>
          <a:p>
            <a:pPr marL="0" indent="0">
              <a:buNone/>
            </a:pPr>
            <a:r>
              <a:rPr lang="en-GB" dirty="0"/>
              <a:t>    - September 2015 Marris Bill (330 against, 118 for – 74% against)</a:t>
            </a:r>
          </a:p>
          <a:p>
            <a:r>
              <a:rPr lang="en-GB" dirty="0"/>
              <a:t>Court of Appeal last minute reprieve in “coerced abortion” case 2019</a:t>
            </a:r>
          </a:p>
          <a:p>
            <a:r>
              <a:rPr lang="en-GB" dirty="0"/>
              <a:t>Glasgow Midwives Case </a:t>
            </a:r>
          </a:p>
          <a:p>
            <a:pPr marL="0" indent="0">
              <a:buNone/>
            </a:pPr>
            <a:r>
              <a:rPr lang="en-GB" dirty="0"/>
              <a:t>     - Criticism of the Health Authority and recommendation for “reasonable accommodation”</a:t>
            </a:r>
          </a:p>
          <a:p>
            <a:r>
              <a:rPr lang="en-GB" dirty="0"/>
              <a:t>General Pharmacological Council backdown on conscience rights for pharmacists</a:t>
            </a:r>
          </a:p>
          <a:p>
            <a:r>
              <a:rPr lang="en-GB" dirty="0"/>
              <a:t>General Medical Council stance on protection of conscience rights of doctors</a:t>
            </a:r>
          </a:p>
        </p:txBody>
      </p:sp>
    </p:spTree>
    <p:extLst>
      <p:ext uri="{BB962C8B-B14F-4D97-AF65-F5344CB8AC3E}">
        <p14:creationId xmlns:p14="http://schemas.microsoft.com/office/powerpoint/2010/main" val="29399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1AEB7-3F13-41CC-8EA3-F6CDD207748A}"/>
              </a:ext>
            </a:extLst>
          </p:cNvPr>
          <p:cNvSpPr>
            <a:spLocks noGrp="1"/>
          </p:cNvSpPr>
          <p:nvPr>
            <p:ph type="title"/>
          </p:nvPr>
        </p:nvSpPr>
        <p:spPr>
          <a:xfrm>
            <a:off x="838200" y="365125"/>
            <a:ext cx="10515600" cy="660593"/>
          </a:xfrm>
        </p:spPr>
        <p:txBody>
          <a:bodyPr>
            <a:normAutofit/>
          </a:bodyPr>
          <a:lstStyle/>
          <a:p>
            <a:r>
              <a:rPr lang="en-GB" sz="3200" dirty="0"/>
              <a:t>Positive factors</a:t>
            </a:r>
          </a:p>
        </p:txBody>
      </p:sp>
      <p:sp>
        <p:nvSpPr>
          <p:cNvPr id="3" name="Content Placeholder 2">
            <a:extLst>
              <a:ext uri="{FF2B5EF4-FFF2-40B4-BE49-F238E27FC236}">
                <a16:creationId xmlns:a16="http://schemas.microsoft.com/office/drawing/2014/main" id="{C1F95B0F-364F-4005-8EA6-160D2DE0365E}"/>
              </a:ext>
            </a:extLst>
          </p:cNvPr>
          <p:cNvSpPr>
            <a:spLocks noGrp="1"/>
          </p:cNvSpPr>
          <p:nvPr>
            <p:ph idx="1"/>
          </p:nvPr>
        </p:nvSpPr>
        <p:spPr>
          <a:xfrm>
            <a:off x="838200" y="1176793"/>
            <a:ext cx="10515600" cy="5000170"/>
          </a:xfrm>
        </p:spPr>
        <p:txBody>
          <a:bodyPr/>
          <a:lstStyle/>
          <a:p>
            <a:r>
              <a:rPr lang="en-GB" dirty="0"/>
              <a:t>Small but growing support for Pro-life activities</a:t>
            </a:r>
          </a:p>
          <a:p>
            <a:r>
              <a:rPr lang="en-GB" dirty="0"/>
              <a:t>Home Secretary decision on peaceful protest barring orders</a:t>
            </a:r>
          </a:p>
          <a:p>
            <a:r>
              <a:rPr lang="en-GB" dirty="0" err="1"/>
              <a:t>Ashers</a:t>
            </a:r>
            <a:r>
              <a:rPr lang="en-GB" dirty="0"/>
              <a:t> bakery Appeal decision</a:t>
            </a:r>
          </a:p>
          <a:p>
            <a:r>
              <a:rPr lang="en-GB" dirty="0"/>
              <a:t>People of Northern Ireland with political support opposition to extending abortion</a:t>
            </a:r>
          </a:p>
          <a:p>
            <a:endParaRPr lang="en-GB" dirty="0"/>
          </a:p>
          <a:p>
            <a:r>
              <a:rPr lang="en-GB" dirty="0"/>
              <a:t>We can not despair</a:t>
            </a:r>
          </a:p>
          <a:p>
            <a:r>
              <a:rPr lang="en-GB" b="1" dirty="0"/>
              <a:t>We know the final result</a:t>
            </a:r>
          </a:p>
          <a:p>
            <a:r>
              <a:rPr lang="en-GB" dirty="0"/>
              <a:t>Examples from Mother Teresa, Saint Bernadette, early Church martyrs</a:t>
            </a:r>
          </a:p>
        </p:txBody>
      </p:sp>
    </p:spTree>
    <p:extLst>
      <p:ext uri="{BB962C8B-B14F-4D97-AF65-F5344CB8AC3E}">
        <p14:creationId xmlns:p14="http://schemas.microsoft.com/office/powerpoint/2010/main" val="1518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172062-DFD9-408E-9B4B-2EC15F201051}"/>
              </a:ext>
            </a:extLst>
          </p:cNvPr>
          <p:cNvSpPr>
            <a:spLocks noGrp="1"/>
          </p:cNvSpPr>
          <p:nvPr>
            <p:ph type="title"/>
          </p:nvPr>
        </p:nvSpPr>
        <p:spPr>
          <a:xfrm>
            <a:off x="838200" y="501140"/>
            <a:ext cx="10515600" cy="2852737"/>
          </a:xfrm>
        </p:spPr>
        <p:txBody>
          <a:bodyPr/>
          <a:lstStyle/>
          <a:p>
            <a:r>
              <a:rPr lang="en-GB" dirty="0"/>
              <a:t>“Neither do I condemn you,” said Jesus. “Go away and don’t sin any more.”</a:t>
            </a:r>
          </a:p>
        </p:txBody>
      </p:sp>
      <p:sp>
        <p:nvSpPr>
          <p:cNvPr id="5" name="Text Placeholder 4">
            <a:extLst>
              <a:ext uri="{FF2B5EF4-FFF2-40B4-BE49-F238E27FC236}">
                <a16:creationId xmlns:a16="http://schemas.microsoft.com/office/drawing/2014/main" id="{57C6E292-3EE5-4449-AE97-0FBF07B905E9}"/>
              </a:ext>
            </a:extLst>
          </p:cNvPr>
          <p:cNvSpPr>
            <a:spLocks noGrp="1"/>
          </p:cNvSpPr>
          <p:nvPr>
            <p:ph type="body" idx="1"/>
          </p:nvPr>
        </p:nvSpPr>
        <p:spPr>
          <a:xfrm>
            <a:off x="838200" y="3730722"/>
            <a:ext cx="10515600" cy="1500187"/>
          </a:xfrm>
        </p:spPr>
        <p:txBody>
          <a:bodyPr>
            <a:normAutofit/>
          </a:bodyPr>
          <a:lstStyle/>
          <a:p>
            <a:r>
              <a:rPr lang="en-GB" sz="3600" dirty="0">
                <a:solidFill>
                  <a:schemeClr val="tx1"/>
                </a:solidFill>
              </a:rPr>
              <a:t>                                          John 8:11</a:t>
            </a:r>
          </a:p>
        </p:txBody>
      </p:sp>
    </p:spTree>
    <p:extLst>
      <p:ext uri="{BB962C8B-B14F-4D97-AF65-F5344CB8AC3E}">
        <p14:creationId xmlns:p14="http://schemas.microsoft.com/office/powerpoint/2010/main" val="3143105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B89D0-F554-4F23-B0DE-5627BD2A04F1}"/>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2511501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19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951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4E40-69C4-4D10-9885-C0B8AEF3CB72}"/>
              </a:ext>
            </a:extLst>
          </p:cNvPr>
          <p:cNvSpPr>
            <a:spLocks noGrp="1"/>
          </p:cNvSpPr>
          <p:nvPr>
            <p:ph type="title"/>
          </p:nvPr>
        </p:nvSpPr>
        <p:spPr>
          <a:xfrm>
            <a:off x="831850" y="1709739"/>
            <a:ext cx="10515600" cy="1500188"/>
          </a:xfrm>
        </p:spPr>
        <p:txBody>
          <a:bodyPr/>
          <a:lstStyle/>
          <a:p>
            <a:r>
              <a:rPr lang="en-GB" dirty="0"/>
              <a:t>Additional Unused Slides</a:t>
            </a:r>
          </a:p>
        </p:txBody>
      </p:sp>
      <p:sp>
        <p:nvSpPr>
          <p:cNvPr id="3" name="Text Placeholder 2">
            <a:extLst>
              <a:ext uri="{FF2B5EF4-FFF2-40B4-BE49-F238E27FC236}">
                <a16:creationId xmlns:a16="http://schemas.microsoft.com/office/drawing/2014/main" id="{CD360960-08E3-4C91-AA02-24737997DFE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7656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2FBB-58E7-40D2-9D78-61B5F2842E44}"/>
              </a:ext>
            </a:extLst>
          </p:cNvPr>
          <p:cNvSpPr>
            <a:spLocks noGrp="1"/>
          </p:cNvSpPr>
          <p:nvPr>
            <p:ph type="ctrTitle"/>
          </p:nvPr>
        </p:nvSpPr>
        <p:spPr>
          <a:xfrm>
            <a:off x="771277" y="206735"/>
            <a:ext cx="9896723" cy="2806810"/>
          </a:xfrm>
        </p:spPr>
        <p:txBody>
          <a:bodyPr>
            <a:normAutofit fontScale="90000"/>
          </a:bodyPr>
          <a:lstStyle/>
          <a:p>
            <a:r>
              <a:rPr lang="en-GB" sz="4000" dirty="0"/>
              <a:t>UK Parliament votes on “assisted suicide” bills</a:t>
            </a:r>
            <a:br>
              <a:rPr lang="en-GB" sz="4000" dirty="0"/>
            </a:br>
            <a:br>
              <a:rPr lang="en-GB" sz="3600" dirty="0"/>
            </a:br>
            <a:r>
              <a:rPr lang="en-GB" sz="3600" dirty="0"/>
              <a:t>The Suicide Act 1961 makes it an offence to encourage or assist a suicide or a suicide attempt in England and Wales. Anyone doing so could face up to 14 years in prison.</a:t>
            </a:r>
            <a:br>
              <a:rPr lang="en-GB" sz="3600" dirty="0"/>
            </a:br>
            <a:endParaRPr lang="en-GB" sz="3600" dirty="0"/>
          </a:p>
        </p:txBody>
      </p:sp>
      <p:sp>
        <p:nvSpPr>
          <p:cNvPr id="3" name="Subtitle 2">
            <a:extLst>
              <a:ext uri="{FF2B5EF4-FFF2-40B4-BE49-F238E27FC236}">
                <a16:creationId xmlns:a16="http://schemas.microsoft.com/office/drawing/2014/main" id="{5E2E8CEC-383F-4465-8A31-7036C2DED19E}"/>
              </a:ext>
            </a:extLst>
          </p:cNvPr>
          <p:cNvSpPr>
            <a:spLocks noGrp="1"/>
          </p:cNvSpPr>
          <p:nvPr>
            <p:ph type="subTitle" idx="1"/>
          </p:nvPr>
        </p:nvSpPr>
        <p:spPr/>
        <p:txBody>
          <a:bodyPr/>
          <a:lstStyle/>
          <a:p>
            <a:r>
              <a:rPr lang="en-GB" dirty="0"/>
              <a:t>September 2015 – Marris Bill defeated 330 to </a:t>
            </a:r>
            <a:r>
              <a:rPr lang="en-GB"/>
              <a:t>118   (</a:t>
            </a:r>
            <a:r>
              <a:rPr lang="en-GB" dirty="0"/>
              <a:t>74% against)</a:t>
            </a:r>
          </a:p>
          <a:p>
            <a:r>
              <a:rPr lang="en-GB" dirty="0"/>
              <a:t>December 1997 – Ashton Bill (Doctor Assisted Dying Bill, proposed by Labour MP Joe Ashton) - defeated 234 to 89   (72% against)</a:t>
            </a:r>
          </a:p>
        </p:txBody>
      </p:sp>
    </p:spTree>
    <p:extLst>
      <p:ext uri="{BB962C8B-B14F-4D97-AF65-F5344CB8AC3E}">
        <p14:creationId xmlns:p14="http://schemas.microsoft.com/office/powerpoint/2010/main" val="141072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131A-E112-4C87-BA3B-E34F66B55A62}"/>
              </a:ext>
            </a:extLst>
          </p:cNvPr>
          <p:cNvSpPr>
            <a:spLocks noGrp="1"/>
          </p:cNvSpPr>
          <p:nvPr>
            <p:ph type="title"/>
          </p:nvPr>
        </p:nvSpPr>
        <p:spPr/>
        <p:txBody>
          <a:bodyPr/>
          <a:lstStyle/>
          <a:p>
            <a:r>
              <a:rPr lang="en-GB" dirty="0"/>
              <a:t>Conscience – narrow definitions</a:t>
            </a:r>
          </a:p>
        </p:txBody>
      </p:sp>
      <p:sp>
        <p:nvSpPr>
          <p:cNvPr id="3" name="Content Placeholder 2">
            <a:extLst>
              <a:ext uri="{FF2B5EF4-FFF2-40B4-BE49-F238E27FC236}">
                <a16:creationId xmlns:a16="http://schemas.microsoft.com/office/drawing/2014/main" id="{E23EC6F2-0E93-4767-8AFA-55738B49F1FF}"/>
              </a:ext>
            </a:extLst>
          </p:cNvPr>
          <p:cNvSpPr>
            <a:spLocks noGrp="1"/>
          </p:cNvSpPr>
          <p:nvPr>
            <p:ph idx="1"/>
          </p:nvPr>
        </p:nvSpPr>
        <p:spPr/>
        <p:txBody>
          <a:bodyPr/>
          <a:lstStyle/>
          <a:p>
            <a:r>
              <a:rPr lang="en-GB" dirty="0" err="1"/>
              <a:t>Janaway</a:t>
            </a:r>
            <a:r>
              <a:rPr lang="en-GB" dirty="0"/>
              <a:t> 1989</a:t>
            </a:r>
          </a:p>
          <a:p>
            <a:r>
              <a:rPr lang="en-GB" dirty="0"/>
              <a:t>Glasgow Midwives 2014</a:t>
            </a:r>
          </a:p>
          <a:p>
            <a:r>
              <a:rPr lang="en-GB" dirty="0"/>
              <a:t>General Pharmaceutical Council 2017</a:t>
            </a:r>
          </a:p>
          <a:p>
            <a:pPr marL="0" indent="0">
              <a:buNone/>
            </a:pPr>
            <a:endParaRPr lang="en-GB" dirty="0"/>
          </a:p>
          <a:p>
            <a:r>
              <a:rPr lang="en-GB" dirty="0"/>
              <a:t>Mental Capacity Act 2005</a:t>
            </a:r>
          </a:p>
          <a:p>
            <a:r>
              <a:rPr lang="en-GB" dirty="0"/>
              <a:t>Bland case 1993</a:t>
            </a:r>
          </a:p>
          <a:p>
            <a:r>
              <a:rPr lang="en-GB" dirty="0"/>
              <a:t>Mr Y case 2018</a:t>
            </a:r>
          </a:p>
          <a:p>
            <a:endParaRPr lang="en-GB" dirty="0"/>
          </a:p>
        </p:txBody>
      </p:sp>
    </p:spTree>
    <p:extLst>
      <p:ext uri="{BB962C8B-B14F-4D97-AF65-F5344CB8AC3E}">
        <p14:creationId xmlns:p14="http://schemas.microsoft.com/office/powerpoint/2010/main" val="253852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4C8C-683C-4711-B661-2C80DBBFDBA9}"/>
              </a:ext>
            </a:extLst>
          </p:cNvPr>
          <p:cNvSpPr>
            <a:spLocks noGrp="1"/>
          </p:cNvSpPr>
          <p:nvPr>
            <p:ph type="title"/>
          </p:nvPr>
        </p:nvSpPr>
        <p:spPr/>
        <p:txBody>
          <a:bodyPr/>
          <a:lstStyle/>
          <a:p>
            <a:r>
              <a:rPr lang="en-GB" dirty="0"/>
              <a:t>Abortion</a:t>
            </a:r>
          </a:p>
        </p:txBody>
      </p:sp>
      <p:sp>
        <p:nvSpPr>
          <p:cNvPr id="6" name="Content Placeholder 5">
            <a:extLst>
              <a:ext uri="{FF2B5EF4-FFF2-40B4-BE49-F238E27FC236}">
                <a16:creationId xmlns:a16="http://schemas.microsoft.com/office/drawing/2014/main" id="{8977B8EF-E156-4ADE-A00F-697FC082F486}"/>
              </a:ext>
            </a:extLst>
          </p:cNvPr>
          <p:cNvSpPr>
            <a:spLocks noGrp="1"/>
          </p:cNvSpPr>
          <p:nvPr>
            <p:ph idx="1"/>
          </p:nvPr>
        </p:nvSpPr>
        <p:spPr/>
        <p:txBody>
          <a:bodyPr/>
          <a:lstStyle/>
          <a:p>
            <a:r>
              <a:rPr lang="en-GB" dirty="0"/>
              <a:t>Extension to Northern Ireland</a:t>
            </a:r>
          </a:p>
          <a:p>
            <a:r>
              <a:rPr lang="en-GB" dirty="0"/>
              <a:t>Decriminalisation with alternative regulation by medical profession (RCOG)</a:t>
            </a:r>
          </a:p>
          <a:p>
            <a:r>
              <a:rPr lang="en-GB" dirty="0"/>
              <a:t>Resistance to abortion “reversal” therapy</a:t>
            </a:r>
          </a:p>
          <a:p>
            <a:r>
              <a:rPr lang="en-GB" dirty="0"/>
              <a:t>NICE guidelines</a:t>
            </a:r>
          </a:p>
          <a:p>
            <a:r>
              <a:rPr lang="en-GB" dirty="0"/>
              <a:t>Peaceful protests and banning orders</a:t>
            </a:r>
          </a:p>
          <a:p>
            <a:r>
              <a:rPr lang="en-GB" dirty="0"/>
              <a:t>Tax-payer funding</a:t>
            </a:r>
          </a:p>
          <a:p>
            <a:r>
              <a:rPr lang="en-GB" dirty="0"/>
              <a:t>Funding and supporting overseas abortion and contraception</a:t>
            </a:r>
          </a:p>
        </p:txBody>
      </p:sp>
    </p:spTree>
    <p:extLst>
      <p:ext uri="{BB962C8B-B14F-4D97-AF65-F5344CB8AC3E}">
        <p14:creationId xmlns:p14="http://schemas.microsoft.com/office/powerpoint/2010/main" val="275733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363310-5C5B-47EF-BF39-BD598B60D67B}"/>
              </a:ext>
            </a:extLst>
          </p:cNvPr>
          <p:cNvSpPr>
            <a:spLocks noGrp="1"/>
          </p:cNvSpPr>
          <p:nvPr>
            <p:ph type="ctrTitle"/>
          </p:nvPr>
        </p:nvSpPr>
        <p:spPr>
          <a:xfrm>
            <a:off x="739471" y="589626"/>
            <a:ext cx="10646795" cy="1422054"/>
          </a:xfrm>
        </p:spPr>
        <p:txBody>
          <a:bodyPr>
            <a:normAutofit/>
          </a:bodyPr>
          <a:lstStyle/>
          <a:p>
            <a:r>
              <a:rPr lang="en-GB" sz="4400" i="1" dirty="0"/>
              <a:t>“Our lives begin to end the day we become silent about things that matter…”</a:t>
            </a:r>
          </a:p>
        </p:txBody>
      </p:sp>
      <p:sp>
        <p:nvSpPr>
          <p:cNvPr id="6" name="Subtitle 5">
            <a:extLst>
              <a:ext uri="{FF2B5EF4-FFF2-40B4-BE49-F238E27FC236}">
                <a16:creationId xmlns:a16="http://schemas.microsoft.com/office/drawing/2014/main" id="{4A664EB0-8469-43C6-9B92-B052C72A57AC}"/>
              </a:ext>
            </a:extLst>
          </p:cNvPr>
          <p:cNvSpPr>
            <a:spLocks noGrp="1"/>
          </p:cNvSpPr>
          <p:nvPr>
            <p:ph type="subTitle" idx="1"/>
          </p:nvPr>
        </p:nvSpPr>
        <p:spPr>
          <a:xfrm>
            <a:off x="739472" y="2353587"/>
            <a:ext cx="10646796" cy="3681454"/>
          </a:xfrm>
        </p:spPr>
        <p:txBody>
          <a:bodyPr>
            <a:normAutofit lnSpcReduction="10000"/>
          </a:bodyPr>
          <a:lstStyle/>
          <a:p>
            <a:r>
              <a:rPr lang="en-GB" sz="3200" dirty="0"/>
              <a:t>Martin Luther King Jnr</a:t>
            </a:r>
          </a:p>
          <a:p>
            <a:r>
              <a:rPr lang="en-GB" sz="3600" dirty="0"/>
              <a:t>“A man dies when he refuses to stand up for that which is right. A man dies when he refuses to stand up for justice. A man dies when he refuses to take a stand for that which is true…” </a:t>
            </a:r>
          </a:p>
          <a:p>
            <a:endParaRPr lang="en-GB" sz="3200" i="1" dirty="0"/>
          </a:p>
          <a:p>
            <a:r>
              <a:rPr lang="en-GB" sz="3200" i="1" dirty="0"/>
              <a:t>8</a:t>
            </a:r>
            <a:r>
              <a:rPr lang="en-GB" sz="3200" i="1" baseline="30000" dirty="0"/>
              <a:t>th</a:t>
            </a:r>
            <a:r>
              <a:rPr lang="en-GB" sz="3200" i="1" dirty="0"/>
              <a:t> March 1965: Selma, Alabama</a:t>
            </a:r>
          </a:p>
          <a:p>
            <a:endParaRPr lang="en-GB" dirty="0"/>
          </a:p>
        </p:txBody>
      </p:sp>
    </p:spTree>
    <p:extLst>
      <p:ext uri="{BB962C8B-B14F-4D97-AF65-F5344CB8AC3E}">
        <p14:creationId xmlns:p14="http://schemas.microsoft.com/office/powerpoint/2010/main" val="153566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60D7-A420-498E-B14D-2449D7387C02}"/>
              </a:ext>
            </a:extLst>
          </p:cNvPr>
          <p:cNvSpPr>
            <a:spLocks noGrp="1"/>
          </p:cNvSpPr>
          <p:nvPr>
            <p:ph type="title"/>
          </p:nvPr>
        </p:nvSpPr>
        <p:spPr/>
        <p:txBody>
          <a:bodyPr/>
          <a:lstStyle/>
          <a:p>
            <a:r>
              <a:rPr lang="en-GB" dirty="0"/>
              <a:t>Assisted Suicide &amp; Euthanasia </a:t>
            </a:r>
          </a:p>
        </p:txBody>
      </p:sp>
      <p:sp>
        <p:nvSpPr>
          <p:cNvPr id="3" name="Content Placeholder 2">
            <a:extLst>
              <a:ext uri="{FF2B5EF4-FFF2-40B4-BE49-F238E27FC236}">
                <a16:creationId xmlns:a16="http://schemas.microsoft.com/office/drawing/2014/main" id="{5F495A7E-B3AD-4A3C-B646-C1516040581C}"/>
              </a:ext>
            </a:extLst>
          </p:cNvPr>
          <p:cNvSpPr>
            <a:spLocks noGrp="1"/>
          </p:cNvSpPr>
          <p:nvPr>
            <p:ph idx="1"/>
          </p:nvPr>
        </p:nvSpPr>
        <p:spPr/>
        <p:txBody>
          <a:bodyPr/>
          <a:lstStyle/>
          <a:p>
            <a:r>
              <a:rPr lang="en-GB" dirty="0"/>
              <a:t>Multiple attempts through parliament</a:t>
            </a:r>
          </a:p>
          <a:p>
            <a:r>
              <a:rPr lang="en-GB" dirty="0"/>
              <a:t>Mental Capacity Act definition of Best Interests</a:t>
            </a:r>
          </a:p>
          <a:p>
            <a:r>
              <a:rPr lang="en-GB" dirty="0"/>
              <a:t>Tony Bland Case and definition of what constitutes medical therapy</a:t>
            </a:r>
          </a:p>
          <a:p>
            <a:r>
              <a:rPr lang="en-GB" dirty="0"/>
              <a:t>Dignity in Dying</a:t>
            </a:r>
          </a:p>
          <a:p>
            <a:r>
              <a:rPr lang="en-GB" dirty="0"/>
              <a:t>RCP poll with subsequent RCGP and BMA polling to take place</a:t>
            </a:r>
          </a:p>
        </p:txBody>
      </p:sp>
    </p:spTree>
    <p:extLst>
      <p:ext uri="{BB962C8B-B14F-4D97-AF65-F5344CB8AC3E}">
        <p14:creationId xmlns:p14="http://schemas.microsoft.com/office/powerpoint/2010/main" val="271220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68AB-768D-4CEA-A2EB-9D798B6A1AF1}"/>
              </a:ext>
            </a:extLst>
          </p:cNvPr>
          <p:cNvSpPr>
            <a:spLocks noGrp="1"/>
          </p:cNvSpPr>
          <p:nvPr>
            <p:ph type="title"/>
          </p:nvPr>
        </p:nvSpPr>
        <p:spPr>
          <a:xfrm>
            <a:off x="838200" y="365125"/>
            <a:ext cx="10515600" cy="1217185"/>
          </a:xfrm>
        </p:spPr>
        <p:txBody>
          <a:bodyPr>
            <a:noAutofit/>
          </a:bodyPr>
          <a:lstStyle/>
          <a:p>
            <a:r>
              <a:rPr lang="en-GB" sz="1800" dirty="0"/>
              <a:t>Lord Falconer’s current Assisted Dying Bill [HL Bill 6, 2014-15] received its first reading in the House of Lords on 5 June [HL Hansard 5 Jun 2014 Vol  754 Column 21] and is scheduled for its second reading on 18 July. It is identical to the Bill he presented on 15 May 2013 in the previous parliamentary session and its purpose is:</a:t>
            </a:r>
            <a:br>
              <a:rPr lang="en-GB" sz="1800" dirty="0"/>
            </a:br>
            <a:r>
              <a:rPr lang="en-GB" sz="1800" dirty="0"/>
              <a:t>“[t]o enable competent adults who are terminally ill to be provided at their request with specified assistance to end their own life; and for connected purposes”</a:t>
            </a:r>
          </a:p>
        </p:txBody>
      </p:sp>
      <p:sp>
        <p:nvSpPr>
          <p:cNvPr id="3" name="Content Placeholder 2">
            <a:extLst>
              <a:ext uri="{FF2B5EF4-FFF2-40B4-BE49-F238E27FC236}">
                <a16:creationId xmlns:a16="http://schemas.microsoft.com/office/drawing/2014/main" id="{0EEA789D-2235-4B09-82C3-083CC880C654}"/>
              </a:ext>
            </a:extLst>
          </p:cNvPr>
          <p:cNvSpPr>
            <a:spLocks noGrp="1"/>
          </p:cNvSpPr>
          <p:nvPr>
            <p:ph idx="1"/>
          </p:nvPr>
        </p:nvSpPr>
        <p:spPr>
          <a:xfrm>
            <a:off x="838200" y="1828799"/>
            <a:ext cx="10515600" cy="4348163"/>
          </a:xfrm>
        </p:spPr>
        <p:txBody>
          <a:bodyPr>
            <a:normAutofit/>
          </a:bodyPr>
          <a:lstStyle/>
          <a:p>
            <a:pPr marL="0" indent="0">
              <a:buNone/>
            </a:pPr>
            <a:r>
              <a:rPr lang="en-GB" sz="2400" dirty="0"/>
              <a:t>There have been five earlier attempts to modify the provisions of the Suicide Act 1961:</a:t>
            </a:r>
          </a:p>
          <a:p>
            <a:endParaRPr lang="en-GB" sz="2400" dirty="0"/>
          </a:p>
          <a:p>
            <a:r>
              <a:rPr lang="en-GB" sz="2400" dirty="0"/>
              <a:t>Lord Joffe’s Assisted Dying for the Terminally Ill Bill, introduced in 2004;</a:t>
            </a:r>
          </a:p>
          <a:p>
            <a:r>
              <a:rPr lang="en-GB" sz="2400" dirty="0"/>
              <a:t>two separate amendments by Patricia Hewitt and by Lord Falconer to the Coroners and Justice Bill 2008-09;</a:t>
            </a:r>
          </a:p>
          <a:p>
            <a:r>
              <a:rPr lang="en-GB" sz="2400" dirty="0"/>
              <a:t>Dame Joan Ruddock’s unsuccessfully attempt to secure a government consultation on putting the DPP Guidance on a statutory basis during a backbench debate on 27 March 2012; and</a:t>
            </a:r>
          </a:p>
          <a:p>
            <a:r>
              <a:rPr lang="en-GB" sz="2400" dirty="0"/>
              <a:t>Lord Falconer’s Assisted Dying Bill [HL] 2013-14 which did not proceed beyond its first reading on 15 May 2013.</a:t>
            </a:r>
          </a:p>
        </p:txBody>
      </p:sp>
    </p:spTree>
    <p:extLst>
      <p:ext uri="{BB962C8B-B14F-4D97-AF65-F5344CB8AC3E}">
        <p14:creationId xmlns:p14="http://schemas.microsoft.com/office/powerpoint/2010/main" val="614935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F18C-D85F-4840-BE29-8270F3865C4F}"/>
              </a:ext>
            </a:extLst>
          </p:cNvPr>
          <p:cNvSpPr>
            <a:spLocks noGrp="1"/>
          </p:cNvSpPr>
          <p:nvPr>
            <p:ph type="title"/>
          </p:nvPr>
        </p:nvSpPr>
        <p:spPr>
          <a:xfrm>
            <a:off x="838200" y="365126"/>
            <a:ext cx="10515600" cy="509518"/>
          </a:xfrm>
        </p:spPr>
        <p:txBody>
          <a:bodyPr>
            <a:noAutofit/>
          </a:bodyPr>
          <a:lstStyle/>
          <a:p>
            <a:r>
              <a:rPr lang="en-GB" sz="3200" dirty="0"/>
              <a:t>      Attempts to introduce changes to law in UK Parliament</a:t>
            </a:r>
          </a:p>
        </p:txBody>
      </p:sp>
      <p:sp>
        <p:nvSpPr>
          <p:cNvPr id="3" name="Content Placeholder 2">
            <a:extLst>
              <a:ext uri="{FF2B5EF4-FFF2-40B4-BE49-F238E27FC236}">
                <a16:creationId xmlns:a16="http://schemas.microsoft.com/office/drawing/2014/main" id="{21F4AD21-6DFC-49FC-9125-73BB15B8256F}"/>
              </a:ext>
            </a:extLst>
          </p:cNvPr>
          <p:cNvSpPr>
            <a:spLocks noGrp="1"/>
          </p:cNvSpPr>
          <p:nvPr>
            <p:ph idx="1"/>
          </p:nvPr>
        </p:nvSpPr>
        <p:spPr>
          <a:xfrm>
            <a:off x="323353" y="1288113"/>
            <a:ext cx="11545294" cy="5295568"/>
          </a:xfrm>
        </p:spPr>
        <p:txBody>
          <a:bodyPr>
            <a:noAutofit/>
          </a:bodyPr>
          <a:lstStyle/>
          <a:p>
            <a:r>
              <a:rPr lang="en-GB" sz="1800" dirty="0"/>
              <a:t>In 1969, a Bill was introduced into the House of Lords by Lord Raglan. In 1970, the House of Commons debated the issue. Baroness Wootton introduced a Bill to the Lords in 1976 on the matter of "passive euthanasia".</a:t>
            </a:r>
          </a:p>
          <a:p>
            <a:r>
              <a:rPr lang="en-GB" sz="1800" dirty="0"/>
              <a:t>On 10 December 1997, a vote was taken in the House of Commons on the issue of introducing a Doctor Assisted Dying Bill, proposed by Labour MP Joe Ashton. The bill was defeated by 234 votes to 89.</a:t>
            </a:r>
          </a:p>
          <a:p>
            <a:r>
              <a:rPr lang="en-GB" sz="1800" dirty="0"/>
              <a:t>Between 2003 and 2006, Labour peer Lord Joffe made four attempts to introduce bills that would have legalized assisted suicide and voluntary euthanasia - all were rejected by Parliament.</a:t>
            </a:r>
          </a:p>
          <a:p>
            <a:r>
              <a:rPr lang="en-GB" sz="1800" dirty="0"/>
              <a:t>In June 2012, the British Medical Journal published an editorial arguing that medical organisations like the British Medical Association ought to drop their opposition to assisted dying and take a neutral stance so as to enable Parliament to debate the issue and not have what Raymond </a:t>
            </a:r>
            <a:r>
              <a:rPr lang="en-GB" sz="1800" dirty="0" err="1"/>
              <a:t>Tallis</a:t>
            </a:r>
            <a:r>
              <a:rPr lang="en-GB" sz="1800" dirty="0"/>
              <a:t> described as a "disproportionate influence on the decision".</a:t>
            </a:r>
          </a:p>
          <a:p>
            <a:r>
              <a:rPr lang="en-GB" sz="1800" dirty="0"/>
              <a:t>In 2014, Labour peer Lord Falconer introduced an Assisted Dying Bill into the House of Lords. The bill proposed that terminally ill patients with a life expectancy of less than six months be given the option of a medically assisted death, subject to legal safeguards. The bill reached committee stage before running out of time in the session.</a:t>
            </a:r>
          </a:p>
          <a:p>
            <a:r>
              <a:rPr lang="en-GB" sz="1800" dirty="0"/>
              <a:t>In 2015, Labour MP Rob Marris introduced an Assisted Dying Bill based on Lord Falconer's proposals the year before. The bill was defeated by 118 votes to 330 on 11 September 2015.</a:t>
            </a:r>
          </a:p>
          <a:p>
            <a:r>
              <a:rPr lang="en-GB" sz="1800" dirty="0"/>
              <a:t>In 2016, Conservative peer Lord Hayward reintroduced the Assisted Dying Bill into the Lords. The bill did not get past the first reading due to the parliamentary session ending.</a:t>
            </a:r>
          </a:p>
        </p:txBody>
      </p:sp>
    </p:spTree>
    <p:extLst>
      <p:ext uri="{BB962C8B-B14F-4D97-AF65-F5344CB8AC3E}">
        <p14:creationId xmlns:p14="http://schemas.microsoft.com/office/powerpoint/2010/main" val="1562598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279F-602E-4357-AD5D-E552E63BF048}"/>
              </a:ext>
            </a:extLst>
          </p:cNvPr>
          <p:cNvSpPr>
            <a:spLocks noGrp="1"/>
          </p:cNvSpPr>
          <p:nvPr>
            <p:ph type="title"/>
          </p:nvPr>
        </p:nvSpPr>
        <p:spPr/>
        <p:txBody>
          <a:bodyPr>
            <a:normAutofit/>
          </a:bodyPr>
          <a:lstStyle/>
          <a:p>
            <a:r>
              <a:rPr lang="en-GB" sz="4000" dirty="0"/>
              <a:t>Baroness Jay of Paddington (Lab peer) – excerpt from speech to House of Lords 6/3/17</a:t>
            </a:r>
          </a:p>
        </p:txBody>
      </p:sp>
      <p:sp>
        <p:nvSpPr>
          <p:cNvPr id="3" name="Content Placeholder 2">
            <a:extLst>
              <a:ext uri="{FF2B5EF4-FFF2-40B4-BE49-F238E27FC236}">
                <a16:creationId xmlns:a16="http://schemas.microsoft.com/office/drawing/2014/main" id="{1C5CEF59-5DC4-4EA8-8904-47C888A88B87}"/>
              </a:ext>
            </a:extLst>
          </p:cNvPr>
          <p:cNvSpPr>
            <a:spLocks noGrp="1"/>
          </p:cNvSpPr>
          <p:nvPr>
            <p:ph idx="1"/>
          </p:nvPr>
        </p:nvSpPr>
        <p:spPr/>
        <p:txBody>
          <a:bodyPr/>
          <a:lstStyle/>
          <a:p>
            <a:pPr marL="0" indent="0">
              <a:buNone/>
            </a:pPr>
            <a:r>
              <a:rPr lang="en-GB" dirty="0"/>
              <a:t>Another source of rather adamant opposition to change in this country has been some of the professional organisations representing doctors. Obviously doctors must play a vital role in the safe practice of any assisted dying legislation. Again, the North American experience is instructive. </a:t>
            </a:r>
            <a:r>
              <a:rPr lang="en-GB" b="1" dirty="0"/>
              <a:t>In California and Canada the medical associations, which were initially concerned, have now adopted appropriate positions of neutrality to the new laws. </a:t>
            </a:r>
            <a:r>
              <a:rPr lang="en-GB" dirty="0"/>
              <a:t>This pragmatism has therefore usefully meant that they, doctors and other health professionals can be actively involved in both shaping good practice and guiding the development of safeguards for everyone involved.</a:t>
            </a:r>
          </a:p>
        </p:txBody>
      </p:sp>
    </p:spTree>
    <p:extLst>
      <p:ext uri="{BB962C8B-B14F-4D97-AF65-F5344CB8AC3E}">
        <p14:creationId xmlns:p14="http://schemas.microsoft.com/office/powerpoint/2010/main" val="3344529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9CF2-8782-47CC-9D6C-6C0AE28B46B4}"/>
              </a:ext>
            </a:extLst>
          </p:cNvPr>
          <p:cNvSpPr>
            <a:spLocks noGrp="1"/>
          </p:cNvSpPr>
          <p:nvPr>
            <p:ph type="title"/>
          </p:nvPr>
        </p:nvSpPr>
        <p:spPr/>
        <p:txBody>
          <a:bodyPr/>
          <a:lstStyle/>
          <a:p>
            <a:r>
              <a:rPr lang="en-GB" dirty="0"/>
              <a:t>Contraception</a:t>
            </a:r>
          </a:p>
        </p:txBody>
      </p:sp>
      <p:sp>
        <p:nvSpPr>
          <p:cNvPr id="3" name="Content Placeholder 2">
            <a:extLst>
              <a:ext uri="{FF2B5EF4-FFF2-40B4-BE49-F238E27FC236}">
                <a16:creationId xmlns:a16="http://schemas.microsoft.com/office/drawing/2014/main" id="{AFC4F402-E958-41DA-BC88-A87A1188FADD}"/>
              </a:ext>
            </a:extLst>
          </p:cNvPr>
          <p:cNvSpPr>
            <a:spLocks noGrp="1"/>
          </p:cNvSpPr>
          <p:nvPr>
            <p:ph idx="1"/>
          </p:nvPr>
        </p:nvSpPr>
        <p:spPr/>
        <p:txBody>
          <a:bodyPr/>
          <a:lstStyle/>
          <a:p>
            <a:r>
              <a:rPr lang="en-GB" dirty="0"/>
              <a:t>Now considered “essential service” rather than an “optional service”</a:t>
            </a:r>
          </a:p>
          <a:p>
            <a:r>
              <a:rPr lang="en-GB" dirty="0"/>
              <a:t>Attempts to force pharmacists to dispense “emergency contraception”</a:t>
            </a:r>
          </a:p>
        </p:txBody>
      </p:sp>
    </p:spTree>
    <p:extLst>
      <p:ext uri="{BB962C8B-B14F-4D97-AF65-F5344CB8AC3E}">
        <p14:creationId xmlns:p14="http://schemas.microsoft.com/office/powerpoint/2010/main" val="42122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F76-AE50-4966-B034-FE6C1D34DE93}"/>
              </a:ext>
            </a:extLst>
          </p:cNvPr>
          <p:cNvSpPr>
            <a:spLocks noGrp="1"/>
          </p:cNvSpPr>
          <p:nvPr>
            <p:ph type="title"/>
          </p:nvPr>
        </p:nvSpPr>
        <p:spPr/>
        <p:txBody>
          <a:bodyPr/>
          <a:lstStyle/>
          <a:p>
            <a:r>
              <a:rPr lang="en-GB" dirty="0"/>
              <a:t>Transgender / LGBT Ideology</a:t>
            </a:r>
          </a:p>
        </p:txBody>
      </p:sp>
      <p:sp>
        <p:nvSpPr>
          <p:cNvPr id="3" name="Content Placeholder 2">
            <a:extLst>
              <a:ext uri="{FF2B5EF4-FFF2-40B4-BE49-F238E27FC236}">
                <a16:creationId xmlns:a16="http://schemas.microsoft.com/office/drawing/2014/main" id="{7BE3A8B6-2EC1-42CE-8585-D09B76287DC5}"/>
              </a:ext>
            </a:extLst>
          </p:cNvPr>
          <p:cNvSpPr>
            <a:spLocks noGrp="1"/>
          </p:cNvSpPr>
          <p:nvPr>
            <p:ph idx="1"/>
          </p:nvPr>
        </p:nvSpPr>
        <p:spPr/>
        <p:txBody>
          <a:bodyPr/>
          <a:lstStyle/>
          <a:p>
            <a:r>
              <a:rPr lang="en-GB" dirty="0"/>
              <a:t>Gender reassignment surgery</a:t>
            </a:r>
          </a:p>
          <a:p>
            <a:r>
              <a:rPr lang="en-GB" dirty="0"/>
              <a:t>Gender reassignment medical therapies</a:t>
            </a:r>
          </a:p>
          <a:p>
            <a:r>
              <a:rPr lang="en-GB" dirty="0"/>
              <a:t>Children</a:t>
            </a:r>
          </a:p>
          <a:p>
            <a:r>
              <a:rPr lang="en-GB" dirty="0"/>
              <a:t>Conversion therapy issues</a:t>
            </a:r>
          </a:p>
          <a:p>
            <a:r>
              <a:rPr lang="en-GB" dirty="0"/>
              <a:t>Locating patients in hospitals and other institutions</a:t>
            </a:r>
          </a:p>
          <a:p>
            <a:r>
              <a:rPr lang="en-GB" dirty="0"/>
              <a:t>Sports medicine</a:t>
            </a:r>
          </a:p>
          <a:p>
            <a:r>
              <a:rPr lang="en-GB" dirty="0"/>
              <a:t>Infiltrate all aspects of society – media, schools, NHS, commerce…</a:t>
            </a:r>
          </a:p>
          <a:p>
            <a:pPr marL="0" indent="0">
              <a:buNone/>
            </a:pPr>
            <a:r>
              <a:rPr lang="en-GB" dirty="0"/>
              <a:t>“Gay pride” demonstrations – </a:t>
            </a:r>
            <a:r>
              <a:rPr lang="en-GB" i="1" dirty="0"/>
              <a:t>oppressive atmosphere</a:t>
            </a:r>
          </a:p>
        </p:txBody>
      </p:sp>
    </p:spTree>
    <p:extLst>
      <p:ext uri="{BB962C8B-B14F-4D97-AF65-F5344CB8AC3E}">
        <p14:creationId xmlns:p14="http://schemas.microsoft.com/office/powerpoint/2010/main" val="3541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76C1-7C56-41ED-B323-7AD95FD25972}"/>
              </a:ext>
            </a:extLst>
          </p:cNvPr>
          <p:cNvSpPr>
            <a:spLocks noGrp="1"/>
          </p:cNvSpPr>
          <p:nvPr>
            <p:ph type="title"/>
          </p:nvPr>
        </p:nvSpPr>
        <p:spPr/>
        <p:txBody>
          <a:bodyPr/>
          <a:lstStyle/>
          <a:p>
            <a:r>
              <a:rPr lang="en-GB" dirty="0"/>
              <a:t>The Legal System</a:t>
            </a:r>
          </a:p>
        </p:txBody>
      </p:sp>
      <p:sp>
        <p:nvSpPr>
          <p:cNvPr id="3" name="Content Placeholder 2">
            <a:extLst>
              <a:ext uri="{FF2B5EF4-FFF2-40B4-BE49-F238E27FC236}">
                <a16:creationId xmlns:a16="http://schemas.microsoft.com/office/drawing/2014/main" id="{5567EC11-9A92-4D19-B52C-A8ABAD3AA992}"/>
              </a:ext>
            </a:extLst>
          </p:cNvPr>
          <p:cNvSpPr>
            <a:spLocks noGrp="1"/>
          </p:cNvSpPr>
          <p:nvPr>
            <p:ph idx="1"/>
          </p:nvPr>
        </p:nvSpPr>
        <p:spPr/>
        <p:txBody>
          <a:bodyPr>
            <a:normAutofit fontScale="92500"/>
          </a:bodyPr>
          <a:lstStyle/>
          <a:p>
            <a:r>
              <a:rPr lang="en-GB" dirty="0"/>
              <a:t>One issue is clear – we can not rely on protection from the courts</a:t>
            </a:r>
          </a:p>
          <a:p>
            <a:r>
              <a:rPr lang="en-GB" dirty="0"/>
              <a:t>Abysmal record in life issue judgements</a:t>
            </a:r>
          </a:p>
          <a:p>
            <a:r>
              <a:rPr lang="en-GB" dirty="0"/>
              <a:t>Judges inept or corrupt? – either way not fit to make just judgements</a:t>
            </a:r>
          </a:p>
          <a:p>
            <a:pPr marL="0" indent="0">
              <a:buNone/>
            </a:pPr>
            <a:r>
              <a:rPr lang="en-GB" dirty="0"/>
              <a:t>   poor understanding, conflicts of interest…</a:t>
            </a:r>
          </a:p>
          <a:p>
            <a:pPr marL="0" indent="0">
              <a:buNone/>
            </a:pPr>
            <a:endParaRPr lang="en-GB" dirty="0"/>
          </a:p>
          <a:p>
            <a:pPr marL="0" indent="0">
              <a:buNone/>
            </a:pPr>
            <a:r>
              <a:rPr lang="en-GB" dirty="0"/>
              <a:t>Unjust decisions, especially when repeatedly produced, shut down all avenues of hope – leading to profound despair.</a:t>
            </a:r>
          </a:p>
          <a:p>
            <a:pPr marL="0" indent="0">
              <a:buNone/>
            </a:pPr>
            <a:r>
              <a:rPr lang="en-GB" dirty="0"/>
              <a:t>But as Christians there is no need to despair – we know the </a:t>
            </a:r>
            <a:r>
              <a:rPr lang="en-GB"/>
              <a:t>final outcome</a:t>
            </a:r>
            <a:endParaRPr lang="en-GB" dirty="0"/>
          </a:p>
          <a:p>
            <a:pPr marL="0" indent="0">
              <a:buNone/>
            </a:pPr>
            <a:r>
              <a:rPr lang="en-GB" i="1" dirty="0"/>
              <a:t>The Lonesome Death of Hattie Carroll</a:t>
            </a:r>
          </a:p>
        </p:txBody>
      </p:sp>
    </p:spTree>
    <p:extLst>
      <p:ext uri="{BB962C8B-B14F-4D97-AF65-F5344CB8AC3E}">
        <p14:creationId xmlns:p14="http://schemas.microsoft.com/office/powerpoint/2010/main" val="3748999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3128-C943-4053-A872-B8A1B5B65D2E}"/>
              </a:ext>
            </a:extLst>
          </p:cNvPr>
          <p:cNvSpPr>
            <a:spLocks noGrp="1"/>
          </p:cNvSpPr>
          <p:nvPr>
            <p:ph type="title"/>
          </p:nvPr>
        </p:nvSpPr>
        <p:spPr/>
        <p:txBody>
          <a:bodyPr>
            <a:normAutofit/>
          </a:bodyPr>
          <a:lstStyle/>
          <a:p>
            <a:r>
              <a:rPr lang="en-GB" sz="3600" dirty="0"/>
              <a:t>Challenges facing Catholic Healthcare Professionals &amp; Students in the UK in 2019</a:t>
            </a:r>
          </a:p>
        </p:txBody>
      </p:sp>
      <p:sp>
        <p:nvSpPr>
          <p:cNvPr id="3" name="Content Placeholder 2">
            <a:extLst>
              <a:ext uri="{FF2B5EF4-FFF2-40B4-BE49-F238E27FC236}">
                <a16:creationId xmlns:a16="http://schemas.microsoft.com/office/drawing/2014/main" id="{9B69406A-0A54-4B8A-B014-497C8B96BF0E}"/>
              </a:ext>
            </a:extLst>
          </p:cNvPr>
          <p:cNvSpPr>
            <a:spLocks noGrp="1"/>
          </p:cNvSpPr>
          <p:nvPr>
            <p:ph idx="1"/>
          </p:nvPr>
        </p:nvSpPr>
        <p:spPr/>
        <p:txBody>
          <a:bodyPr/>
          <a:lstStyle/>
          <a:p>
            <a:r>
              <a:rPr lang="en-GB" dirty="0"/>
              <a:t>Threats to conscience</a:t>
            </a:r>
          </a:p>
          <a:p>
            <a:r>
              <a:rPr lang="en-GB" dirty="0"/>
              <a:t>Apathy – general public</a:t>
            </a:r>
          </a:p>
          <a:p>
            <a:pPr marL="0" indent="0">
              <a:buNone/>
            </a:pPr>
            <a:r>
              <a:rPr lang="en-GB" dirty="0"/>
              <a:t>                 - healthcare professionals</a:t>
            </a:r>
          </a:p>
          <a:p>
            <a:pPr marL="0" indent="0">
              <a:buNone/>
            </a:pPr>
            <a:r>
              <a:rPr lang="en-GB" dirty="0"/>
              <a:t>                 - Catholics</a:t>
            </a:r>
          </a:p>
          <a:p>
            <a:r>
              <a:rPr lang="en-GB" dirty="0"/>
              <a:t>Secular relativism</a:t>
            </a:r>
          </a:p>
          <a:p>
            <a:r>
              <a:rPr lang="en-GB" dirty="0"/>
              <a:t>Culture of Death</a:t>
            </a:r>
          </a:p>
          <a:p>
            <a:r>
              <a:rPr lang="en-GB" dirty="0"/>
              <a:t>Throwaway culture</a:t>
            </a:r>
          </a:p>
          <a:p>
            <a:endParaRPr lang="en-GB" dirty="0"/>
          </a:p>
        </p:txBody>
      </p:sp>
    </p:spTree>
    <p:extLst>
      <p:ext uri="{BB962C8B-B14F-4D97-AF65-F5344CB8AC3E}">
        <p14:creationId xmlns:p14="http://schemas.microsoft.com/office/powerpoint/2010/main" val="2256645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7B1F-19D4-490C-B41E-F1A0D0E43BA2}"/>
              </a:ext>
            </a:extLst>
          </p:cNvPr>
          <p:cNvSpPr>
            <a:spLocks noGrp="1"/>
          </p:cNvSpPr>
          <p:nvPr>
            <p:ph type="title"/>
          </p:nvPr>
        </p:nvSpPr>
        <p:spPr/>
        <p:txBody>
          <a:bodyPr/>
          <a:lstStyle/>
          <a:p>
            <a:r>
              <a:rPr lang="en-GB" dirty="0"/>
              <a:t>Prolife Movement on the UK</a:t>
            </a:r>
          </a:p>
        </p:txBody>
      </p:sp>
      <p:sp>
        <p:nvSpPr>
          <p:cNvPr id="3" name="Content Placeholder 2">
            <a:extLst>
              <a:ext uri="{FF2B5EF4-FFF2-40B4-BE49-F238E27FC236}">
                <a16:creationId xmlns:a16="http://schemas.microsoft.com/office/drawing/2014/main" id="{17B11BA1-466B-434E-A839-05D580233B54}"/>
              </a:ext>
            </a:extLst>
          </p:cNvPr>
          <p:cNvSpPr>
            <a:spLocks noGrp="1"/>
          </p:cNvSpPr>
          <p:nvPr>
            <p:ph idx="1"/>
          </p:nvPr>
        </p:nvSpPr>
        <p:spPr/>
        <p:txBody>
          <a:bodyPr/>
          <a:lstStyle/>
          <a:p>
            <a:r>
              <a:rPr lang="en-GB" dirty="0"/>
              <a:t>Although possibly growing remains very small</a:t>
            </a:r>
          </a:p>
          <a:p>
            <a:r>
              <a:rPr lang="en-GB" dirty="0"/>
              <a:t>March for Life 2019 – 5000</a:t>
            </a:r>
          </a:p>
          <a:p>
            <a:r>
              <a:rPr lang="en-GB" dirty="0"/>
              <a:t>Very little popular support</a:t>
            </a:r>
          </a:p>
          <a:p>
            <a:r>
              <a:rPr lang="en-GB" dirty="0"/>
              <a:t>Very little media coverage</a:t>
            </a:r>
          </a:p>
          <a:p>
            <a:r>
              <a:rPr lang="en-GB" dirty="0"/>
              <a:t>Very little discussion</a:t>
            </a:r>
          </a:p>
          <a:p>
            <a:r>
              <a:rPr lang="en-GB" dirty="0"/>
              <a:t>Very little sympathy (Buffer zones issue…)</a:t>
            </a:r>
          </a:p>
        </p:txBody>
      </p:sp>
    </p:spTree>
    <p:extLst>
      <p:ext uri="{BB962C8B-B14F-4D97-AF65-F5344CB8AC3E}">
        <p14:creationId xmlns:p14="http://schemas.microsoft.com/office/powerpoint/2010/main" val="635834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7F2E-8BEF-4B8A-A3FA-22A361B072F5}"/>
              </a:ext>
            </a:extLst>
          </p:cNvPr>
          <p:cNvSpPr>
            <a:spLocks noGrp="1"/>
          </p:cNvSpPr>
          <p:nvPr>
            <p:ph type="title"/>
          </p:nvPr>
        </p:nvSpPr>
        <p:spPr>
          <a:xfrm>
            <a:off x="609600" y="274637"/>
            <a:ext cx="10972800" cy="1811337"/>
          </a:xfrm>
        </p:spPr>
        <p:txBody>
          <a:bodyPr>
            <a:normAutofit fontScale="90000"/>
          </a:bodyPr>
          <a:lstStyle/>
          <a:p>
            <a:r>
              <a:rPr lang="en-GB" dirty="0"/>
              <a:t>In your opinion, should abortion be decriminalised?</a:t>
            </a:r>
            <a:br>
              <a:rPr lang="en-GB" dirty="0"/>
            </a:br>
            <a:r>
              <a:rPr lang="en-GB" dirty="0"/>
              <a:t>Yes</a:t>
            </a:r>
            <a:br>
              <a:rPr lang="en-GB" dirty="0"/>
            </a:br>
            <a:r>
              <a:rPr lang="en-GB" dirty="0"/>
              <a:t>No</a:t>
            </a:r>
          </a:p>
        </p:txBody>
      </p:sp>
      <p:sp>
        <p:nvSpPr>
          <p:cNvPr id="3" name="Content Placeholder 2">
            <a:extLst>
              <a:ext uri="{FF2B5EF4-FFF2-40B4-BE49-F238E27FC236}">
                <a16:creationId xmlns:a16="http://schemas.microsoft.com/office/drawing/2014/main" id="{F072179C-E277-4DB4-888C-33FBF7191DA4}"/>
              </a:ext>
            </a:extLst>
          </p:cNvPr>
          <p:cNvSpPr>
            <a:spLocks noGrp="1"/>
          </p:cNvSpPr>
          <p:nvPr>
            <p:ph idx="1"/>
          </p:nvPr>
        </p:nvSpPr>
        <p:spPr>
          <a:xfrm>
            <a:off x="609600" y="2447925"/>
            <a:ext cx="10972800" cy="3678239"/>
          </a:xfrm>
        </p:spPr>
        <p:txBody>
          <a:bodyPr/>
          <a:lstStyle/>
          <a:p>
            <a:r>
              <a:rPr lang="en-GB" dirty="0"/>
              <a:t>Why?</a:t>
            </a:r>
          </a:p>
          <a:p>
            <a:endParaRPr lang="en-GB" dirty="0"/>
          </a:p>
          <a:p>
            <a:r>
              <a:rPr lang="en-GB" dirty="0"/>
              <a:t>Why not?</a:t>
            </a:r>
          </a:p>
          <a:p>
            <a:endParaRPr lang="en-GB" dirty="0"/>
          </a:p>
          <a:p>
            <a:endParaRPr lang="en-GB" dirty="0"/>
          </a:p>
          <a:p>
            <a:r>
              <a:rPr lang="en-GB" dirty="0"/>
              <a:t>Age groups, gender, religious faith or not, parent or not</a:t>
            </a:r>
          </a:p>
        </p:txBody>
      </p:sp>
    </p:spTree>
    <p:extLst>
      <p:ext uri="{BB962C8B-B14F-4D97-AF65-F5344CB8AC3E}">
        <p14:creationId xmlns:p14="http://schemas.microsoft.com/office/powerpoint/2010/main" val="193931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621C-58E9-44BD-BFC2-A54C483677C6}"/>
              </a:ext>
            </a:extLst>
          </p:cNvPr>
          <p:cNvSpPr>
            <a:spLocks noGrp="1"/>
          </p:cNvSpPr>
          <p:nvPr>
            <p:ph type="title"/>
          </p:nvPr>
        </p:nvSpPr>
        <p:spPr>
          <a:xfrm>
            <a:off x="831850" y="576263"/>
            <a:ext cx="10515600" cy="2852737"/>
          </a:xfrm>
        </p:spPr>
        <p:txBody>
          <a:bodyPr/>
          <a:lstStyle/>
          <a:p>
            <a:r>
              <a:rPr lang="en-GB" dirty="0"/>
              <a:t>“Which of these…, do you think, proved himself a neighbour to the man…”</a:t>
            </a:r>
          </a:p>
        </p:txBody>
      </p:sp>
      <p:sp>
        <p:nvSpPr>
          <p:cNvPr id="3" name="Text Placeholder 2">
            <a:extLst>
              <a:ext uri="{FF2B5EF4-FFF2-40B4-BE49-F238E27FC236}">
                <a16:creationId xmlns:a16="http://schemas.microsoft.com/office/drawing/2014/main" id="{767ECEC0-801B-4CFB-B1E4-64A86283C443}"/>
              </a:ext>
            </a:extLst>
          </p:cNvPr>
          <p:cNvSpPr>
            <a:spLocks noGrp="1"/>
          </p:cNvSpPr>
          <p:nvPr>
            <p:ph type="body" idx="1"/>
          </p:nvPr>
        </p:nvSpPr>
        <p:spPr>
          <a:xfrm>
            <a:off x="838200" y="4024921"/>
            <a:ext cx="10515600" cy="1500187"/>
          </a:xfrm>
        </p:spPr>
        <p:txBody>
          <a:bodyPr>
            <a:normAutofit/>
          </a:bodyPr>
          <a:lstStyle/>
          <a:p>
            <a:r>
              <a:rPr lang="en-GB" sz="3200" dirty="0">
                <a:solidFill>
                  <a:schemeClr val="tx1"/>
                </a:solidFill>
              </a:rPr>
              <a:t>                                               Luke 10:36</a:t>
            </a:r>
          </a:p>
        </p:txBody>
      </p:sp>
    </p:spTree>
    <p:extLst>
      <p:ext uri="{BB962C8B-B14F-4D97-AF65-F5344CB8AC3E}">
        <p14:creationId xmlns:p14="http://schemas.microsoft.com/office/powerpoint/2010/main" val="1695532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9B250-2012-4CE5-AA77-B45FA62D4F20}"/>
              </a:ext>
            </a:extLst>
          </p:cNvPr>
          <p:cNvSpPr>
            <a:spLocks noGrp="1"/>
          </p:cNvSpPr>
          <p:nvPr>
            <p:ph type="title"/>
          </p:nvPr>
        </p:nvSpPr>
        <p:spPr>
          <a:xfrm>
            <a:off x="838200" y="6162260"/>
            <a:ext cx="10515600" cy="580446"/>
          </a:xfrm>
        </p:spPr>
        <p:txBody>
          <a:bodyPr>
            <a:normAutofit/>
          </a:bodyPr>
          <a:lstStyle/>
          <a:p>
            <a:r>
              <a:rPr lang="en-GB" sz="2800" dirty="0"/>
              <a:t>                       The A4 Questionnaire forms used in the survey</a:t>
            </a:r>
          </a:p>
        </p:txBody>
      </p:sp>
      <p:pic>
        <p:nvPicPr>
          <p:cNvPr id="6" name="Picture 5">
            <a:extLst>
              <a:ext uri="{FF2B5EF4-FFF2-40B4-BE49-F238E27FC236}">
                <a16:creationId xmlns:a16="http://schemas.microsoft.com/office/drawing/2014/main" id="{234D2EF2-D900-4E5B-8484-20C78DD83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425" y="0"/>
            <a:ext cx="4310280" cy="6096451"/>
          </a:xfrm>
          <a:prstGeom prst="rect">
            <a:avLst/>
          </a:prstGeom>
        </p:spPr>
      </p:pic>
      <p:pic>
        <p:nvPicPr>
          <p:cNvPr id="8" name="Picture 7">
            <a:extLst>
              <a:ext uri="{FF2B5EF4-FFF2-40B4-BE49-F238E27FC236}">
                <a16:creationId xmlns:a16="http://schemas.microsoft.com/office/drawing/2014/main" id="{E5A1DBC7-CB07-4B49-821E-4D1EA40FF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826" y="0"/>
            <a:ext cx="4310798" cy="6097184"/>
          </a:xfrm>
          <a:prstGeom prst="rect">
            <a:avLst/>
          </a:prstGeom>
        </p:spPr>
      </p:pic>
    </p:spTree>
    <p:extLst>
      <p:ext uri="{BB962C8B-B14F-4D97-AF65-F5344CB8AC3E}">
        <p14:creationId xmlns:p14="http://schemas.microsoft.com/office/powerpoint/2010/main" val="2050013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0DD3-C15B-4113-9DC8-9D018589C24C}"/>
              </a:ext>
            </a:extLst>
          </p:cNvPr>
          <p:cNvSpPr>
            <a:spLocks noGrp="1"/>
          </p:cNvSpPr>
          <p:nvPr>
            <p:ph type="title"/>
          </p:nvPr>
        </p:nvSpPr>
        <p:spPr>
          <a:xfrm>
            <a:off x="838200" y="105672"/>
            <a:ext cx="10515600" cy="1325563"/>
          </a:xfrm>
        </p:spPr>
        <p:txBody>
          <a:bodyPr>
            <a:normAutofit/>
          </a:bodyPr>
          <a:lstStyle/>
          <a:p>
            <a:r>
              <a:rPr lang="en-GB" sz="2800" dirty="0"/>
              <a:t>       </a:t>
            </a:r>
            <a:r>
              <a:rPr lang="en-GB" sz="3000" b="1" dirty="0"/>
              <a:t>“In your opinion, should abortion be decriminalised in the UK?”</a:t>
            </a:r>
          </a:p>
        </p:txBody>
      </p:sp>
      <p:graphicFrame>
        <p:nvGraphicFramePr>
          <p:cNvPr id="14" name="Content Placeholder 13">
            <a:extLst>
              <a:ext uri="{FF2B5EF4-FFF2-40B4-BE49-F238E27FC236}">
                <a16:creationId xmlns:a16="http://schemas.microsoft.com/office/drawing/2014/main" id="{3AE72F01-346B-4169-8C0E-2D112C8C181D}"/>
              </a:ext>
            </a:extLst>
          </p:cNvPr>
          <p:cNvGraphicFramePr>
            <a:graphicFrameLocks noGrp="1"/>
          </p:cNvGraphicFramePr>
          <p:nvPr>
            <p:ph idx="1"/>
          </p:nvPr>
        </p:nvGraphicFramePr>
        <p:xfrm>
          <a:off x="838200" y="1431235"/>
          <a:ext cx="10587824" cy="5061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1253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6322-4A79-4AA0-8675-F3CFD1AB951E}"/>
              </a:ext>
            </a:extLst>
          </p:cNvPr>
          <p:cNvSpPr>
            <a:spLocks noGrp="1"/>
          </p:cNvSpPr>
          <p:nvPr>
            <p:ph type="title"/>
          </p:nvPr>
        </p:nvSpPr>
        <p:spPr>
          <a:xfrm>
            <a:off x="838200" y="126586"/>
            <a:ext cx="10515600" cy="509518"/>
          </a:xfrm>
        </p:spPr>
        <p:txBody>
          <a:bodyPr>
            <a:normAutofit/>
          </a:bodyPr>
          <a:lstStyle/>
          <a:p>
            <a:r>
              <a:rPr lang="en-GB" sz="2400" b="1" dirty="0"/>
              <a:t>                   Figure 1        “In your opinion, should abortion be decriminalised?”</a:t>
            </a:r>
          </a:p>
        </p:txBody>
      </p:sp>
      <p:graphicFrame>
        <p:nvGraphicFramePr>
          <p:cNvPr id="9" name="Content Placeholder 8">
            <a:extLst>
              <a:ext uri="{FF2B5EF4-FFF2-40B4-BE49-F238E27FC236}">
                <a16:creationId xmlns:a16="http://schemas.microsoft.com/office/drawing/2014/main" id="{6AD1CE18-99AB-48C2-9EFC-B8ECBCE20E5F}"/>
              </a:ext>
            </a:extLst>
          </p:cNvPr>
          <p:cNvGraphicFramePr>
            <a:graphicFrameLocks noGrp="1"/>
          </p:cNvGraphicFramePr>
          <p:nvPr>
            <p:ph idx="1"/>
          </p:nvPr>
        </p:nvGraphicFramePr>
        <p:xfrm>
          <a:off x="212034" y="636105"/>
          <a:ext cx="11767931" cy="6011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4322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E38FE-5060-45A3-BBF1-5892A0C2DC9A}"/>
              </a:ext>
            </a:extLst>
          </p:cNvPr>
          <p:cNvSpPr>
            <a:spLocks noGrp="1"/>
          </p:cNvSpPr>
          <p:nvPr>
            <p:ph type="title"/>
          </p:nvPr>
        </p:nvSpPr>
        <p:spPr>
          <a:xfrm>
            <a:off x="397565" y="102732"/>
            <a:ext cx="11203387" cy="803717"/>
          </a:xfrm>
        </p:spPr>
        <p:txBody>
          <a:bodyPr>
            <a:normAutofit fontScale="90000"/>
          </a:bodyPr>
          <a:lstStyle/>
          <a:p>
            <a:r>
              <a:rPr lang="en-GB" sz="3200" dirty="0"/>
              <a:t>              </a:t>
            </a:r>
            <a:r>
              <a:rPr lang="en-GB" sz="2800" b="1" dirty="0"/>
              <a:t>Figure 2     Reasons stated for supporting “decriminalisation” of abortion  </a:t>
            </a:r>
            <a:br>
              <a:rPr lang="en-GB" sz="2800" b="1" dirty="0"/>
            </a:br>
            <a:r>
              <a:rPr lang="en-GB" sz="2800" b="1" dirty="0"/>
              <a:t>                  (responses from 94 individuals – several stated more than one reason)</a:t>
            </a:r>
          </a:p>
        </p:txBody>
      </p:sp>
      <p:graphicFrame>
        <p:nvGraphicFramePr>
          <p:cNvPr id="8" name="Content Placeholder 7">
            <a:extLst>
              <a:ext uri="{FF2B5EF4-FFF2-40B4-BE49-F238E27FC236}">
                <a16:creationId xmlns:a16="http://schemas.microsoft.com/office/drawing/2014/main" id="{B32BBCBC-0FD8-4286-938E-43D3F5AFFD5D}"/>
              </a:ext>
            </a:extLst>
          </p:cNvPr>
          <p:cNvGraphicFramePr>
            <a:graphicFrameLocks noGrp="1"/>
          </p:cNvGraphicFramePr>
          <p:nvPr>
            <p:ph idx="1"/>
          </p:nvPr>
        </p:nvGraphicFramePr>
        <p:xfrm>
          <a:off x="294198" y="978010"/>
          <a:ext cx="11537343" cy="5605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5032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41594"/>
            <a:ext cx="10515600" cy="942680"/>
          </a:xfrm>
        </p:spPr>
        <p:txBody>
          <a:bodyPr>
            <a:normAutofit/>
          </a:bodyPr>
          <a:lstStyle/>
          <a:p>
            <a:r>
              <a:rPr lang="en-GB" sz="2400" b="1" dirty="0"/>
              <a:t>Figure 4   “When does human life begin?” – responses 2019 survey vs 2016 survey </a:t>
            </a:r>
            <a:br>
              <a:rPr lang="en-GB" sz="2400" b="1" dirty="0"/>
            </a:br>
            <a:r>
              <a:rPr lang="en-GB" sz="2400" b="1" dirty="0"/>
              <a:t>                                                 (data expressed as percentage)</a:t>
            </a:r>
          </a:p>
        </p:txBody>
      </p:sp>
      <p:graphicFrame>
        <p:nvGraphicFramePr>
          <p:cNvPr id="7" name="Content Placeholder 6"/>
          <p:cNvGraphicFramePr>
            <a:graphicFrameLocks noGrp="1"/>
          </p:cNvGraphicFramePr>
          <p:nvPr>
            <p:ph sz="half" idx="1"/>
          </p:nvPr>
        </p:nvGraphicFramePr>
        <p:xfrm>
          <a:off x="384314" y="1515432"/>
          <a:ext cx="5711686" cy="4758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nvPr>
        </p:nvGraphicFramePr>
        <p:xfrm>
          <a:off x="6410739" y="1515432"/>
          <a:ext cx="5396947" cy="4694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4884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1F00-DAEF-4093-9BD8-63B4633AC3C0}"/>
              </a:ext>
            </a:extLst>
          </p:cNvPr>
          <p:cNvSpPr>
            <a:spLocks noGrp="1"/>
          </p:cNvSpPr>
          <p:nvPr>
            <p:ph type="title"/>
          </p:nvPr>
        </p:nvSpPr>
        <p:spPr/>
        <p:txBody>
          <a:bodyPr>
            <a:normAutofit/>
          </a:bodyPr>
          <a:lstStyle/>
          <a:p>
            <a:r>
              <a:rPr lang="en-GB" sz="3600" dirty="0"/>
              <a:t>Catholic Medical Association (UK) Mission Statement</a:t>
            </a:r>
          </a:p>
        </p:txBody>
      </p:sp>
      <p:sp>
        <p:nvSpPr>
          <p:cNvPr id="3" name="Content Placeholder 2">
            <a:extLst>
              <a:ext uri="{FF2B5EF4-FFF2-40B4-BE49-F238E27FC236}">
                <a16:creationId xmlns:a16="http://schemas.microsoft.com/office/drawing/2014/main" id="{A7B89E12-7194-4BFA-B4A6-E6B5B164709C}"/>
              </a:ext>
            </a:extLst>
          </p:cNvPr>
          <p:cNvSpPr>
            <a:spLocks noGrp="1"/>
          </p:cNvSpPr>
          <p:nvPr>
            <p:ph idx="1"/>
          </p:nvPr>
        </p:nvSpPr>
        <p:spPr/>
        <p:txBody>
          <a:bodyPr>
            <a:normAutofit/>
          </a:bodyPr>
          <a:lstStyle/>
          <a:p>
            <a:r>
              <a:rPr lang="en-GB" sz="3600" dirty="0"/>
              <a:t>“We teach, we guide, we protect. We spread the Gospel. We conform ourselves to the Image of Him Who carried His Cross and Who died upon it…”</a:t>
            </a:r>
          </a:p>
        </p:txBody>
      </p:sp>
    </p:spTree>
    <p:extLst>
      <p:ext uri="{BB962C8B-B14F-4D97-AF65-F5344CB8AC3E}">
        <p14:creationId xmlns:p14="http://schemas.microsoft.com/office/powerpoint/2010/main" val="3999142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C318-ACBB-4AE1-B7B3-3812AB1ADFC2}"/>
              </a:ext>
            </a:extLst>
          </p:cNvPr>
          <p:cNvSpPr>
            <a:spLocks noGrp="1"/>
          </p:cNvSpPr>
          <p:nvPr>
            <p:ph type="title"/>
          </p:nvPr>
        </p:nvSpPr>
        <p:spPr>
          <a:xfrm>
            <a:off x="609599" y="421419"/>
            <a:ext cx="10972801" cy="3681454"/>
          </a:xfrm>
        </p:spPr>
        <p:txBody>
          <a:bodyPr>
            <a:normAutofit/>
          </a:bodyPr>
          <a:lstStyle/>
          <a:p>
            <a:r>
              <a:rPr lang="en-GB" sz="3600" dirty="0"/>
              <a:t>“…For I was hungry and you gave me food; </a:t>
            </a:r>
            <a:br>
              <a:rPr lang="en-GB" sz="3600" dirty="0"/>
            </a:br>
            <a:r>
              <a:rPr lang="en-GB" sz="3600" dirty="0"/>
              <a:t>I was thirsty and you gave me drink; I was a stranger and you made me welcome; naked and you clothed me, sick and you visited me, in prison and you came to see me…”</a:t>
            </a:r>
            <a:br>
              <a:rPr lang="en-GB" sz="3600" dirty="0"/>
            </a:br>
            <a:br>
              <a:rPr lang="en-GB" sz="3600" dirty="0"/>
            </a:br>
            <a:r>
              <a:rPr lang="en-GB" sz="3600" dirty="0"/>
              <a:t>I tell you solemnly, in so far as you did this to one of the least of these brothers of mine you did it to me…”</a:t>
            </a:r>
          </a:p>
        </p:txBody>
      </p:sp>
      <p:sp>
        <p:nvSpPr>
          <p:cNvPr id="3" name="Text Placeholder 2">
            <a:extLst>
              <a:ext uri="{FF2B5EF4-FFF2-40B4-BE49-F238E27FC236}">
                <a16:creationId xmlns:a16="http://schemas.microsoft.com/office/drawing/2014/main" id="{32C34897-6427-4614-AA39-4CA874FBE62B}"/>
              </a:ext>
            </a:extLst>
          </p:cNvPr>
          <p:cNvSpPr>
            <a:spLocks noGrp="1"/>
          </p:cNvSpPr>
          <p:nvPr>
            <p:ph type="body" idx="1"/>
          </p:nvPr>
        </p:nvSpPr>
        <p:spPr>
          <a:xfrm>
            <a:off x="831850" y="4929809"/>
            <a:ext cx="10515600" cy="1159841"/>
          </a:xfrm>
        </p:spPr>
        <p:txBody>
          <a:bodyPr>
            <a:normAutofit/>
          </a:bodyPr>
          <a:lstStyle/>
          <a:p>
            <a:r>
              <a:rPr lang="en-GB" sz="3200" dirty="0">
                <a:solidFill>
                  <a:schemeClr val="tx1"/>
                </a:solidFill>
              </a:rPr>
              <a:t>                                        Matthew 25:35-40</a:t>
            </a:r>
          </a:p>
        </p:txBody>
      </p:sp>
    </p:spTree>
    <p:extLst>
      <p:ext uri="{BB962C8B-B14F-4D97-AF65-F5344CB8AC3E}">
        <p14:creationId xmlns:p14="http://schemas.microsoft.com/office/powerpoint/2010/main" val="205365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CAEF-94BA-498A-872A-102D95920E91}"/>
              </a:ext>
            </a:extLst>
          </p:cNvPr>
          <p:cNvSpPr>
            <a:spLocks noGrp="1"/>
          </p:cNvSpPr>
          <p:nvPr>
            <p:ph type="title"/>
          </p:nvPr>
        </p:nvSpPr>
        <p:spPr>
          <a:xfrm>
            <a:off x="838200" y="365125"/>
            <a:ext cx="10515600" cy="1233087"/>
          </a:xfrm>
        </p:spPr>
        <p:txBody>
          <a:bodyPr>
            <a:normAutofit/>
          </a:bodyPr>
          <a:lstStyle/>
          <a:p>
            <a:r>
              <a:rPr lang="en-GB" sz="3200" b="1" dirty="0"/>
              <a:t>RCP Poll 2019 </a:t>
            </a:r>
            <a:r>
              <a:rPr lang="en-GB" sz="3200" dirty="0"/>
              <a:t>– Do you support a change in the law to permit assisted dying?</a:t>
            </a:r>
          </a:p>
        </p:txBody>
      </p:sp>
      <p:sp>
        <p:nvSpPr>
          <p:cNvPr id="3" name="Content Placeholder 2">
            <a:extLst>
              <a:ext uri="{FF2B5EF4-FFF2-40B4-BE49-F238E27FC236}">
                <a16:creationId xmlns:a16="http://schemas.microsoft.com/office/drawing/2014/main" id="{D49170E7-53C0-402C-902B-920A131033EA}"/>
              </a:ext>
            </a:extLst>
          </p:cNvPr>
          <p:cNvSpPr>
            <a:spLocks noGrp="1"/>
          </p:cNvSpPr>
          <p:nvPr>
            <p:ph idx="1"/>
          </p:nvPr>
        </p:nvSpPr>
        <p:spPr>
          <a:xfrm>
            <a:off x="838200" y="2075289"/>
            <a:ext cx="10515600" cy="4101673"/>
          </a:xfrm>
        </p:spPr>
        <p:txBody>
          <a:bodyPr/>
          <a:lstStyle/>
          <a:p>
            <a:r>
              <a:rPr lang="en-GB" dirty="0"/>
              <a:t>No – 49.1%    (57.5% in 2014)</a:t>
            </a:r>
          </a:p>
          <a:p>
            <a:endParaRPr lang="en-GB" dirty="0"/>
          </a:p>
          <a:p>
            <a:r>
              <a:rPr lang="en-GB" dirty="0"/>
              <a:t>Yes – 40.5%    (32.3% in 2014)</a:t>
            </a:r>
          </a:p>
          <a:p>
            <a:endParaRPr lang="en-GB" dirty="0"/>
          </a:p>
          <a:p>
            <a:r>
              <a:rPr lang="en-GB" dirty="0"/>
              <a:t>Undecided – 10.4%        [in 2014 – Yes but not by doctors  10.2%] </a:t>
            </a:r>
          </a:p>
        </p:txBody>
      </p:sp>
    </p:spTree>
    <p:extLst>
      <p:ext uri="{BB962C8B-B14F-4D97-AF65-F5344CB8AC3E}">
        <p14:creationId xmlns:p14="http://schemas.microsoft.com/office/powerpoint/2010/main" val="2585935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21220-9083-4978-B575-95CEFD5527AE}"/>
              </a:ext>
            </a:extLst>
          </p:cNvPr>
          <p:cNvSpPr>
            <a:spLocks noGrp="1"/>
          </p:cNvSpPr>
          <p:nvPr>
            <p:ph type="title"/>
          </p:nvPr>
        </p:nvSpPr>
        <p:spPr/>
        <p:txBody>
          <a:bodyPr/>
          <a:lstStyle/>
          <a:p>
            <a:r>
              <a:rPr lang="en-GB" dirty="0"/>
              <a:t>Press releases 21/3/19</a:t>
            </a:r>
          </a:p>
        </p:txBody>
      </p:sp>
      <p:sp>
        <p:nvSpPr>
          <p:cNvPr id="3" name="Content Placeholder 2">
            <a:extLst>
              <a:ext uri="{FF2B5EF4-FFF2-40B4-BE49-F238E27FC236}">
                <a16:creationId xmlns:a16="http://schemas.microsoft.com/office/drawing/2014/main" id="{D0773D6E-9E82-47B4-9766-144CADF97D5D}"/>
              </a:ext>
            </a:extLst>
          </p:cNvPr>
          <p:cNvSpPr>
            <a:spLocks noGrp="1"/>
          </p:cNvSpPr>
          <p:nvPr>
            <p:ph idx="1"/>
          </p:nvPr>
        </p:nvSpPr>
        <p:spPr/>
        <p:txBody>
          <a:bodyPr/>
          <a:lstStyle/>
          <a:p>
            <a:r>
              <a:rPr lang="en-GB" dirty="0"/>
              <a:t>“Because no clear majority voted for a supportive or opposed stance, the RCP will now adopt a neutral stance on assisted dying”</a:t>
            </a:r>
          </a:p>
          <a:p>
            <a:endParaRPr lang="en-GB" dirty="0"/>
          </a:p>
          <a:p>
            <a:endParaRPr lang="en-GB" dirty="0"/>
          </a:p>
          <a:p>
            <a:r>
              <a:rPr lang="en-GB" dirty="0"/>
              <a:t>“A Survey of the fellows and members of the RCP has shown that a majority of respondents still do not support a change in the law on assisted dying. This broadly reflects the overarching result of the 2006 survey, although the number taking this position has fallen”</a:t>
            </a:r>
          </a:p>
        </p:txBody>
      </p:sp>
    </p:spTree>
    <p:extLst>
      <p:ext uri="{BB962C8B-B14F-4D97-AF65-F5344CB8AC3E}">
        <p14:creationId xmlns:p14="http://schemas.microsoft.com/office/powerpoint/2010/main" val="104493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1F00-DAEF-4093-9BD8-63B4633AC3C0}"/>
              </a:ext>
            </a:extLst>
          </p:cNvPr>
          <p:cNvSpPr>
            <a:spLocks noGrp="1"/>
          </p:cNvSpPr>
          <p:nvPr>
            <p:ph type="title"/>
          </p:nvPr>
        </p:nvSpPr>
        <p:spPr/>
        <p:txBody>
          <a:bodyPr>
            <a:normAutofit/>
          </a:bodyPr>
          <a:lstStyle/>
          <a:p>
            <a:r>
              <a:rPr lang="en-GB" sz="3600" dirty="0"/>
              <a:t>Catholic Medical Association (UK) Mission Statement</a:t>
            </a:r>
          </a:p>
        </p:txBody>
      </p:sp>
      <p:sp>
        <p:nvSpPr>
          <p:cNvPr id="3" name="Content Placeholder 2">
            <a:extLst>
              <a:ext uri="{FF2B5EF4-FFF2-40B4-BE49-F238E27FC236}">
                <a16:creationId xmlns:a16="http://schemas.microsoft.com/office/drawing/2014/main" id="{A7B89E12-7194-4BFA-B4A6-E6B5B164709C}"/>
              </a:ext>
            </a:extLst>
          </p:cNvPr>
          <p:cNvSpPr>
            <a:spLocks noGrp="1"/>
          </p:cNvSpPr>
          <p:nvPr>
            <p:ph idx="1"/>
          </p:nvPr>
        </p:nvSpPr>
        <p:spPr/>
        <p:txBody>
          <a:bodyPr>
            <a:normAutofit/>
          </a:bodyPr>
          <a:lstStyle/>
          <a:p>
            <a:r>
              <a:rPr lang="en-GB" sz="3600" dirty="0"/>
              <a:t>We teach</a:t>
            </a:r>
          </a:p>
          <a:p>
            <a:r>
              <a:rPr lang="en-GB" sz="3600" dirty="0"/>
              <a:t>We guide</a:t>
            </a:r>
          </a:p>
          <a:p>
            <a:r>
              <a:rPr lang="en-GB" sz="3600" dirty="0"/>
              <a:t>We protect</a:t>
            </a:r>
          </a:p>
          <a:p>
            <a:r>
              <a:rPr lang="en-GB" sz="3600" dirty="0"/>
              <a:t>We spread the Gospel </a:t>
            </a:r>
          </a:p>
          <a:p>
            <a:r>
              <a:rPr lang="en-GB" sz="3600" dirty="0"/>
              <a:t>We conform ourselves to the Image of Him Who carried His Cross and Who died upon it</a:t>
            </a:r>
          </a:p>
        </p:txBody>
      </p:sp>
    </p:spTree>
    <p:extLst>
      <p:ext uri="{BB962C8B-B14F-4D97-AF65-F5344CB8AC3E}">
        <p14:creationId xmlns:p14="http://schemas.microsoft.com/office/powerpoint/2010/main" val="32074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91AC-6EC5-4F8C-932B-11EF07CEE2E7}"/>
              </a:ext>
            </a:extLst>
          </p:cNvPr>
          <p:cNvSpPr>
            <a:spLocks noGrp="1"/>
          </p:cNvSpPr>
          <p:nvPr>
            <p:ph type="title"/>
          </p:nvPr>
        </p:nvSpPr>
        <p:spPr/>
        <p:txBody>
          <a:bodyPr>
            <a:normAutofit/>
          </a:bodyPr>
          <a:lstStyle/>
          <a:p>
            <a:r>
              <a:rPr lang="en-GB" sz="3200" dirty="0"/>
              <a:t>Foreseeable Greatest threats to Catholics in Healthcare in UK</a:t>
            </a:r>
          </a:p>
        </p:txBody>
      </p:sp>
      <p:sp>
        <p:nvSpPr>
          <p:cNvPr id="3" name="Content Placeholder 2">
            <a:extLst>
              <a:ext uri="{FF2B5EF4-FFF2-40B4-BE49-F238E27FC236}">
                <a16:creationId xmlns:a16="http://schemas.microsoft.com/office/drawing/2014/main" id="{3213C058-DC93-483E-895F-56B31B75EC99}"/>
              </a:ext>
            </a:extLst>
          </p:cNvPr>
          <p:cNvSpPr>
            <a:spLocks noGrp="1"/>
          </p:cNvSpPr>
          <p:nvPr>
            <p:ph idx="1"/>
          </p:nvPr>
        </p:nvSpPr>
        <p:spPr/>
        <p:txBody>
          <a:bodyPr/>
          <a:lstStyle/>
          <a:p>
            <a:r>
              <a:rPr lang="en-GB" dirty="0"/>
              <a:t>Threats to Conscientious Objection </a:t>
            </a:r>
          </a:p>
          <a:p>
            <a:r>
              <a:rPr lang="en-GB" dirty="0"/>
              <a:t> NICE Guidelines &amp; Possible Decriminalisation of Abortion</a:t>
            </a:r>
          </a:p>
          <a:p>
            <a:r>
              <a:rPr lang="en-GB" dirty="0"/>
              <a:t>New GP contracts relating to contraception</a:t>
            </a:r>
          </a:p>
          <a:p>
            <a:r>
              <a:rPr lang="en-GB" dirty="0"/>
              <a:t>Continuing threat of Assisted Suicide / Euthanasia Legislative changes</a:t>
            </a:r>
          </a:p>
          <a:p>
            <a:r>
              <a:rPr lang="en-GB" dirty="0"/>
              <a:t>Transgender ideology – test cases</a:t>
            </a:r>
          </a:p>
          <a:p>
            <a:r>
              <a:rPr lang="en-GB" dirty="0"/>
              <a:t>Continuing concerns over judgements in Court on life issues</a:t>
            </a:r>
          </a:p>
        </p:txBody>
      </p:sp>
    </p:spTree>
    <p:extLst>
      <p:ext uri="{BB962C8B-B14F-4D97-AF65-F5344CB8AC3E}">
        <p14:creationId xmlns:p14="http://schemas.microsoft.com/office/powerpoint/2010/main" val="235140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BD0B-855A-4A6E-A1F3-AA573C5978F4}"/>
              </a:ext>
            </a:extLst>
          </p:cNvPr>
          <p:cNvSpPr>
            <a:spLocks noGrp="1"/>
          </p:cNvSpPr>
          <p:nvPr>
            <p:ph type="title"/>
          </p:nvPr>
        </p:nvSpPr>
        <p:spPr>
          <a:xfrm>
            <a:off x="838200" y="365125"/>
            <a:ext cx="10515600" cy="843473"/>
          </a:xfrm>
        </p:spPr>
        <p:txBody>
          <a:bodyPr>
            <a:normAutofit/>
          </a:bodyPr>
          <a:lstStyle/>
          <a:p>
            <a:r>
              <a:rPr lang="en-GB" sz="3200" dirty="0"/>
              <a:t>Who can we trust? Parliament / Lawmakers?</a:t>
            </a:r>
          </a:p>
        </p:txBody>
      </p:sp>
      <p:sp>
        <p:nvSpPr>
          <p:cNvPr id="3" name="Content Placeholder 2">
            <a:extLst>
              <a:ext uri="{FF2B5EF4-FFF2-40B4-BE49-F238E27FC236}">
                <a16:creationId xmlns:a16="http://schemas.microsoft.com/office/drawing/2014/main" id="{177E1CB4-D858-44D7-9F47-388A7CBD6AEB}"/>
              </a:ext>
            </a:extLst>
          </p:cNvPr>
          <p:cNvSpPr>
            <a:spLocks noGrp="1"/>
          </p:cNvSpPr>
          <p:nvPr>
            <p:ph idx="1"/>
          </p:nvPr>
        </p:nvSpPr>
        <p:spPr>
          <a:xfrm>
            <a:off x="838200" y="1343770"/>
            <a:ext cx="10515600" cy="4833193"/>
          </a:xfrm>
        </p:spPr>
        <p:txBody>
          <a:bodyPr/>
          <a:lstStyle/>
          <a:p>
            <a:r>
              <a:rPr lang="en-GB" dirty="0"/>
              <a:t>Abortion Act 1967</a:t>
            </a:r>
          </a:p>
          <a:p>
            <a:r>
              <a:rPr lang="en-GB" dirty="0"/>
              <a:t>Gender selection abortion</a:t>
            </a:r>
          </a:p>
          <a:p>
            <a:r>
              <a:rPr lang="en-GB" dirty="0"/>
              <a:t>Extending abortion to Northern Ireland</a:t>
            </a:r>
          </a:p>
          <a:p>
            <a:r>
              <a:rPr lang="en-GB" dirty="0"/>
              <a:t>?? Decriminalisation of abortion</a:t>
            </a:r>
          </a:p>
          <a:p>
            <a:endParaRPr lang="en-GB" dirty="0"/>
          </a:p>
          <a:p>
            <a:r>
              <a:rPr lang="en-GB" dirty="0"/>
              <a:t>Assisted suicide / Euthanasia attempts</a:t>
            </a:r>
          </a:p>
          <a:p>
            <a:endParaRPr lang="en-GB" dirty="0"/>
          </a:p>
          <a:p>
            <a:r>
              <a:rPr lang="en-GB" sz="2600" dirty="0"/>
              <a:t>Same sex “marriage”</a:t>
            </a:r>
          </a:p>
          <a:p>
            <a:endParaRPr lang="en-GB" sz="2600" dirty="0"/>
          </a:p>
          <a:p>
            <a:endParaRPr lang="en-GB" dirty="0"/>
          </a:p>
        </p:txBody>
      </p:sp>
    </p:spTree>
    <p:extLst>
      <p:ext uri="{BB962C8B-B14F-4D97-AF65-F5344CB8AC3E}">
        <p14:creationId xmlns:p14="http://schemas.microsoft.com/office/powerpoint/2010/main" val="101594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0351-3284-4525-9B68-440B32BEEE53}"/>
              </a:ext>
            </a:extLst>
          </p:cNvPr>
          <p:cNvSpPr>
            <a:spLocks noGrp="1"/>
          </p:cNvSpPr>
          <p:nvPr>
            <p:ph type="title"/>
          </p:nvPr>
        </p:nvSpPr>
        <p:spPr>
          <a:xfrm>
            <a:off x="838200" y="365126"/>
            <a:ext cx="10515600" cy="740106"/>
          </a:xfrm>
        </p:spPr>
        <p:txBody>
          <a:bodyPr>
            <a:normAutofit/>
          </a:bodyPr>
          <a:lstStyle/>
          <a:p>
            <a:r>
              <a:rPr lang="en-GB" sz="3200" dirty="0"/>
              <a:t>Who can we trust? The Courts / Judiciary?</a:t>
            </a:r>
          </a:p>
        </p:txBody>
      </p:sp>
      <p:sp>
        <p:nvSpPr>
          <p:cNvPr id="3" name="Content Placeholder 2">
            <a:extLst>
              <a:ext uri="{FF2B5EF4-FFF2-40B4-BE49-F238E27FC236}">
                <a16:creationId xmlns:a16="http://schemas.microsoft.com/office/drawing/2014/main" id="{03CD0583-710F-4775-80A3-BD6639BF2613}"/>
              </a:ext>
            </a:extLst>
          </p:cNvPr>
          <p:cNvSpPr>
            <a:spLocks noGrp="1"/>
          </p:cNvSpPr>
          <p:nvPr>
            <p:ph idx="1"/>
          </p:nvPr>
        </p:nvSpPr>
        <p:spPr>
          <a:xfrm>
            <a:off x="588397" y="1105232"/>
            <a:ext cx="10933043" cy="5295568"/>
          </a:xfrm>
        </p:spPr>
        <p:txBody>
          <a:bodyPr>
            <a:normAutofit fontScale="92500" lnSpcReduction="10000"/>
          </a:bodyPr>
          <a:lstStyle/>
          <a:p>
            <a:r>
              <a:rPr lang="en-GB" dirty="0" err="1"/>
              <a:t>Janaway</a:t>
            </a:r>
            <a:r>
              <a:rPr lang="en-GB" dirty="0"/>
              <a:t> 1989  -   </a:t>
            </a:r>
            <a:r>
              <a:rPr lang="en-GB" sz="2700" i="1" dirty="0"/>
              <a:t>‘no person shall be under any duty, whether by contract or by any statutory or other legal requirement, to </a:t>
            </a:r>
            <a:r>
              <a:rPr lang="en-GB" sz="2700" b="1" i="1" dirty="0"/>
              <a:t>participate in any treatment authorised </a:t>
            </a:r>
            <a:r>
              <a:rPr lang="en-GB" sz="2700" i="1" dirty="0"/>
              <a:t>by this Act to which he has a conscientious objection.’</a:t>
            </a:r>
          </a:p>
          <a:p>
            <a:r>
              <a:rPr lang="en-GB" dirty="0"/>
              <a:t>Glasgow Midwives case 2014</a:t>
            </a:r>
          </a:p>
          <a:p>
            <a:r>
              <a:rPr lang="en-GB" dirty="0"/>
              <a:t>Abortion clinic protest barring orders / buffer zones</a:t>
            </a:r>
          </a:p>
          <a:p>
            <a:r>
              <a:rPr lang="en-GB" dirty="0"/>
              <a:t>Nigerian mother and coerced abortion 2019</a:t>
            </a:r>
          </a:p>
          <a:p>
            <a:pPr marL="0" indent="0">
              <a:buNone/>
            </a:pPr>
            <a:endParaRPr lang="en-GB" dirty="0"/>
          </a:p>
          <a:p>
            <a:r>
              <a:rPr lang="en-GB" dirty="0"/>
              <a:t>Tony Bland case 1993</a:t>
            </a:r>
          </a:p>
          <a:p>
            <a:r>
              <a:rPr lang="en-GB" dirty="0"/>
              <a:t>Mental Capacity Act 2005  -  </a:t>
            </a:r>
            <a:r>
              <a:rPr lang="en-GB" i="1" dirty="0"/>
              <a:t>‘</a:t>
            </a:r>
            <a:r>
              <a:rPr lang="en-GB" sz="2700" i="1" dirty="0"/>
              <a:t>An act done, or decision made, under this Act for or on behalf of a person who lacks capacity must be done, or made, in his/ her </a:t>
            </a:r>
            <a:r>
              <a:rPr lang="en-GB" sz="2700" b="1" i="1" dirty="0"/>
              <a:t>best interests</a:t>
            </a:r>
            <a:r>
              <a:rPr lang="en-GB" sz="2700" i="1" dirty="0"/>
              <a:t>.’   </a:t>
            </a:r>
            <a:endParaRPr lang="en-GB" dirty="0"/>
          </a:p>
          <a:p>
            <a:pPr marL="0" indent="0">
              <a:buNone/>
            </a:pPr>
            <a:endParaRPr lang="en-GB" dirty="0"/>
          </a:p>
          <a:p>
            <a:r>
              <a:rPr lang="en-GB" dirty="0"/>
              <a:t>Charlie Gard, Alfie Evans,   ? </a:t>
            </a:r>
            <a:r>
              <a:rPr lang="en-GB" dirty="0" err="1"/>
              <a:t>Tafida</a:t>
            </a:r>
            <a:r>
              <a:rPr lang="en-GB" dirty="0"/>
              <a:t> </a:t>
            </a:r>
            <a:r>
              <a:rPr lang="en-GB" dirty="0" err="1"/>
              <a:t>Raqeeb</a:t>
            </a:r>
            <a:r>
              <a:rPr lang="en-GB" dirty="0"/>
              <a:t> </a:t>
            </a:r>
          </a:p>
        </p:txBody>
      </p:sp>
    </p:spTree>
    <p:extLst>
      <p:ext uri="{BB962C8B-B14F-4D97-AF65-F5344CB8AC3E}">
        <p14:creationId xmlns:p14="http://schemas.microsoft.com/office/powerpoint/2010/main" val="117629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8D9-0855-4C80-8DFD-6506B55B10AF}"/>
              </a:ext>
            </a:extLst>
          </p:cNvPr>
          <p:cNvSpPr>
            <a:spLocks noGrp="1"/>
          </p:cNvSpPr>
          <p:nvPr>
            <p:ph type="title"/>
          </p:nvPr>
        </p:nvSpPr>
        <p:spPr>
          <a:xfrm>
            <a:off x="838200" y="365125"/>
            <a:ext cx="10515600" cy="2616614"/>
          </a:xfrm>
        </p:spPr>
        <p:txBody>
          <a:bodyPr>
            <a:normAutofit/>
          </a:bodyPr>
          <a:lstStyle/>
          <a:p>
            <a:r>
              <a:rPr lang="en-GB" sz="3800" dirty="0"/>
              <a:t>“It may be true that the law cannot make a man love me but it can keep him from lynching me and I think that is pretty important…”</a:t>
            </a:r>
          </a:p>
        </p:txBody>
      </p:sp>
      <p:sp>
        <p:nvSpPr>
          <p:cNvPr id="3" name="Content Placeholder 2">
            <a:extLst>
              <a:ext uri="{FF2B5EF4-FFF2-40B4-BE49-F238E27FC236}">
                <a16:creationId xmlns:a16="http://schemas.microsoft.com/office/drawing/2014/main" id="{EED7D65F-554C-4FE3-870B-49B3685138FD}"/>
              </a:ext>
            </a:extLst>
          </p:cNvPr>
          <p:cNvSpPr>
            <a:spLocks noGrp="1"/>
          </p:cNvSpPr>
          <p:nvPr>
            <p:ph idx="1"/>
          </p:nvPr>
        </p:nvSpPr>
        <p:spPr>
          <a:xfrm>
            <a:off x="838200" y="3633745"/>
            <a:ext cx="10515600" cy="2543217"/>
          </a:xfrm>
        </p:spPr>
        <p:txBody>
          <a:bodyPr>
            <a:normAutofit/>
          </a:bodyPr>
          <a:lstStyle/>
          <a:p>
            <a:pPr marL="0" indent="0">
              <a:buNone/>
            </a:pPr>
            <a:r>
              <a:rPr lang="en-GB" sz="3200" dirty="0"/>
              <a:t>                                   Martin Luther King Jnr</a:t>
            </a:r>
          </a:p>
          <a:p>
            <a:pPr marL="0" indent="0">
              <a:buNone/>
            </a:pPr>
            <a:endParaRPr lang="en-GB" sz="3200" dirty="0"/>
          </a:p>
          <a:p>
            <a:pPr marL="0" indent="0">
              <a:buNone/>
            </a:pPr>
            <a:r>
              <a:rPr lang="en-GB" sz="3200" dirty="0"/>
              <a:t>                                     </a:t>
            </a:r>
            <a:r>
              <a:rPr lang="en-GB" sz="3200" i="1" dirty="0"/>
              <a:t>December 18, 1963</a:t>
            </a:r>
          </a:p>
        </p:txBody>
      </p:sp>
    </p:spTree>
    <p:extLst>
      <p:ext uri="{BB962C8B-B14F-4D97-AF65-F5344CB8AC3E}">
        <p14:creationId xmlns:p14="http://schemas.microsoft.com/office/powerpoint/2010/main" val="953215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2473</Words>
  <Application>Microsoft Office PowerPoint</Application>
  <PresentationFormat>Widescreen</PresentationFormat>
  <Paragraphs>243</Paragraphs>
  <Slides>48</Slides>
  <Notes>0</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48</vt:i4>
      </vt:variant>
    </vt:vector>
  </HeadingPairs>
  <TitlesOfParts>
    <vt:vector size="57" baseType="lpstr">
      <vt:lpstr>Arial</vt:lpstr>
      <vt:lpstr>Calibri</vt:lpstr>
      <vt:lpstr>Calibri Light</vt:lpstr>
      <vt:lpstr>Office Theme</vt:lpstr>
      <vt:lpstr>1_Office Theme</vt:lpstr>
      <vt:lpstr>2_Office Theme</vt:lpstr>
      <vt:lpstr>3_Office Theme</vt:lpstr>
      <vt:lpstr>4_Office Theme</vt:lpstr>
      <vt:lpstr>Microsoft Excel Chart</vt:lpstr>
      <vt:lpstr>Navigating the course with Faith and Courage: Challenges facing Catholic Healthcare Professionals in the UK </vt:lpstr>
      <vt:lpstr>Conscience &amp; Issues requiring Catholic Healthcare Attention </vt:lpstr>
      <vt:lpstr>“Our lives begin to end the day we become silent about things that matter…”</vt:lpstr>
      <vt:lpstr>“Which of these…, do you think, proved himself a neighbour to the man…”</vt:lpstr>
      <vt:lpstr>Catholic Medical Association (UK) Mission Statement</vt:lpstr>
      <vt:lpstr>Foreseeable Greatest threats to Catholics in Healthcare in UK</vt:lpstr>
      <vt:lpstr>Who can we trust? Parliament / Lawmakers?</vt:lpstr>
      <vt:lpstr>Who can we trust? The Courts / Judiciary?</vt:lpstr>
      <vt:lpstr>“It may be true that the law cannot make a man love me but it can keep him from lynching me and I think that is pretty important…”</vt:lpstr>
      <vt:lpstr>Who can we trust? Doctors / Healthcare Professionals?</vt:lpstr>
      <vt:lpstr>PowerPoint Presentation</vt:lpstr>
      <vt:lpstr>Decriminalisation of Abortion in the UK: a survey among doctors </vt:lpstr>
      <vt:lpstr>   Figure 3    The way the question is asked can have a major influence on the response</vt:lpstr>
      <vt:lpstr>RCP Poll 2019 – What should the RCP’s position be on whether or not there should be a change in the law to permit assisted dying?</vt:lpstr>
      <vt:lpstr>RCP Poll 2019 – regardless of your support or opposition to change, if the law was changed to permit assisted dying, would you be prepared to participate actively?</vt:lpstr>
      <vt:lpstr> Dignity in Dying</vt:lpstr>
      <vt:lpstr>Who can we trust? The public? The media?</vt:lpstr>
      <vt:lpstr>Irish response to disasters</vt:lpstr>
      <vt:lpstr>Responses</vt:lpstr>
      <vt:lpstr>Positive factors</vt:lpstr>
      <vt:lpstr>Positive factors</vt:lpstr>
      <vt:lpstr>“Neither do I condemn you,” said Jesus. “Go away and don’t sin any more.”</vt:lpstr>
      <vt:lpstr>PowerPoint Presentation</vt:lpstr>
      <vt:lpstr>PowerPoint Presentation</vt:lpstr>
      <vt:lpstr>PowerPoint Presentation</vt:lpstr>
      <vt:lpstr>Additional Unused Slides</vt:lpstr>
      <vt:lpstr>UK Parliament votes on “assisted suicide” bills  The Suicide Act 1961 makes it an offence to encourage or assist a suicide or a suicide attempt in England and Wales. Anyone doing so could face up to 14 years in prison. </vt:lpstr>
      <vt:lpstr>Conscience – narrow definitions</vt:lpstr>
      <vt:lpstr>Abortion</vt:lpstr>
      <vt:lpstr>Assisted Suicide &amp; Euthanasia </vt:lpstr>
      <vt:lpstr>Lord Falconer’s current Assisted Dying Bill [HL Bill 6, 2014-15] received its first reading in the House of Lords on 5 June [HL Hansard 5 Jun 2014 Vol  754 Column 21] and is scheduled for its second reading on 18 July. It is identical to the Bill he presented on 15 May 2013 in the previous parliamentary session and its purpose is: “[t]o enable competent adults who are terminally ill to be provided at their request with specified assistance to end their own life; and for connected purposes”</vt:lpstr>
      <vt:lpstr>      Attempts to introduce changes to law in UK Parliament</vt:lpstr>
      <vt:lpstr>Baroness Jay of Paddington (Lab peer) – excerpt from speech to House of Lords 6/3/17</vt:lpstr>
      <vt:lpstr>Contraception</vt:lpstr>
      <vt:lpstr>Transgender / LGBT Ideology</vt:lpstr>
      <vt:lpstr>The Legal System</vt:lpstr>
      <vt:lpstr>Challenges facing Catholic Healthcare Professionals &amp; Students in the UK in 2019</vt:lpstr>
      <vt:lpstr>Prolife Movement on the UK</vt:lpstr>
      <vt:lpstr>In your opinion, should abortion be decriminalised? Yes No</vt:lpstr>
      <vt:lpstr>                       The A4 Questionnaire forms used in the survey</vt:lpstr>
      <vt:lpstr>       “In your opinion, should abortion be decriminalised in the UK?”</vt:lpstr>
      <vt:lpstr>                   Figure 1        “In your opinion, should abortion be decriminalised?”</vt:lpstr>
      <vt:lpstr>              Figure 2     Reasons stated for supporting “decriminalisation” of abortion                     (responses from 94 individuals – several stated more than one reason)</vt:lpstr>
      <vt:lpstr>Figure 4   “When does human life begin?” – responses 2019 survey vs 2016 survey                                                   (data expressed as percentage)</vt:lpstr>
      <vt:lpstr>Catholic Medical Association (UK) Mission Statement</vt:lpstr>
      <vt:lpstr>“…For I was hungry and you gave me food;  I was thirsty and you gave me drink; I was a stranger and you made me welcome; naked and you clothed me, sick and you visited me, in prison and you came to see me…”  I tell you solemnly, in so far as you did this to one of the least of these brothers of mine you did it to me…”</vt:lpstr>
      <vt:lpstr>RCP Poll 2019 – Do you support a change in the law to permit assisted dying?</vt:lpstr>
      <vt:lpstr>Press releases 21/3/19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course with Faith and Courage: Challenges facing Catholic Healthcare Professionals in the UK</dc:title>
  <dc:creator>User</dc:creator>
  <cp:lastModifiedBy>User</cp:lastModifiedBy>
  <cp:revision>56</cp:revision>
  <dcterms:created xsi:type="dcterms:W3CDTF">2019-09-07T22:06:22Z</dcterms:created>
  <dcterms:modified xsi:type="dcterms:W3CDTF">2019-09-18T22:43:14Z</dcterms:modified>
</cp:coreProperties>
</file>