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575" r:id="rId2"/>
    <p:sldId id="659" r:id="rId3"/>
    <p:sldId id="663" r:id="rId4"/>
    <p:sldId id="664" r:id="rId5"/>
    <p:sldId id="698" r:id="rId6"/>
    <p:sldId id="710" r:id="rId7"/>
    <p:sldId id="667" r:id="rId8"/>
    <p:sldId id="658" r:id="rId9"/>
    <p:sldId id="660" r:id="rId10"/>
    <p:sldId id="700" r:id="rId11"/>
    <p:sldId id="669" r:id="rId12"/>
    <p:sldId id="670" r:id="rId13"/>
    <p:sldId id="672" r:id="rId14"/>
    <p:sldId id="671" r:id="rId15"/>
    <p:sldId id="676" r:id="rId16"/>
    <p:sldId id="673" r:id="rId17"/>
    <p:sldId id="674" r:id="rId18"/>
    <p:sldId id="701" r:id="rId19"/>
    <p:sldId id="675" r:id="rId20"/>
    <p:sldId id="677" r:id="rId21"/>
    <p:sldId id="640" r:id="rId22"/>
    <p:sldId id="679" r:id="rId23"/>
    <p:sldId id="678" r:id="rId24"/>
    <p:sldId id="680" r:id="rId25"/>
    <p:sldId id="681" r:id="rId26"/>
    <p:sldId id="682" r:id="rId27"/>
    <p:sldId id="709" r:id="rId28"/>
    <p:sldId id="687" r:id="rId29"/>
    <p:sldId id="684" r:id="rId30"/>
    <p:sldId id="685" r:id="rId31"/>
    <p:sldId id="686" r:id="rId32"/>
    <p:sldId id="566" r:id="rId33"/>
    <p:sldId id="424" r:id="rId34"/>
    <p:sldId id="683" r:id="rId35"/>
    <p:sldId id="690" r:id="rId36"/>
    <p:sldId id="689" r:id="rId37"/>
    <p:sldId id="692" r:id="rId38"/>
    <p:sldId id="693" r:id="rId39"/>
    <p:sldId id="691" r:id="rId40"/>
    <p:sldId id="694" r:id="rId41"/>
    <p:sldId id="697" r:id="rId42"/>
    <p:sldId id="695" r:id="rId43"/>
    <p:sldId id="6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Carolan" initials="J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FF"/>
    <a:srgbClr val="FF006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4" autoAdjust="0"/>
    <p:restoredTop sz="86673"/>
  </p:normalViewPr>
  <p:slideViewPr>
    <p:cSldViewPr snapToGrid="0">
      <p:cViewPr>
        <p:scale>
          <a:sx n="81" d="100"/>
          <a:sy n="81" d="100"/>
        </p:scale>
        <p:origin x="16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4726-DCD9-1143-AB4A-F3BC12DE23E2}" type="datetimeFigureOut">
              <a:rPr lang="en-US" smtClean="0"/>
              <a:t>9/21/19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DA79-22C7-6A43-803C-2E13C9A7BA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94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1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85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39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1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86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51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2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1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44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25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7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10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8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75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4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97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5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77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01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96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6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76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19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141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1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00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184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335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07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1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03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64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2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32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EF308-2DC1-4F17-824F-A35D241F884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4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376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164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076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594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612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626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635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337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446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956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192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6181-C90D-44B4-83B0-7E87A4B69888}" type="datetimeFigureOut">
              <a:rPr lang="en-AU" smtClean="0"/>
              <a:t>21/9/19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A9D6D-2B8C-4E6B-9B40-94AC4568B68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1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697">
            <a:off x="6589699" y="1518987"/>
            <a:ext cx="3244839" cy="4662291"/>
          </a:xfrm>
          <a:prstGeom prst="rect">
            <a:avLst/>
          </a:prstGeom>
          <a:effectLst>
            <a:outerShdw blurRad="38100" dist="50800" dir="5400000" sx="102000" sy="102000" algn="ctr" rotWithShape="0">
              <a:srgbClr val="000000">
                <a:alpha val="6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56674" y="238230"/>
            <a:ext cx="11421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smtClean="0"/>
              <a:t>MaterCare Conference,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675" y="1866507"/>
            <a:ext cx="606529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smtClean="0"/>
              <a:t>The Threats from Transgenderism</a:t>
            </a:r>
          </a:p>
          <a:p>
            <a:pPr algn="ctr"/>
            <a:endParaRPr lang="en-GB" sz="4800" dirty="0"/>
          </a:p>
          <a:p>
            <a:pPr algn="ctr"/>
            <a:r>
              <a:rPr lang="en-GB" sz="4400" dirty="0" smtClean="0"/>
              <a:t>Patrick J Byrne </a:t>
            </a:r>
          </a:p>
          <a:p>
            <a:pPr algn="ctr"/>
            <a:r>
              <a:rPr lang="en-GB" sz="3600" dirty="0" smtClean="0"/>
              <a:t>President National Civic Council </a:t>
            </a:r>
            <a:endParaRPr lang="en-GB" sz="3600" dirty="0"/>
          </a:p>
        </p:txBody>
      </p:sp>
      <p:pic>
        <p:nvPicPr>
          <p:cNvPr id="5" name="Picture 4" descr="../../../A%202nd%20Edition/Short%20Book/COver%20smal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534">
            <a:off x="10084158" y="3003266"/>
            <a:ext cx="1979734" cy="289834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103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14358"/>
            <a:ext cx="86526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Self-evident </a:t>
            </a:r>
            <a:r>
              <a:rPr lang="en-GB" sz="3200" dirty="0"/>
              <a:t>the mind and body operating as an integrated whole, just as Aristotle says, the wax of a candle and its shape are </a:t>
            </a:r>
            <a:r>
              <a:rPr lang="en-GB" sz="3200" dirty="0" smtClean="0"/>
              <a:t>one.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Biological world view: </a:t>
            </a:r>
            <a:r>
              <a:rPr lang="en-GB" sz="3600" dirty="0"/>
              <a:t>‘dynamic unity’ 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3148116"/>
            <a:ext cx="111211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From a common</a:t>
            </a:r>
            <a:r>
              <a:rPr lang="en-GB" sz="3200" dirty="0"/>
              <a:t>, </a:t>
            </a:r>
            <a:r>
              <a:rPr lang="en-GB" sz="3200" dirty="0" smtClean="0"/>
              <a:t>human nature, </a:t>
            </a:r>
            <a:r>
              <a:rPr lang="en-GB" sz="3200" b="1" dirty="0" smtClean="0"/>
              <a:t>binary </a:t>
            </a:r>
            <a:r>
              <a:rPr lang="en-GB" sz="3200" b="1" dirty="0"/>
              <a:t>biological sex is </a:t>
            </a:r>
            <a:endParaRPr lang="en-GB" sz="3200" b="1" dirty="0" smtClean="0"/>
          </a:p>
          <a:p>
            <a:r>
              <a:rPr lang="en-GB" sz="3200" b="1" dirty="0" smtClean="0"/>
              <a:t>self-evident </a:t>
            </a:r>
            <a:r>
              <a:rPr lang="en-GB" sz="3200" b="1" dirty="0"/>
              <a:t>and defined by </a:t>
            </a:r>
            <a:r>
              <a:rPr lang="en-GB" sz="3200" b="1" dirty="0" smtClean="0"/>
              <a:t>natural, </a:t>
            </a:r>
            <a:r>
              <a:rPr lang="en-GB" sz="3200" b="1" dirty="0"/>
              <a:t>male and female reproductive functions </a:t>
            </a:r>
            <a:r>
              <a:rPr lang="en-GB" sz="3200" b="1" dirty="0" smtClean="0"/>
              <a:t>only</a:t>
            </a:r>
            <a:r>
              <a:rPr lang="en-GB" sz="3200" dirty="0" smtClean="0"/>
              <a:t>.</a:t>
            </a:r>
          </a:p>
          <a:p>
            <a:endParaRPr lang="en-GB" sz="1000" dirty="0"/>
          </a:p>
          <a:p>
            <a:pPr algn="r"/>
            <a:r>
              <a:rPr lang="en-GB" sz="2800" dirty="0" smtClean="0"/>
              <a:t>Lawrence Mayer, Paul McHugh, </a:t>
            </a:r>
            <a:r>
              <a:rPr lang="en-GB" sz="2800" i="1" dirty="0" smtClean="0"/>
              <a:t>Sexuality </a:t>
            </a:r>
            <a:r>
              <a:rPr lang="en-GB" sz="2800" i="1" dirty="0"/>
              <a:t>and Gender: Findings from the Biological, Psychological, and Social </a:t>
            </a:r>
            <a:r>
              <a:rPr lang="en-GB" sz="2800" i="1" dirty="0" smtClean="0"/>
              <a:t>Sciences</a:t>
            </a:r>
            <a:r>
              <a:rPr lang="en-GB" sz="2800" dirty="0" smtClean="0"/>
              <a:t>, 2016.</a:t>
            </a:r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67" y="220724"/>
            <a:ext cx="1845239" cy="338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266"/>
            <a:ext cx="11121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It’s a contradiction for transgender ideology to claim that gender identity is wholly a social construct, while also claiming that intersex people are biological evidence that a person can be other than male or female.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Contradiction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71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ISNA strongly states that Intersex is not evidence of a third human sex or gender</a:t>
            </a:r>
            <a:r>
              <a:rPr lang="en-GB" sz="3200" dirty="0" smtClean="0"/>
              <a:t>.</a:t>
            </a:r>
          </a:p>
          <a:p>
            <a:endParaRPr lang="en-GB" sz="32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The Intersex Society of North America </a:t>
            </a:r>
            <a:r>
              <a:rPr lang="en-GB" sz="3600" dirty="0" smtClean="0"/>
              <a:t>disagrees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20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83571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Intersex is no more evidence of transgenderism than a person born without legs is evidence that humans are not </a:t>
            </a:r>
            <a:r>
              <a:rPr lang="en-GB" sz="3200" dirty="0" smtClean="0"/>
              <a:t>bipedal</a:t>
            </a:r>
            <a:r>
              <a:rPr lang="en-GB" sz="3200" dirty="0"/>
              <a:t> </a:t>
            </a:r>
            <a:r>
              <a:rPr lang="en-GB" sz="3200" dirty="0" smtClean="0"/>
              <a:t>(stand </a:t>
            </a:r>
            <a:r>
              <a:rPr lang="en-GB" sz="3200" dirty="0"/>
              <a:t>upright on two </a:t>
            </a:r>
            <a:r>
              <a:rPr lang="en-GB" sz="3200" dirty="0" smtClean="0"/>
              <a:t>legs).</a:t>
            </a:r>
            <a:endParaRPr lang="en-GB" sz="3200" dirty="0"/>
          </a:p>
          <a:p>
            <a:endParaRPr lang="en-GB" sz="32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Rebecca Reilly-Cooper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26" name="Picture 2" descr="ebecca Reilly-Coo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89" y="262001"/>
            <a:ext cx="3135496" cy="31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88102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The core of transgender theory is </a:t>
            </a:r>
          </a:p>
          <a:p>
            <a:pPr lvl="0"/>
            <a:endParaRPr lang="en-GB" sz="3200" dirty="0" smtClean="0"/>
          </a:p>
          <a:p>
            <a:pPr marL="1828800" lvl="3" indent="-457200">
              <a:buFont typeface="Arial" charset="0"/>
              <a:buChar char="•"/>
            </a:pPr>
            <a:r>
              <a:rPr lang="en-GB" sz="3200" dirty="0"/>
              <a:t>g</a:t>
            </a:r>
            <a:r>
              <a:rPr lang="en-GB" sz="3200" dirty="0" smtClean="0"/>
              <a:t>ender identity </a:t>
            </a:r>
            <a:r>
              <a:rPr lang="en-GB" sz="3200" dirty="0"/>
              <a:t>is </a:t>
            </a:r>
            <a:r>
              <a:rPr lang="en-GB" sz="3200" dirty="0" smtClean="0"/>
              <a:t>fluid</a:t>
            </a:r>
            <a:endParaRPr lang="en-GB" sz="3200" dirty="0"/>
          </a:p>
          <a:p>
            <a:pPr marL="1828800" lvl="3" indent="-457200">
              <a:buFont typeface="Arial" charset="0"/>
              <a:buChar char="•"/>
            </a:pPr>
            <a:r>
              <a:rPr lang="en-GB" sz="3200" dirty="0"/>
              <a:t>child </a:t>
            </a:r>
            <a:r>
              <a:rPr lang="en-GB" sz="3200" dirty="0" smtClean="0"/>
              <a:t>agency</a:t>
            </a:r>
            <a:endParaRPr lang="en-GB" sz="3200" dirty="0"/>
          </a:p>
          <a:p>
            <a:pPr marL="1828800" lvl="3" indent="-457200">
              <a:buFont typeface="Arial" charset="0"/>
              <a:buChar char="•"/>
            </a:pPr>
            <a:r>
              <a:rPr lang="en-GB" sz="3200" dirty="0"/>
              <a:t>a trilogy </a:t>
            </a:r>
            <a:r>
              <a:rPr lang="en-GB" sz="3200" dirty="0" smtClean="0"/>
              <a:t>authoritarian laws -- </a:t>
            </a:r>
            <a:r>
              <a:rPr lang="en-GB" sz="3200" dirty="0"/>
              <a:t>birth certificate, anti-discrimination and marriage </a:t>
            </a:r>
            <a:r>
              <a:rPr lang="en-GB" sz="3200" dirty="0" smtClean="0"/>
              <a:t>laws</a:t>
            </a:r>
            <a:endParaRPr lang="en-GB" sz="32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From social theory to ideology …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54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2976" y="6222335"/>
            <a:ext cx="10296525" cy="6357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9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6548" y="770149"/>
            <a:ext cx="9643825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038" dirty="0"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099" y="6303353"/>
            <a:ext cx="3905845" cy="45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b="1" dirty="0">
                <a:solidFill>
                  <a:schemeClr val="bg1"/>
                </a:solidFill>
              </a:rPr>
              <a:t>National Civic Council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58800"/>
            <a:ext cx="10287000" cy="57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Disturbingly, queer/transgender theory is defined as all that is opposed to normal.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Normal means </a:t>
            </a:r>
            <a:r>
              <a:rPr lang="en-GB" sz="3200" dirty="0"/>
              <a:t>‘that which functions in accordance with its design’ </a:t>
            </a:r>
            <a:r>
              <a:rPr lang="en-GB" sz="3200" dirty="0" smtClean="0"/>
              <a:t>.                             </a:t>
            </a:r>
            <a:r>
              <a:rPr lang="en-GB" sz="2800" i="1" dirty="0" smtClean="0"/>
              <a:t>Yale </a:t>
            </a:r>
            <a:r>
              <a:rPr lang="en-GB" sz="2800" i="1" dirty="0"/>
              <a:t>Journal of Biological Medicine</a:t>
            </a:r>
            <a:r>
              <a:rPr lang="en-GB" sz="2800" dirty="0" smtClean="0"/>
              <a:t>, 1945</a:t>
            </a:r>
            <a:endParaRPr lang="en-GB" sz="28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</a:t>
            </a:r>
            <a:r>
              <a:rPr lang="en-GB" sz="3600" dirty="0" smtClean="0"/>
              <a:t>argets </a:t>
            </a:r>
            <a:r>
              <a:rPr lang="en-GB" sz="3600" dirty="0"/>
              <a:t>children 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51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/>
              <a:t>Stanford Dictionary of Philosophy </a:t>
            </a:r>
            <a:r>
              <a:rPr lang="en-GB" sz="3200" dirty="0"/>
              <a:t>asks, does queer include fetish, S&amp;M and paedophilia?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Queer </a:t>
            </a:r>
            <a:r>
              <a:rPr lang="en-GB" sz="3200" dirty="0"/>
              <a:t>theory cannot answer the question, </a:t>
            </a:r>
            <a:r>
              <a:rPr lang="en-GB" sz="3200" dirty="0" smtClean="0"/>
              <a:t>and many </a:t>
            </a:r>
            <a:r>
              <a:rPr lang="en-GB" sz="3200" dirty="0"/>
              <a:t>leading queer theorists advocate </a:t>
            </a:r>
            <a:r>
              <a:rPr lang="en-GB" sz="3200" dirty="0" smtClean="0"/>
              <a:t>allowing adult-child sex, </a:t>
            </a:r>
            <a:r>
              <a:rPr lang="en-GB" sz="3200" dirty="0"/>
              <a:t>including Foucault and Gale Rubin, who wrote the foundation document of queer theory.</a:t>
            </a:r>
          </a:p>
          <a:p>
            <a:endParaRPr lang="en-GB" sz="32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</a:t>
            </a:r>
            <a:r>
              <a:rPr lang="en-GB" sz="3600" dirty="0" smtClean="0"/>
              <a:t>argets </a:t>
            </a:r>
            <a:r>
              <a:rPr lang="en-GB" sz="3600" dirty="0"/>
              <a:t>children 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2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319313"/>
            <a:ext cx="11121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Women’s inherent </a:t>
            </a:r>
            <a:r>
              <a:rPr lang="en-GB" sz="3200" dirty="0"/>
              <a:t>sex based-rights (e.g. to have their own safe </a:t>
            </a:r>
            <a:r>
              <a:rPr lang="en-GB" sz="3200" dirty="0" smtClean="0"/>
              <a:t>spaces, sports) are put in irresolvable </a:t>
            </a:r>
            <a:r>
              <a:rPr lang="en-GB" sz="3200" dirty="0"/>
              <a:t>conflict with legally created transgender rights (e.g. the created right of men who identify as women to access female safe </a:t>
            </a:r>
            <a:r>
              <a:rPr lang="en-GB" sz="3200" dirty="0" smtClean="0"/>
              <a:t>spaces, sports).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Erases women </a:t>
            </a:r>
            <a:r>
              <a:rPr lang="mr-IN" sz="3600" dirty="0" smtClean="0"/>
              <a:t>…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4" y="3610168"/>
            <a:ext cx="4521976" cy="2555136"/>
          </a:xfrm>
          <a:prstGeom prst="rect">
            <a:avLst/>
          </a:prstGeom>
        </p:spPr>
      </p:pic>
      <p:pic>
        <p:nvPicPr>
          <p:cNvPr id="11" name="Picture 2" descr="https://cdn.vox-cdn.com/thumbor/OohMeh2334BesUneo3yXwIhfvhg=/0x139:955x850/1200x800/filters:focal(229x175:459x405)/cdn.vox-cdn.com/uploads/chorus_image/image/60062503/Screen_Shot_2018_06_13_at_8.33.42_PM.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88" y="3525432"/>
            <a:ext cx="4039075" cy="26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1.	Birth </a:t>
            </a:r>
            <a:r>
              <a:rPr lang="en-US" sz="3600" dirty="0"/>
              <a:t>certificates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34628"/>
            <a:ext cx="11121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3200" dirty="0" smtClean="0"/>
              <a:t>…</a:t>
            </a:r>
            <a:r>
              <a:rPr lang="en-US" sz="3200" dirty="0" smtClean="0"/>
              <a:t>. a person’s first legal document that establishes </a:t>
            </a:r>
            <a:r>
              <a:rPr lang="en-GB" sz="3200" dirty="0" smtClean="0"/>
              <a:t>a </a:t>
            </a:r>
            <a:r>
              <a:rPr lang="en-GB" sz="3200" dirty="0"/>
              <a:t>cascade of </a:t>
            </a:r>
            <a:r>
              <a:rPr lang="en-GB" sz="3200" dirty="0" smtClean="0"/>
              <a:t>rights that </a:t>
            </a:r>
            <a:r>
              <a:rPr lang="en-GB" sz="3200" dirty="0"/>
              <a:t>unfold over a </a:t>
            </a:r>
            <a:r>
              <a:rPr lang="en-GB" sz="3200" dirty="0" smtClean="0"/>
              <a:t>lifetime</a:t>
            </a:r>
            <a:r>
              <a:rPr lang="en-US" sz="3200" dirty="0"/>
              <a:t>.</a:t>
            </a:r>
            <a:endParaRPr lang="en-GB" sz="3200" dirty="0"/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15708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290" y="6104500"/>
            <a:ext cx="12203289" cy="75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066232"/>
            <a:ext cx="8705127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8" marR="0" lvl="0" defTabSz="76200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Pct val="100000"/>
              <a:buFontTx/>
              <a:buNone/>
              <a:defRPr/>
            </a:pPr>
            <a:r>
              <a:rPr lang="en-AU" sz="3600" dirty="0" smtClean="0"/>
              <a:t>Grandfather of queer/transgender theory. </a:t>
            </a:r>
          </a:p>
          <a:p>
            <a:pPr marL="46038" lvl="0" defTabSz="762000">
              <a:spcBef>
                <a:spcPct val="20000"/>
              </a:spcBef>
              <a:spcAft>
                <a:spcPts val="1800"/>
              </a:spcAft>
              <a:buSzPct val="100000"/>
              <a:defRPr/>
            </a:pPr>
            <a:endParaRPr lang="en-AU" sz="1200" dirty="0" smtClean="0"/>
          </a:p>
          <a:p>
            <a:pPr marL="46038" lvl="0" defTabSz="762000">
              <a:spcBef>
                <a:spcPct val="20000"/>
              </a:spcBef>
              <a:spcAft>
                <a:spcPts val="1800"/>
              </a:spcAft>
              <a:buSzPct val="100000"/>
              <a:defRPr/>
            </a:pPr>
            <a:r>
              <a:rPr lang="en-AU" sz="3600" dirty="0"/>
              <a:t>T</a:t>
            </a:r>
            <a:r>
              <a:rPr lang="en-AU" sz="3600" dirty="0" smtClean="0"/>
              <a:t>here is no common human nature:</a:t>
            </a:r>
          </a:p>
          <a:p>
            <a:pPr marL="46038" defTabSz="762000">
              <a:spcBef>
                <a:spcPct val="20000"/>
              </a:spcBef>
              <a:spcAft>
                <a:spcPts val="1800"/>
              </a:spcAft>
              <a:buSzPct val="100000"/>
              <a:defRPr/>
            </a:pPr>
            <a:r>
              <a:rPr lang="en-GB" sz="3600" b="1" dirty="0" smtClean="0"/>
              <a:t>‘Nothing </a:t>
            </a:r>
            <a:r>
              <a:rPr lang="en-GB" sz="3600" b="1" dirty="0"/>
              <a:t>in man – not even his body – is sufficiently stable to serve as the basis for self-recognition or for understanding other </a:t>
            </a:r>
            <a:r>
              <a:rPr lang="en-GB" sz="3600" b="1" dirty="0" smtClean="0"/>
              <a:t>men’.</a:t>
            </a:r>
            <a:endParaRPr lang="en-AU" sz="3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cs typeface="Arial Narrow"/>
              </a:rPr>
              <a:t>Michel Foucault</a:t>
            </a:r>
            <a:endParaRPr lang="en-US" sz="3600" dirty="0">
              <a:latin typeface="+mn-lt"/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05301" y="6219205"/>
            <a:ext cx="462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National Civic Council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47" y="188144"/>
            <a:ext cx="30988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From a person’s recognised sex flow an array of </a:t>
            </a:r>
            <a:r>
              <a:rPr lang="en-GB" sz="3200" b="1" dirty="0"/>
              <a:t>sex based rights, privileges, protections and access to </a:t>
            </a:r>
            <a:r>
              <a:rPr lang="en-GB" sz="3200" b="1" dirty="0" smtClean="0"/>
              <a:t>services </a:t>
            </a:r>
            <a:r>
              <a:rPr lang="mr-IN" sz="3200" b="1" dirty="0" smtClean="0"/>
              <a:t>…</a:t>
            </a:r>
            <a:endParaRPr lang="en-GB" sz="3200" dirty="0"/>
          </a:p>
          <a:p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1.	Birth certificates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4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656449" y="2100372"/>
            <a:ext cx="17778812" cy="4536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72" y="224206"/>
            <a:ext cx="8825952" cy="18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2.	Discrimination laws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34628"/>
            <a:ext cx="11121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Self-defined gender identity is made a protected attribute, prioritising transgender rights over sex-based rights.</a:t>
            </a:r>
            <a:endParaRPr lang="en-GB" sz="3200" dirty="0"/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4721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US </a:t>
            </a:r>
            <a:r>
              <a:rPr lang="en-GB" sz="3200" i="1" dirty="0"/>
              <a:t>Equality Act</a:t>
            </a:r>
            <a:r>
              <a:rPr lang="en-GB" sz="3200" dirty="0"/>
              <a:t> </a:t>
            </a:r>
            <a:r>
              <a:rPr lang="en-GB" sz="3200" dirty="0" smtClean="0"/>
              <a:t>Bill says</a:t>
            </a:r>
            <a:r>
              <a:rPr lang="en-GB" sz="3200" dirty="0"/>
              <a:t>: 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Gender </a:t>
            </a:r>
            <a:r>
              <a:rPr lang="en-GB" sz="3200" dirty="0"/>
              <a:t>identity means</a:t>
            </a:r>
            <a:r>
              <a:rPr lang="en-GB" sz="3200" dirty="0" smtClean="0"/>
              <a:t>:</a:t>
            </a:r>
          </a:p>
          <a:p>
            <a:endParaRPr lang="en-GB" sz="1100" dirty="0"/>
          </a:p>
          <a:p>
            <a:pPr lvl="1"/>
            <a:r>
              <a:rPr lang="en-GB" sz="3200" dirty="0"/>
              <a:t>the gender-related identity, appearance, mannerisms, or other gender-related characteristics of an individual, regardless of the individual’s designated sex at birth.</a:t>
            </a:r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2.	Discrimination laws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72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 smtClean="0"/>
          </a:p>
          <a:p>
            <a:endParaRPr lang="en-GB" sz="3200" dirty="0"/>
          </a:p>
          <a:p>
            <a:r>
              <a:rPr lang="en-GB" sz="3200" b="1" dirty="0" smtClean="0"/>
              <a:t>Gender </a:t>
            </a:r>
            <a:r>
              <a:rPr lang="en-GB" sz="3200" b="1" dirty="0"/>
              <a:t>identity means</a:t>
            </a:r>
            <a:r>
              <a:rPr lang="en-GB" sz="3200" dirty="0" smtClean="0"/>
              <a:t>:</a:t>
            </a:r>
          </a:p>
          <a:p>
            <a:endParaRPr lang="en-GB" sz="1100" dirty="0"/>
          </a:p>
          <a:p>
            <a:pPr lvl="1"/>
            <a:r>
              <a:rPr lang="en-GB" sz="3200" dirty="0"/>
              <a:t>the </a:t>
            </a:r>
            <a:r>
              <a:rPr lang="en-GB" sz="3200" b="1" dirty="0"/>
              <a:t>gender</a:t>
            </a:r>
            <a:r>
              <a:rPr lang="en-GB" sz="3200" dirty="0"/>
              <a:t>-related identity, </a:t>
            </a:r>
            <a:r>
              <a:rPr lang="mr-IN" sz="3200" dirty="0" smtClean="0"/>
              <a:t>…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This is a circular argument.</a:t>
            </a:r>
            <a:endParaRPr lang="en-GB" sz="3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2.	Discrimination laws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68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 smtClean="0"/>
          </a:p>
          <a:p>
            <a:endParaRPr lang="en-GB" sz="3200" dirty="0"/>
          </a:p>
          <a:p>
            <a:r>
              <a:rPr lang="en-GB" sz="3200" b="1" dirty="0" smtClean="0"/>
              <a:t>Gender </a:t>
            </a:r>
            <a:r>
              <a:rPr lang="en-GB" sz="3200" b="1" dirty="0"/>
              <a:t>identity </a:t>
            </a:r>
            <a:r>
              <a:rPr lang="en-GB" sz="3200" dirty="0"/>
              <a:t>means</a:t>
            </a:r>
            <a:r>
              <a:rPr lang="en-GB" sz="3200" dirty="0" smtClean="0"/>
              <a:t>:</a:t>
            </a:r>
          </a:p>
          <a:p>
            <a:endParaRPr lang="en-GB" sz="1100" dirty="0"/>
          </a:p>
          <a:p>
            <a:pPr lvl="1"/>
            <a:r>
              <a:rPr lang="en-GB" sz="3200" b="1" dirty="0"/>
              <a:t>the gender-related identity, appearance, mannerisms, or other gender-related characteristics 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endParaRPr lang="en-US" sz="3200" dirty="0"/>
          </a:p>
          <a:p>
            <a:r>
              <a:rPr lang="en-GB" sz="3200" dirty="0" smtClean="0"/>
              <a:t>These are “sex related” characteristics: boys </a:t>
            </a:r>
            <a:r>
              <a:rPr lang="en-GB" sz="3200" dirty="0"/>
              <a:t>wear trousers, girls wear dresses</a:t>
            </a:r>
            <a:r>
              <a:rPr lang="en-GB" sz="3200" dirty="0" smtClean="0"/>
              <a:t>.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2.	Discrimination laws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52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All gender identity definitions depend on biological </a:t>
            </a:r>
            <a:r>
              <a:rPr lang="en-GB" sz="3200" b="1" dirty="0" smtClean="0"/>
              <a:t>sex.</a:t>
            </a:r>
            <a:endParaRPr lang="en-GB" sz="3200" b="1" dirty="0"/>
          </a:p>
          <a:p>
            <a:endParaRPr lang="en-GB" sz="3200" dirty="0" smtClean="0"/>
          </a:p>
          <a:p>
            <a:r>
              <a:rPr lang="en-GB" sz="3200" dirty="0" smtClean="0"/>
              <a:t>You </a:t>
            </a:r>
            <a:r>
              <a:rPr lang="en-GB" sz="3200" dirty="0"/>
              <a:t>can’t be on a spectrum between 100% male and 100% female unless there are first biological males and females, which begs the question: are we all on this spectrum somewhere, or are we all just male and female?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Transgenderism </a:t>
            </a:r>
            <a:r>
              <a:rPr lang="en-GB" sz="3200" dirty="0"/>
              <a:t>is so shallow it cannot answer its own conundrum</a:t>
            </a:r>
            <a:r>
              <a:rPr lang="en-GB" sz="3200" dirty="0" smtClean="0"/>
              <a:t>. 						</a:t>
            </a:r>
            <a:r>
              <a:rPr lang="en-GB" sz="3200" i="1" dirty="0" smtClean="0"/>
              <a:t>Rebecca </a:t>
            </a:r>
            <a:r>
              <a:rPr lang="en-GB" sz="3200" i="1" dirty="0"/>
              <a:t>Reilly-Cooper</a:t>
            </a:r>
            <a:endParaRPr lang="en-US" sz="3200" i="1" dirty="0">
              <a:cs typeface="Arial Narrow"/>
            </a:endParaRPr>
          </a:p>
          <a:p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2.	Discrimination laws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12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648" y="277767"/>
            <a:ext cx="11429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2.	Discrimination laws</a:t>
            </a:r>
          </a:p>
          <a:p>
            <a:r>
              <a:rPr lang="en-US" sz="3600" dirty="0" smtClean="0"/>
              <a:t>         </a:t>
            </a:r>
            <a:endParaRPr lang="en-US" sz="3600" dirty="0" smtClean="0"/>
          </a:p>
          <a:p>
            <a:endParaRPr lang="en-US" sz="3600" dirty="0"/>
          </a:p>
          <a:p>
            <a:r>
              <a:rPr lang="mr-IN" sz="3600" dirty="0" smtClean="0"/>
              <a:t>…</a:t>
            </a:r>
            <a:r>
              <a:rPr lang="en-US" sz="3600" dirty="0" smtClean="0"/>
              <a:t> put </a:t>
            </a:r>
            <a:r>
              <a:rPr lang="en-US" sz="3600" dirty="0" smtClean="0"/>
              <a:t>obligations </a:t>
            </a:r>
          </a:p>
          <a:p>
            <a:r>
              <a:rPr lang="en-US" sz="3600" dirty="0" smtClean="0"/>
              <a:t>on </a:t>
            </a:r>
            <a:r>
              <a:rPr lang="en-US" sz="3600" dirty="0" smtClean="0"/>
              <a:t>schools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7333">
            <a:off x="4800887" y="374727"/>
            <a:ext cx="7181935" cy="7790404"/>
          </a:xfrm>
          <a:prstGeom prst="rect">
            <a:avLst/>
          </a:prstGeom>
          <a:effectLst>
            <a:outerShdw blurRad="762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</p:pic>
    </p:spTree>
    <p:extLst>
      <p:ext uri="{BB962C8B-B14F-4D97-AF65-F5344CB8AC3E}">
        <p14:creationId xmlns:p14="http://schemas.microsoft.com/office/powerpoint/2010/main" val="7088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3.	Transgender marriage</a:t>
            </a:r>
            <a:r>
              <a:rPr lang="en-GB" sz="3600" dirty="0" smtClean="0"/>
              <a:t>  law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34628"/>
            <a:ext cx="11121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marriage of two people by their gender identity.</a:t>
            </a:r>
          </a:p>
          <a:p>
            <a:endParaRPr lang="en-US" sz="3200" dirty="0"/>
          </a:p>
          <a:p>
            <a:endParaRPr lang="en-GB" sz="3200" dirty="0"/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18578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290" y="6104500"/>
            <a:ext cx="12203289" cy="75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05301" y="6219205"/>
            <a:ext cx="462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National Civic Council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127" y="21274"/>
            <a:ext cx="6716483" cy="2044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140337"/>
            <a:ext cx="12192000" cy="37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18858"/>
            <a:ext cx="111211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 </a:t>
            </a:r>
            <a:r>
              <a:rPr lang="en-GB" sz="3200" b="1" i="1" dirty="0"/>
              <a:t>All</a:t>
            </a:r>
            <a:r>
              <a:rPr lang="en-GB" sz="3200" b="1" dirty="0"/>
              <a:t> definitions </a:t>
            </a:r>
            <a:r>
              <a:rPr lang="en-GB" sz="3200" b="1" dirty="0" smtClean="0"/>
              <a:t>of gender </a:t>
            </a:r>
            <a:r>
              <a:rPr lang="en-GB" sz="3200" b="1" dirty="0"/>
              <a:t>identity </a:t>
            </a:r>
            <a:r>
              <a:rPr lang="en-GB" sz="3200" dirty="0" smtClean="0"/>
              <a:t> </a:t>
            </a:r>
          </a:p>
          <a:p>
            <a:endParaRPr lang="en-GB" sz="3200" dirty="0"/>
          </a:p>
          <a:p>
            <a:r>
              <a:rPr lang="en-GB" sz="3200" dirty="0" smtClean="0"/>
              <a:t>– in </a:t>
            </a:r>
            <a:r>
              <a:rPr lang="en-GB" sz="3200" dirty="0"/>
              <a:t>the social sciences, psychological literature, declarations like the Yogyakarta Principles and in gender identity laws –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say it is </a:t>
            </a:r>
            <a:r>
              <a:rPr lang="en-GB" sz="3200" b="1" dirty="0"/>
              <a:t>wholly</a:t>
            </a:r>
            <a:r>
              <a:rPr lang="en-GB" sz="3200" dirty="0"/>
              <a:t> </a:t>
            </a:r>
            <a:r>
              <a:rPr lang="en-GB" sz="3200" b="1" dirty="0"/>
              <a:t>a social construct</a:t>
            </a:r>
            <a:r>
              <a:rPr lang="en-GB" sz="3200" dirty="0"/>
              <a:t>, where the mind can dominate over the body, so a person chooses what their nature is to be.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Transgender world view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48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290" y="6104500"/>
            <a:ext cx="12203289" cy="75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712825"/>
            <a:ext cx="11096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3200" dirty="0" smtClean="0"/>
              <a:t>…</a:t>
            </a:r>
            <a:r>
              <a:rPr lang="en-US" sz="3200" dirty="0" smtClean="0"/>
              <a:t> r</a:t>
            </a:r>
            <a:r>
              <a:rPr lang="en-GB" sz="3200" dirty="0" err="1" smtClean="0"/>
              <a:t>edefine</a:t>
            </a:r>
            <a:r>
              <a:rPr lang="en-GB" sz="3200" dirty="0" smtClean="0"/>
              <a:t> human </a:t>
            </a:r>
            <a:r>
              <a:rPr lang="en-GB" sz="3200" dirty="0"/>
              <a:t>identity redefines human relationships, dissolving the meaning of man+woman marriage and biological family.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05301" y="6219205"/>
            <a:ext cx="462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National Civic Council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Gender identity laws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70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/>
          <p:cNvSpPr/>
          <p:nvPr/>
        </p:nvSpPr>
        <p:spPr>
          <a:xfrm>
            <a:off x="192835" y="1056930"/>
            <a:ext cx="4049487" cy="1474237"/>
          </a:xfrm>
          <a:prstGeom prst="round1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B</a:t>
            </a:r>
            <a:r>
              <a:rPr lang="en-US" sz="3600" dirty="0" smtClean="0">
                <a:solidFill>
                  <a:srgbClr val="FFFF00"/>
                </a:solidFill>
              </a:rPr>
              <a:t>irth certificate law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288" y="149291"/>
            <a:ext cx="1220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authoritarian state</a:t>
            </a:r>
            <a:endParaRPr lang="en-US" sz="3600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171062" y="3252853"/>
            <a:ext cx="4027714" cy="1396482"/>
          </a:xfrm>
          <a:prstGeom prst="round1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D</a:t>
            </a:r>
            <a:r>
              <a:rPr lang="en-US" sz="3600" dirty="0" smtClean="0">
                <a:solidFill>
                  <a:srgbClr val="FFFF00"/>
                </a:solidFill>
              </a:rPr>
              <a:t>iscrimination law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2" name="Round Single Corner Rectangle 11"/>
          <p:cNvSpPr/>
          <p:nvPr/>
        </p:nvSpPr>
        <p:spPr>
          <a:xfrm>
            <a:off x="192835" y="5360388"/>
            <a:ext cx="4005940" cy="1309397"/>
          </a:xfrm>
          <a:prstGeom prst="round1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M</a:t>
            </a:r>
            <a:r>
              <a:rPr lang="en-US" sz="3600" dirty="0" smtClean="0">
                <a:solidFill>
                  <a:srgbClr val="FFFF00"/>
                </a:solidFill>
              </a:rPr>
              <a:t>arriage law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5" name="Round Same Side Corner Rectangle 14"/>
          <p:cNvSpPr/>
          <p:nvPr/>
        </p:nvSpPr>
        <p:spPr>
          <a:xfrm>
            <a:off x="5896303" y="1037952"/>
            <a:ext cx="5896303" cy="1798609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• Target children.</a:t>
            </a:r>
            <a:endParaRPr lang="en-US" sz="3600" dirty="0">
              <a:solidFill>
                <a:srgbClr val="FFFF00"/>
              </a:solidFill>
            </a:endParaRPr>
          </a:p>
          <a:p>
            <a:pPr marL="142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• Violate/dissolve the </a:t>
            </a:r>
          </a:p>
          <a:p>
            <a:pPr marL="142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sex-based rights of women.</a:t>
            </a:r>
          </a:p>
        </p:txBody>
      </p:sp>
      <p:sp>
        <p:nvSpPr>
          <p:cNvPr id="16" name="Round Same Side Corner Rectangle 15"/>
          <p:cNvSpPr/>
          <p:nvPr/>
        </p:nvSpPr>
        <p:spPr>
          <a:xfrm>
            <a:off x="5896303" y="3058510"/>
            <a:ext cx="6038194" cy="3657600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rgbClr val="FFFF00"/>
                </a:solidFill>
              </a:rPr>
              <a:t>L</a:t>
            </a:r>
            <a:r>
              <a:rPr lang="en-GB" sz="3600" dirty="0" smtClean="0">
                <a:solidFill>
                  <a:srgbClr val="FFFF00"/>
                </a:solidFill>
              </a:rPr>
              <a:t>egal </a:t>
            </a:r>
            <a:r>
              <a:rPr lang="en-GB" sz="3600" dirty="0">
                <a:solidFill>
                  <a:srgbClr val="FFFF00"/>
                </a:solidFill>
              </a:rPr>
              <a:t>service obligations for </a:t>
            </a:r>
            <a:r>
              <a:rPr lang="en-GB" sz="3600" dirty="0" smtClean="0">
                <a:solidFill>
                  <a:srgbClr val="FFFF00"/>
                </a:solidFill>
              </a:rPr>
              <a:t>transgenders </a:t>
            </a:r>
            <a:r>
              <a:rPr lang="mr-IN" sz="3600" dirty="0" smtClean="0">
                <a:solidFill>
                  <a:srgbClr val="FFFF00"/>
                </a:solidFill>
              </a:rPr>
              <a:t>…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GB" sz="3600" dirty="0">
                <a:solidFill>
                  <a:srgbClr val="FFFF00"/>
                </a:solidFill>
              </a:rPr>
              <a:t>on threat of discrimination charges and penalties, </a:t>
            </a:r>
            <a:r>
              <a:rPr lang="en-GB" sz="3600" dirty="0" smtClean="0">
                <a:solidFill>
                  <a:srgbClr val="FFFF00"/>
                </a:solidFill>
              </a:rPr>
              <a:t>with professionals </a:t>
            </a:r>
            <a:r>
              <a:rPr lang="en-GB" sz="3600" dirty="0">
                <a:solidFill>
                  <a:srgbClr val="FFFF00"/>
                </a:solidFill>
              </a:rPr>
              <a:t>losing their accreditation </a:t>
            </a:r>
            <a:r>
              <a:rPr lang="en-GB" sz="3600" dirty="0" smtClean="0">
                <a:solidFill>
                  <a:srgbClr val="FFFF00"/>
                </a:solidFill>
              </a:rPr>
              <a:t>and employment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4713889" y="1037952"/>
            <a:ext cx="804040" cy="56781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44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799" y="1239853"/>
            <a:ext cx="78144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Dr David </a:t>
            </a:r>
            <a:r>
              <a:rPr lang="en-US" sz="3000" b="1" dirty="0" smtClean="0"/>
              <a:t>Mackereth, </a:t>
            </a:r>
            <a:r>
              <a:rPr lang="en-US" sz="3000" dirty="0" smtClean="0"/>
              <a:t>26 </a:t>
            </a:r>
            <a:r>
              <a:rPr lang="en-US" sz="3000" dirty="0"/>
              <a:t>years as an NHS </a:t>
            </a:r>
            <a:r>
              <a:rPr lang="en-US" sz="3000" dirty="0" smtClean="0"/>
              <a:t>doctor. </a:t>
            </a:r>
            <a:r>
              <a:rPr lang="en-GB" sz="3000" dirty="0"/>
              <a:t>C</a:t>
            </a:r>
            <a:r>
              <a:rPr lang="en-GB" sz="3000" dirty="0" smtClean="0"/>
              <a:t>ontract </a:t>
            </a:r>
            <a:r>
              <a:rPr lang="en-GB" sz="3000" dirty="0"/>
              <a:t>terminated as a medical assessor for the UK Department of Work and Pensions </a:t>
            </a:r>
            <a:r>
              <a:rPr lang="en-US" sz="3000" dirty="0" smtClean="0"/>
              <a:t>in disability sector.</a:t>
            </a:r>
          </a:p>
          <a:p>
            <a:endParaRPr lang="en-US" dirty="0"/>
          </a:p>
          <a:p>
            <a:r>
              <a:rPr lang="en-US" sz="3000" dirty="0" smtClean="0"/>
              <a:t>Referred to patients by their sex, not their preferred gender identity pronoun.</a:t>
            </a:r>
          </a:p>
          <a:p>
            <a:endParaRPr lang="en-US" sz="2800" dirty="0"/>
          </a:p>
          <a:p>
            <a:r>
              <a:rPr lang="en-US" sz="3000" dirty="0" smtClean="0"/>
              <a:t>Violated the </a:t>
            </a:r>
            <a:r>
              <a:rPr lang="en-GB" sz="3000" dirty="0"/>
              <a:t>UK </a:t>
            </a:r>
            <a:r>
              <a:rPr lang="en-GB" sz="3000" i="1" dirty="0"/>
              <a:t>Equality Act</a:t>
            </a:r>
            <a:r>
              <a:rPr lang="en-GB" sz="3000" dirty="0"/>
              <a:t> </a:t>
            </a:r>
            <a:r>
              <a:rPr lang="en-GB" sz="3000" dirty="0" smtClean="0"/>
              <a:t>2010.</a:t>
            </a:r>
            <a:endParaRPr lang="en-US" sz="3000" dirty="0"/>
          </a:p>
          <a:p>
            <a:pPr marL="457200" indent="-457200" defTabSz="762000">
              <a:spcBef>
                <a:spcPct val="20000"/>
              </a:spcBef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endParaRPr lang="en-AU" sz="30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cs typeface="Arial Narrow"/>
              </a:rPr>
              <a:t>Losing your </a:t>
            </a:r>
            <a:r>
              <a:rPr lang="en-US" sz="3600" dirty="0" smtClean="0">
                <a:cs typeface="Arial Narrow"/>
              </a:rPr>
              <a:t>job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36648" y="924098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1" y="154624"/>
            <a:ext cx="3088852" cy="40712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94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39853"/>
            <a:ext cx="5372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7620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lang="en-AU" sz="28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cs typeface="Arial Narrow"/>
              </a:rPr>
              <a:t>Losing your job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1485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0431" y="1201865"/>
            <a:ext cx="753196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/>
              <a:t>Prof </a:t>
            </a:r>
            <a:r>
              <a:rPr lang="en-US" sz="3000" b="1" dirty="0"/>
              <a:t>Kenneth </a:t>
            </a:r>
            <a:r>
              <a:rPr lang="en-US" sz="3000" b="1" dirty="0" smtClean="0"/>
              <a:t>Zucker: psychologist, sexologist</a:t>
            </a:r>
          </a:p>
          <a:p>
            <a:endParaRPr lang="en-US" sz="1200" b="1" dirty="0" smtClean="0"/>
          </a:p>
          <a:p>
            <a:r>
              <a:rPr lang="en-US" sz="3000" dirty="0"/>
              <a:t>H</a:t>
            </a:r>
            <a:r>
              <a:rPr lang="en-US" sz="3000" dirty="0" smtClean="0"/>
              <a:t>eaded </a:t>
            </a:r>
            <a:r>
              <a:rPr lang="en-US" sz="3000" dirty="0"/>
              <a:t>the American Psychiatric </a:t>
            </a:r>
            <a:r>
              <a:rPr lang="en-US" sz="3000" dirty="0" smtClean="0"/>
              <a:t>Ass’n Cttee for </a:t>
            </a:r>
            <a:r>
              <a:rPr lang="en-US" sz="3000" i="1" dirty="0" smtClean="0"/>
              <a:t>DSM-5 </a:t>
            </a:r>
            <a:r>
              <a:rPr lang="en-US" sz="3000" dirty="0"/>
              <a:t>position on diagnosis and treatment of gender dysphoria.</a:t>
            </a:r>
            <a:r>
              <a:rPr lang="en-US" sz="2800" dirty="0"/>
              <a:t> </a:t>
            </a:r>
            <a:endParaRPr lang="en-US" sz="2800" dirty="0" smtClean="0"/>
          </a:p>
          <a:p>
            <a:endParaRPr lang="en-US" sz="1400" dirty="0"/>
          </a:p>
          <a:p>
            <a:r>
              <a:rPr lang="en-US" sz="3000" dirty="0" smtClean="0"/>
              <a:t>2015 stood </a:t>
            </a:r>
            <a:r>
              <a:rPr lang="en-US" sz="3000" dirty="0"/>
              <a:t>down </a:t>
            </a:r>
            <a:r>
              <a:rPr lang="en-US" sz="3000" dirty="0" smtClean="0"/>
              <a:t>as head Toronto’s </a:t>
            </a:r>
            <a:r>
              <a:rPr lang="en-US" sz="3000" dirty="0"/>
              <a:t>Center for Addiction and Mental </a:t>
            </a:r>
            <a:r>
              <a:rPr lang="en-US" sz="3000" dirty="0" smtClean="0"/>
              <a:t>Health. Unit closed.</a:t>
            </a:r>
          </a:p>
          <a:p>
            <a:endParaRPr lang="en-US" sz="1400" dirty="0"/>
          </a:p>
          <a:p>
            <a:r>
              <a:rPr lang="en-US" sz="3000" dirty="0"/>
              <a:t>Supported “</a:t>
            </a:r>
            <a:r>
              <a:rPr lang="en-US" sz="3000" dirty="0" smtClean="0"/>
              <a:t>watch &amp; wait” </a:t>
            </a:r>
            <a:r>
              <a:rPr lang="en-US" sz="3000" dirty="0"/>
              <a:t>approach </a:t>
            </a:r>
            <a:r>
              <a:rPr lang="en-US" sz="3000" dirty="0" smtClean="0"/>
              <a:t>to children with gender dysphoria as 80% – 97.5% identify with natal sex as adults.</a:t>
            </a:r>
            <a:endParaRPr lang="en-US" sz="3000" dirty="0"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1" y="201864"/>
            <a:ext cx="3118006" cy="42129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26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1" y="1634628"/>
            <a:ext cx="5184227" cy="35394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/>
              <a:t>California 2019: </a:t>
            </a:r>
            <a:r>
              <a:rPr lang="en-GB" sz="3200" dirty="0"/>
              <a:t>appeals court ruled that discrimination charges against a Catholic hospital can proceed over the cancelation of a hysterectomy on a transgender </a:t>
            </a:r>
            <a:r>
              <a:rPr lang="en-GB" sz="3200" dirty="0" smtClean="0"/>
              <a:t>female-to-male.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Doctors hit from two directions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12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1" y="1634628"/>
            <a:ext cx="5184227" cy="35394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/>
              <a:t>California 2019: </a:t>
            </a:r>
            <a:r>
              <a:rPr lang="en-GB" sz="3200" dirty="0"/>
              <a:t>appeals court ruled that discrimination charges against a Catholic hospital can proceed over the cancelation of a hysterectomy on a transgender </a:t>
            </a:r>
            <a:r>
              <a:rPr lang="en-GB" sz="3200" dirty="0" smtClean="0"/>
              <a:t>female-to-male.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Doctors hit from two directions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2063" y="1629368"/>
            <a:ext cx="5184227" cy="403187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/>
              <a:t>Australia 2009: </a:t>
            </a:r>
            <a:r>
              <a:rPr lang="en-GB" sz="3200" dirty="0"/>
              <a:t>three </a:t>
            </a:r>
            <a:r>
              <a:rPr lang="en-GB" sz="3200" dirty="0" smtClean="0"/>
              <a:t>transsexuals sued for damages </a:t>
            </a:r>
            <a:r>
              <a:rPr lang="en-GB" sz="3200" dirty="0"/>
              <a:t>the Monash Gender Clinic, which settled out of court and temporarily closed, for misdiagnosing gender dysphoria instead of other psychological </a:t>
            </a:r>
            <a:r>
              <a:rPr lang="en-GB" sz="3200" dirty="0" smtClean="0"/>
              <a:t>disorders.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987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Who determines what are human rights?</a:t>
            </a:r>
            <a:endParaRPr lang="en-GB" sz="3200" b="1" dirty="0"/>
          </a:p>
          <a:p>
            <a:endParaRPr lang="en-GB" sz="3200" dirty="0" smtClean="0"/>
          </a:p>
          <a:p>
            <a:r>
              <a:rPr lang="en-GB" sz="3200" dirty="0" smtClean="0"/>
              <a:t>Answer</a:t>
            </a:r>
            <a:r>
              <a:rPr lang="en-GB" sz="3200" dirty="0"/>
              <a:t>: the politically strongest and best organised, those out to crush all that is normal in biology, family and religion.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The authoritarian state</a:t>
            </a:r>
            <a:endParaRPr lang="en-GB" sz="36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37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Imposing a religion or ideology on everyone </a:t>
            </a:r>
            <a:r>
              <a:rPr lang="en-GB" sz="3200" dirty="0" smtClean="0"/>
              <a:t>is the </a:t>
            </a:r>
            <a:r>
              <a:rPr lang="en-GB" sz="3200" dirty="0"/>
              <a:t>mark of an intolerant, authoritarian state.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The authoritarian state</a:t>
            </a:r>
            <a:endParaRPr lang="en-GB" sz="36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33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34628"/>
            <a:ext cx="111211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Imposing a religion or ideology on everyone </a:t>
            </a:r>
            <a:r>
              <a:rPr lang="en-GB" sz="3200" dirty="0" smtClean="0"/>
              <a:t>is the </a:t>
            </a:r>
            <a:r>
              <a:rPr lang="en-GB" sz="3200" dirty="0"/>
              <a:t>mark of an intolerant, authoritarian state.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Gender </a:t>
            </a:r>
            <a:r>
              <a:rPr lang="en-GB" sz="3200" dirty="0"/>
              <a:t>identity laws threaten the legal and cultural war of all against all. </a:t>
            </a:r>
          </a:p>
          <a:p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The authoritarian state</a:t>
            </a:r>
            <a:endParaRPr lang="en-GB" sz="36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36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24717"/>
            <a:ext cx="111211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Sex </a:t>
            </a:r>
            <a:r>
              <a:rPr lang="en-GB" sz="3200" dirty="0"/>
              <a:t>is defined by </a:t>
            </a:r>
            <a:r>
              <a:rPr lang="en-GB" sz="3200" dirty="0" smtClean="0"/>
              <a:t>immutable reproductive </a:t>
            </a:r>
            <a:r>
              <a:rPr lang="en-GB" sz="3200" dirty="0"/>
              <a:t>function</a:t>
            </a:r>
            <a:r>
              <a:rPr lang="en-GB" sz="3200" dirty="0" smtClean="0"/>
              <a:t>.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Transgenderism versus </a:t>
            </a:r>
            <a:r>
              <a:rPr lang="en-GB" sz="3600" dirty="0" smtClean="0"/>
              <a:t>biological science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44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18858"/>
            <a:ext cx="8873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Transgenderism </a:t>
            </a:r>
            <a:r>
              <a:rPr lang="en-US" sz="3200" dirty="0" smtClean="0"/>
              <a:t>treats </a:t>
            </a:r>
            <a:r>
              <a:rPr lang="en-US" sz="3200" dirty="0"/>
              <a:t>a person’s biological ‘hardware’ as irrelevant/incidental to sexual/gender </a:t>
            </a:r>
            <a:r>
              <a:rPr lang="en-US" sz="3200" dirty="0" smtClean="0"/>
              <a:t>identity.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Robert P George says this is ‘body-self dualism’.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164168" y="1090675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55" y="201794"/>
            <a:ext cx="2228193" cy="23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9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24717"/>
            <a:ext cx="111211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Sex </a:t>
            </a:r>
            <a:r>
              <a:rPr lang="en-GB" sz="3200" dirty="0"/>
              <a:t>is defined by immutable reproductive function</a:t>
            </a:r>
            <a:r>
              <a:rPr lang="en-GB" sz="3200" dirty="0" smtClean="0"/>
              <a:t>.</a:t>
            </a:r>
          </a:p>
          <a:p>
            <a:endParaRPr lang="en-GB" sz="3200" dirty="0"/>
          </a:p>
          <a:p>
            <a:r>
              <a:rPr lang="en-GB" sz="3200" dirty="0" smtClean="0"/>
              <a:t>Weismann Institute: 6,500</a:t>
            </a:r>
            <a:r>
              <a:rPr lang="en-GB" sz="3200" dirty="0"/>
              <a:t>, one third, of all 20,000 human protein coding genes express differently in men and women. </a:t>
            </a:r>
            <a:r>
              <a:rPr lang="en-GB" sz="3200" dirty="0" smtClean="0"/>
              <a:t> 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Transgenderism versus biological science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32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24717"/>
            <a:ext cx="111211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Sex </a:t>
            </a:r>
            <a:r>
              <a:rPr lang="en-GB" sz="3200" dirty="0"/>
              <a:t>is defined by </a:t>
            </a:r>
            <a:r>
              <a:rPr lang="en-GB" sz="3200" dirty="0" smtClean="0"/>
              <a:t>natural reproductive </a:t>
            </a:r>
            <a:r>
              <a:rPr lang="en-GB" sz="3200" dirty="0"/>
              <a:t>function</a:t>
            </a:r>
            <a:r>
              <a:rPr lang="en-GB" sz="3200" dirty="0" smtClean="0"/>
              <a:t>.</a:t>
            </a:r>
          </a:p>
          <a:p>
            <a:endParaRPr lang="en-GB" sz="3200" dirty="0"/>
          </a:p>
          <a:p>
            <a:r>
              <a:rPr lang="en-GB" sz="3200" dirty="0" smtClean="0"/>
              <a:t>Weismann Institute: 6,500</a:t>
            </a:r>
            <a:r>
              <a:rPr lang="en-GB" sz="3200" dirty="0"/>
              <a:t>, one third, of all 20,000 human protein coding genes express differently in men and women. </a:t>
            </a:r>
            <a:r>
              <a:rPr lang="en-GB" sz="3200" dirty="0" smtClean="0"/>
              <a:t> </a:t>
            </a:r>
          </a:p>
          <a:p>
            <a:endParaRPr lang="en-GB" sz="3200" dirty="0"/>
          </a:p>
          <a:p>
            <a:r>
              <a:rPr lang="en-GB" sz="3200" dirty="0"/>
              <a:t>US National Academy of Medicine </a:t>
            </a:r>
            <a:r>
              <a:rPr lang="en-GB" sz="3200" dirty="0" smtClean="0"/>
              <a:t>2001: all </a:t>
            </a:r>
            <a:r>
              <a:rPr lang="en-GB" sz="3200" dirty="0"/>
              <a:t>medical research needs to be conducted separately on men and women because their biological differences so profound that it has led to a whole new area of medicine called ‘sex based biology</a:t>
            </a:r>
            <a:r>
              <a:rPr lang="en-GB" sz="3200" dirty="0" smtClean="0"/>
              <a:t>’.</a:t>
            </a:r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Transgenderism versus biological science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34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24717"/>
            <a:ext cx="111211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</a:t>
            </a:r>
            <a:r>
              <a:rPr lang="en-GB" sz="3200" dirty="0" smtClean="0"/>
              <a:t>he </a:t>
            </a:r>
            <a:r>
              <a:rPr lang="en-GB" sz="3200" dirty="0"/>
              <a:t>solution is very simple, but politically difficult.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If </a:t>
            </a:r>
            <a:r>
              <a:rPr lang="en-GB" sz="3200" dirty="0"/>
              <a:t>sex is defined by ‘natural reproductive function’ in laws to restore the sex-based rights of women and men, all the legal conflicts between the transgender and biological world views </a:t>
            </a:r>
            <a:r>
              <a:rPr lang="en-GB" sz="3200" dirty="0" smtClean="0"/>
              <a:t>evaporate</a:t>
            </a:r>
            <a:r>
              <a:rPr lang="en-GB" sz="32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Solution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9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632" y="2811478"/>
            <a:ext cx="114119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AU" sz="6600" dirty="0" smtClean="0"/>
              <a:t>END</a:t>
            </a:r>
            <a:endParaRPr lang="en-AU" sz="6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3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618858"/>
            <a:ext cx="1112118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It p</a:t>
            </a:r>
            <a:r>
              <a:rPr lang="en-GB" sz="3200" dirty="0" smtClean="0"/>
              <a:t>rioritises </a:t>
            </a:r>
            <a:r>
              <a:rPr lang="en-GB" sz="3200" dirty="0"/>
              <a:t>a person’s </a:t>
            </a:r>
            <a:r>
              <a:rPr lang="en-GB" sz="3200" b="1" dirty="0" smtClean="0"/>
              <a:t>social ‘</a:t>
            </a:r>
            <a:r>
              <a:rPr lang="en-GB" sz="3200" b="1" dirty="0"/>
              <a:t>software’</a:t>
            </a:r>
            <a:r>
              <a:rPr lang="en-GB" sz="3200" dirty="0"/>
              <a:t> based </a:t>
            </a:r>
            <a:r>
              <a:rPr lang="en-GB" sz="3200" dirty="0" smtClean="0"/>
              <a:t>on ‘</a:t>
            </a:r>
            <a:r>
              <a:rPr lang="en-GB" sz="3200" dirty="0"/>
              <a:t>outward social markers, including their name, </a:t>
            </a:r>
            <a:r>
              <a:rPr lang="en-GB" sz="3200" dirty="0" smtClean="0"/>
              <a:t>outward </a:t>
            </a:r>
            <a:r>
              <a:rPr lang="en-GB" sz="3200" dirty="0"/>
              <a:t>appearance, mannerism and dress</a:t>
            </a:r>
            <a:r>
              <a:rPr lang="en-GB" sz="3200" dirty="0" smtClean="0"/>
              <a:t>’.</a:t>
            </a:r>
          </a:p>
          <a:p>
            <a:endParaRPr lang="en-GB" sz="3200" dirty="0"/>
          </a:p>
          <a:p>
            <a:r>
              <a:rPr lang="en-GB" sz="3200" dirty="0" smtClean="0"/>
              <a:t>All </a:t>
            </a:r>
            <a:r>
              <a:rPr lang="en-GB" sz="3200" dirty="0"/>
              <a:t>official government documents like passports, taxation and Medicare forms to allow a person to legally self-identify </a:t>
            </a:r>
            <a:r>
              <a:rPr lang="en-GB" sz="3200" dirty="0" smtClean="0"/>
              <a:t>as</a:t>
            </a:r>
          </a:p>
          <a:p>
            <a:r>
              <a:rPr lang="en-GB" sz="3200" b="1" dirty="0" smtClean="0"/>
              <a:t>Male</a:t>
            </a:r>
            <a:r>
              <a:rPr lang="en-GB" sz="3200" b="1" dirty="0"/>
              <a:t>, or Female, or X(Indeterminate, Unspecified, Intersex).</a:t>
            </a:r>
          </a:p>
          <a:p>
            <a:pPr lvl="0"/>
            <a:endParaRPr lang="en-GB" sz="3200" dirty="0"/>
          </a:p>
          <a:p>
            <a:pPr lvl="0" algn="r"/>
            <a:r>
              <a:rPr lang="en-GB" sz="2800" i="1" dirty="0"/>
              <a:t>Australian Government Guidelines on the Recognition of Sex and </a:t>
            </a:r>
            <a:r>
              <a:rPr lang="en-GB" sz="2800" i="1" dirty="0" smtClean="0"/>
              <a:t>Gender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Robert P George says this is ‘body-self dualism’.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6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3756" y="277767"/>
            <a:ext cx="9884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8" defTabSz="762000">
              <a:spcBef>
                <a:spcPct val="20000"/>
              </a:spcBef>
              <a:buSzPct val="100000"/>
              <a:defRPr/>
            </a:pPr>
            <a:r>
              <a:rPr lang="en-AU" sz="3600" dirty="0"/>
              <a:t>Passports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19658" y="924097"/>
            <a:ext cx="97210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197"/>
            <a:ext cx="12060621" cy="268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1366"/>
            <a:ext cx="12192000" cy="24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134" y="316525"/>
            <a:ext cx="9752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 charset="0"/>
              </a:rPr>
              <a:t>Setting up AFA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Action Groups to campaign against LGBT sex education and same-sex marriage</a:t>
            </a:r>
            <a:endParaRPr lang="en-A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658" y="271902"/>
            <a:ext cx="1060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Male</a:t>
            </a:r>
            <a:r>
              <a:rPr lang="en-GB" sz="3600" dirty="0" smtClean="0"/>
              <a:t>, </a:t>
            </a:r>
            <a:r>
              <a:rPr lang="en-GB" sz="3600" dirty="0"/>
              <a:t>Female, </a:t>
            </a:r>
            <a:r>
              <a:rPr lang="en-GB" sz="3600" dirty="0" smtClean="0"/>
              <a:t>X(Indeterminate</a:t>
            </a:r>
            <a:r>
              <a:rPr lang="en-GB" sz="3600" dirty="0"/>
              <a:t>, Unspecified, Intersex) </a:t>
            </a:r>
            <a:endParaRPr lang="en-US" sz="3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19658" y="924097"/>
            <a:ext cx="97210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52501" y="6290157"/>
            <a:ext cx="10286999" cy="56784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658" y="1463873"/>
            <a:ext cx="1060448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a boy identifies </a:t>
            </a:r>
            <a:r>
              <a:rPr lang="en-US" sz="3200" dirty="0"/>
              <a:t>as a girl, a girl identify as a boy</a:t>
            </a:r>
          </a:p>
          <a:p>
            <a:pPr marL="457200" indent="-457200">
              <a:buFont typeface="Arial" charset="0"/>
              <a:buChar char="•"/>
            </a:pPr>
            <a:endParaRPr lang="en-US" sz="14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identify at a point on a spectrum </a:t>
            </a:r>
            <a:r>
              <a:rPr lang="en-US" sz="3200" dirty="0" smtClean="0"/>
              <a:t>between 100</a:t>
            </a:r>
            <a:r>
              <a:rPr lang="en-US" sz="3200" dirty="0"/>
              <a:t>% male to 100% female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14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as non-binary </a:t>
            </a:r>
            <a:r>
              <a:rPr lang="mr-IN" sz="3200" dirty="0"/>
              <a:t>–</a:t>
            </a:r>
            <a:r>
              <a:rPr lang="en-US" sz="3200" dirty="0"/>
              <a:t> pangender, gender queer, androgynous, poligender, etc</a:t>
            </a:r>
          </a:p>
          <a:p>
            <a:pPr marL="457200" indent="-457200">
              <a:buFont typeface="Arial" charset="0"/>
              <a:buChar char="•"/>
            </a:pPr>
            <a:endParaRPr lang="en-US" sz="14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genderless </a:t>
            </a:r>
            <a:r>
              <a:rPr lang="mr-IN" sz="3200" dirty="0"/>
              <a:t>–</a:t>
            </a:r>
            <a:r>
              <a:rPr lang="en-US" sz="3200" dirty="0"/>
              <a:t> </a:t>
            </a:r>
            <a:r>
              <a:rPr lang="en-US" sz="3200" dirty="0" smtClean="0"/>
              <a:t>no sex </a:t>
            </a:r>
            <a:r>
              <a:rPr lang="en-US" sz="3200" dirty="0"/>
              <a:t>or gender identity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0563" y="6290156"/>
            <a:ext cx="8359270" cy="523220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66" y="3330226"/>
            <a:ext cx="8939431" cy="7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If there is no human nature</a:t>
            </a:r>
            <a:endParaRPr lang="en-US" sz="3600" dirty="0"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198" y="3531362"/>
            <a:ext cx="2003210" cy="2749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579" y="110359"/>
            <a:ext cx="2163077" cy="3250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07" y="1431485"/>
            <a:ext cx="3011999" cy="435128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972910" y="1760575"/>
            <a:ext cx="2252216" cy="919563"/>
          </a:xfrm>
          <a:prstGeom prst="straightConnector1">
            <a:avLst/>
          </a:prstGeom>
          <a:ln w="1206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996225" y="3380048"/>
            <a:ext cx="3539692" cy="1636732"/>
          </a:xfrm>
          <a:prstGeom prst="straightConnector1">
            <a:avLst/>
          </a:prstGeom>
          <a:ln w="1206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14358"/>
            <a:ext cx="111211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600" dirty="0" smtClean="0"/>
              <a:t>No </a:t>
            </a:r>
            <a:r>
              <a:rPr lang="en-US" sz="3600" dirty="0"/>
              <a:t>common human nature,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no </a:t>
            </a:r>
            <a:r>
              <a:rPr lang="en-US" sz="3600" dirty="0"/>
              <a:t>universal human rights. </a:t>
            </a:r>
            <a:endParaRPr lang="en-GB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6632" y="924097"/>
            <a:ext cx="115212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526" y="6309320"/>
            <a:ext cx="12201526" cy="54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063" y="6290156"/>
            <a:ext cx="10554126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/>
              </a:rPr>
              <a:t>National Civic Council</a:t>
            </a:r>
            <a:endParaRPr lang="en-US" sz="2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648" y="277767"/>
            <a:ext cx="114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cs typeface="Arial Narrow"/>
              </a:rPr>
              <a:t>Michel Foucault</a:t>
            </a:r>
            <a:endParaRPr lang="en-US" sz="3600" dirty="0">
              <a:latin typeface="+mn-lt"/>
              <a:cs typeface="Arial Narrow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47" y="188144"/>
            <a:ext cx="30988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23196</TotalTime>
  <Words>1527</Words>
  <Application>Microsoft Macintosh PowerPoint</Application>
  <PresentationFormat>Widescreen</PresentationFormat>
  <Paragraphs>258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 Narrow</vt:lpstr>
      <vt:lpstr>Calibri</vt:lpstr>
      <vt:lpstr>Calibri Light</vt:lpstr>
      <vt:lpstr>Mangal</vt:lpstr>
      <vt:lpstr>ＭＳ Ｐゴシック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Patrick Byrne</cp:lastModifiedBy>
  <cp:revision>421</cp:revision>
  <cp:lastPrinted>2019-09-20T13:39:35Z</cp:lastPrinted>
  <dcterms:created xsi:type="dcterms:W3CDTF">2016-02-27T03:45:07Z</dcterms:created>
  <dcterms:modified xsi:type="dcterms:W3CDTF">2019-09-20T15:55:13Z</dcterms:modified>
  <cp:category/>
</cp:coreProperties>
</file>