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ldx" ContentType="application/vnd.openxmlformats-officedocument.presentationml.slide"/>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350" r:id="rId3"/>
    <p:sldId id="258" r:id="rId4"/>
    <p:sldId id="294" r:id="rId5"/>
    <p:sldId id="293" r:id="rId6"/>
    <p:sldId id="296" r:id="rId7"/>
    <p:sldId id="301" r:id="rId8"/>
    <p:sldId id="302" r:id="rId9"/>
    <p:sldId id="303" r:id="rId10"/>
    <p:sldId id="304" r:id="rId11"/>
    <p:sldId id="305" r:id="rId12"/>
    <p:sldId id="306" r:id="rId13"/>
    <p:sldId id="295" r:id="rId14"/>
    <p:sldId id="307" r:id="rId15"/>
    <p:sldId id="260" r:id="rId16"/>
    <p:sldId id="262" r:id="rId17"/>
    <p:sldId id="261" r:id="rId18"/>
    <p:sldId id="272" r:id="rId19"/>
    <p:sldId id="308" r:id="rId20"/>
    <p:sldId id="273" r:id="rId21"/>
    <p:sldId id="274" r:id="rId22"/>
    <p:sldId id="276" r:id="rId23"/>
    <p:sldId id="277" r:id="rId24"/>
    <p:sldId id="280" r:id="rId25"/>
    <p:sldId id="290" r:id="rId26"/>
    <p:sldId id="281" r:id="rId27"/>
    <p:sldId id="282" r:id="rId28"/>
    <p:sldId id="287" r:id="rId29"/>
    <p:sldId id="288" r:id="rId30"/>
    <p:sldId id="309" r:id="rId31"/>
    <p:sldId id="291" r:id="rId32"/>
    <p:sldId id="310" r:id="rId33"/>
    <p:sldId id="311" r:id="rId34"/>
    <p:sldId id="312" r:id="rId35"/>
    <p:sldId id="313" r:id="rId36"/>
    <p:sldId id="314" r:id="rId37"/>
    <p:sldId id="315" r:id="rId38"/>
    <p:sldId id="283" r:id="rId39"/>
    <p:sldId id="284" r:id="rId40"/>
    <p:sldId id="316" r:id="rId41"/>
    <p:sldId id="317" r:id="rId42"/>
    <p:sldId id="318" r:id="rId43"/>
    <p:sldId id="319" r:id="rId44"/>
    <p:sldId id="320" r:id="rId45"/>
    <p:sldId id="321" r:id="rId46"/>
    <p:sldId id="322" r:id="rId47"/>
    <p:sldId id="285" r:id="rId48"/>
    <p:sldId id="323" r:id="rId49"/>
    <p:sldId id="324" r:id="rId50"/>
    <p:sldId id="325" r:id="rId51"/>
    <p:sldId id="326" r:id="rId52"/>
    <p:sldId id="327" r:id="rId53"/>
    <p:sldId id="328" r:id="rId54"/>
    <p:sldId id="329" r:id="rId55"/>
    <p:sldId id="330" r:id="rId56"/>
    <p:sldId id="331" r:id="rId57"/>
    <p:sldId id="333" r:id="rId58"/>
    <p:sldId id="332" r:id="rId59"/>
    <p:sldId id="334" r:id="rId60"/>
    <p:sldId id="335" r:id="rId61"/>
    <p:sldId id="336" r:id="rId62"/>
    <p:sldId id="337" r:id="rId63"/>
    <p:sldId id="339" r:id="rId64"/>
    <p:sldId id="340" r:id="rId65"/>
    <p:sldId id="341" r:id="rId66"/>
    <p:sldId id="342" r:id="rId67"/>
    <p:sldId id="343" r:id="rId68"/>
    <p:sldId id="344" r:id="rId69"/>
    <p:sldId id="345" r:id="rId70"/>
    <p:sldId id="346" r:id="rId71"/>
    <p:sldId id="347" r:id="rId72"/>
    <p:sldId id="348" r:id="rId73"/>
    <p:sldId id="349" r:id="rId74"/>
    <p:sldId id="286"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1"/>
  </p:normalViewPr>
  <p:slideViewPr>
    <p:cSldViewPr>
      <p:cViewPr varScale="1">
        <p:scale>
          <a:sx n="107" d="100"/>
          <a:sy n="107" d="100"/>
        </p:scale>
        <p:origin x="1760"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icheal%20Olaolu\Desktop\DR.%20Ezenkwele\napro%20chat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icheal%20Olaolu\Desktop\DR.%20Ezenkwele\napro%20chat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explosion val="25"/>
          <c:dLbls>
            <c:spPr>
              <a:noFill/>
              <a:ln>
                <a:noFill/>
              </a:ln>
              <a:effectLst/>
            </c:spPr>
            <c:txPr>
              <a:bodyPr/>
              <a:lstStyle/>
              <a:p>
                <a:pPr>
                  <a:defRPr lang="en-GB" sz="1200" b="1"/>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'[Chart in Microsoft Office PowerPoint]Sheet1'!$N$1:$N$4</c:f>
              <c:strCache>
                <c:ptCount val="4"/>
                <c:pt idx="0">
                  <c:v>More awareness</c:v>
                </c:pt>
                <c:pt idx="1">
                  <c:v>Good method for the family</c:v>
                </c:pt>
                <c:pt idx="2">
                  <c:v>Educative</c:v>
                </c:pt>
                <c:pt idx="3">
                  <c:v>More session</c:v>
                </c:pt>
              </c:strCache>
            </c:strRef>
          </c:cat>
          <c:val>
            <c:numRef>
              <c:f>'[Chart in Microsoft Office PowerPoint]Sheet1'!$O$1:$O$4</c:f>
              <c:numCache>
                <c:formatCode>0.00%</c:formatCode>
                <c:ptCount val="4"/>
                <c:pt idx="0">
                  <c:v>0.10900000000000012</c:v>
                </c:pt>
                <c:pt idx="1">
                  <c:v>0.14500000000000021</c:v>
                </c:pt>
                <c:pt idx="2">
                  <c:v>0.58200000000000052</c:v>
                </c:pt>
                <c:pt idx="3">
                  <c:v>0.16400000000000028</c:v>
                </c:pt>
              </c:numCache>
            </c:numRef>
          </c:val>
          <c:extLst>
            <c:ext xmlns:c16="http://schemas.microsoft.com/office/drawing/2014/chart" uri="{C3380CC4-5D6E-409C-BE32-E72D297353CC}">
              <c16:uniqueId val="{00000000-AD23-1E49-8246-7A3D3C43E069}"/>
            </c:ext>
          </c:extLst>
        </c:ser>
        <c:dLbls>
          <c:showLegendKey val="0"/>
          <c:showVal val="0"/>
          <c:showCatName val="0"/>
          <c:showSerName val="0"/>
          <c:showPercent val="0"/>
          <c:showBubbleSize val="0"/>
          <c:showLeaderLines val="1"/>
        </c:dLbls>
      </c:pie3DChart>
    </c:plotArea>
    <c:legend>
      <c:legendPos val="r"/>
      <c:overlay val="0"/>
      <c:txPr>
        <a:bodyPr/>
        <a:lstStyle/>
        <a:p>
          <a:pPr>
            <a:defRPr lang="en-GB" sz="2000" baseline="0"/>
          </a:pPr>
          <a:endParaRPr lang="en-US"/>
        </a:p>
      </c:txPr>
    </c:legend>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7680490570703594E-4"/>
          <c:y val="0"/>
          <c:w val="0.93775720542773211"/>
          <c:h val="0.88431427431015042"/>
        </c:manualLayout>
      </c:layout>
      <c:pie3DChart>
        <c:varyColors val="1"/>
        <c:ser>
          <c:idx val="0"/>
          <c:order val="0"/>
          <c:explosion val="13"/>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CCA6-4DE8-BD35-D8542CF1F3C2}"/>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CCA6-4DE8-BD35-D8542CF1F3C2}"/>
              </c:ext>
            </c:extLst>
          </c:dPt>
          <c:dLbls>
            <c:dLbl>
              <c:idx val="0"/>
              <c:layout>
                <c:manualLayout>
                  <c:x val="8.8498681970377052E-2"/>
                  <c:y val="-0.18585186796997497"/>
                </c:manualLayout>
              </c:layout>
              <c:tx>
                <c:rich>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r>
                      <a:rPr lang="en-US" sz="1600" dirty="0"/>
                      <a:t>POOR KNOWLEDGE</a:t>
                    </a:r>
                    <a:r>
                      <a:rPr lang="en-US" sz="1600" baseline="0" dirty="0"/>
                      <a:t>
90.2%</a:t>
                    </a:r>
                  </a:p>
                </c:rich>
              </c:tx>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CA6-4DE8-BD35-D8542CF1F3C2}"/>
                </c:ext>
              </c:extLst>
            </c:dLbl>
            <c:dLbl>
              <c:idx val="1"/>
              <c:layout>
                <c:manualLayout>
                  <c:x val="-3.3816433396007393E-2"/>
                  <c:y val="4.3503728527480336E-3"/>
                </c:manualLayout>
              </c:layout>
              <c:tx>
                <c:rich>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r>
                      <a:rPr lang="en-US" sz="1600" dirty="0"/>
                      <a:t>GOOD KNOWLEDGE</a:t>
                    </a:r>
                    <a:r>
                      <a:rPr lang="en-US" sz="1600" baseline="0" dirty="0"/>
                      <a:t>
9.8%</a:t>
                    </a:r>
                  </a:p>
                </c:rich>
              </c:tx>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CA6-4DE8-BD35-D8542CF1F3C2}"/>
                </c:ext>
              </c:extLst>
            </c:dLbl>
            <c:spPr>
              <a:solidFill>
                <a:sysClr val="window" lastClr="FFFFFF">
                  <a:alpha val="90000"/>
                </a:sysClr>
              </a:solidFill>
              <a:ln w="12700" cap="flat" cmpd="sng" algn="ctr">
                <a:solidFill>
                  <a:srgbClr val="5B9BD5"/>
                </a:solidFill>
                <a:round/>
              </a:ln>
              <a:effectLst>
                <a:outerShdw blurRad="50800" dist="38100" dir="2700000" algn="tl" rotWithShape="0">
                  <a:srgbClr val="5B9BD5">
                    <a:lumMod val="75000"/>
                    <a:alpha val="40000"/>
                  </a:srgbClr>
                </a:outerShdw>
              </a:effectLst>
            </c:sp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Sheet2!$A$2:$A$3</c:f>
              <c:strCache>
                <c:ptCount val="2"/>
                <c:pt idx="0">
                  <c:v>Poor knowledge</c:v>
                </c:pt>
                <c:pt idx="1">
                  <c:v>Good knowledge</c:v>
                </c:pt>
              </c:strCache>
            </c:strRef>
          </c:cat>
          <c:val>
            <c:numRef>
              <c:f>Sheet2!$B$2:$B$3</c:f>
              <c:numCache>
                <c:formatCode>General</c:formatCode>
                <c:ptCount val="2"/>
                <c:pt idx="0">
                  <c:v>90.2</c:v>
                </c:pt>
                <c:pt idx="1">
                  <c:v>9.8000000000000007</c:v>
                </c:pt>
              </c:numCache>
            </c:numRef>
          </c:val>
          <c:extLst>
            <c:ext xmlns:c16="http://schemas.microsoft.com/office/drawing/2014/chart" uri="{C3380CC4-5D6E-409C-BE32-E72D297353CC}">
              <c16:uniqueId val="{00000004-CCA6-4DE8-BD35-D8542CF1F3C2}"/>
            </c:ext>
          </c:extLst>
        </c:ser>
        <c:dLbls>
          <c:showLegendKey val="0"/>
          <c:showVal val="0"/>
          <c:showCatName val="0"/>
          <c:showSerName val="0"/>
          <c:showPercent val="1"/>
          <c:showBubbleSize val="0"/>
          <c:showLeaderLines val="1"/>
        </c:dLbls>
      </c:pie3DChart>
      <c:spPr>
        <a:noFill/>
        <a:ln>
          <a:noFill/>
        </a:ln>
        <a:effectLst/>
      </c:spPr>
    </c:plotArea>
    <c:plotVisOnly val="1"/>
    <c:dispBlanksAs val="zero"/>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invertIfNegative val="0"/>
          <c:dPt>
            <c:idx val="0"/>
            <c:invertIfNegative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BC8-4E88-BEE6-9331C1859028}"/>
              </c:ext>
            </c:extLst>
          </c:dPt>
          <c:dPt>
            <c:idx val="1"/>
            <c:invertIfNegative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BC8-4E88-BEE6-9331C1859028}"/>
              </c:ext>
            </c:extLst>
          </c:dPt>
          <c:dLbls>
            <c:dLbl>
              <c:idx val="0"/>
              <c:tx>
                <c:rich>
                  <a:bodyPr/>
                  <a:lstStyle/>
                  <a:p>
                    <a:r>
                      <a:rPr lang="en-US" baseline="0">
                        <a:solidFill>
                          <a:schemeClr val="bg1"/>
                        </a:solidFill>
                      </a:rPr>
                      <a:t>7</a:t>
                    </a:r>
                    <a:r>
                      <a:rPr lang="en-US"/>
                      <a:t>6.5%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C8-4E88-BEE6-9331C1859028}"/>
                </c:ext>
              </c:extLst>
            </c:dLbl>
            <c:dLbl>
              <c:idx val="1"/>
              <c:tx>
                <c:rich>
                  <a:bodyPr/>
                  <a:lstStyle/>
                  <a:p>
                    <a:r>
                      <a:rPr lang="en-US" baseline="0">
                        <a:solidFill>
                          <a:schemeClr val="bg1"/>
                        </a:solidFill>
                      </a:rPr>
                      <a:t>2</a:t>
                    </a:r>
                    <a:r>
                      <a:rPr lang="en-US"/>
                      <a:t>3.5%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C8-4E88-BEE6-9331C1859028}"/>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vert="horz"/>
              <a:lstStyle/>
              <a:p>
                <a:pPr>
                  <a:defRPr baseline="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Sheet2!$A$21:$A$22</c:f>
              <c:strCache>
                <c:ptCount val="2"/>
                <c:pt idx="0">
                  <c:v>Negative attitude</c:v>
                </c:pt>
                <c:pt idx="1">
                  <c:v>Positive attitude</c:v>
                </c:pt>
              </c:strCache>
            </c:strRef>
          </c:cat>
          <c:val>
            <c:numRef>
              <c:f>Sheet2!$B$21:$B$22</c:f>
              <c:numCache>
                <c:formatCode>General</c:formatCode>
                <c:ptCount val="2"/>
                <c:pt idx="0">
                  <c:v>76.5</c:v>
                </c:pt>
                <c:pt idx="1">
                  <c:v>23.5</c:v>
                </c:pt>
              </c:numCache>
            </c:numRef>
          </c:val>
          <c:extLst>
            <c:ext xmlns:c16="http://schemas.microsoft.com/office/drawing/2014/chart" uri="{C3380CC4-5D6E-409C-BE32-E72D297353CC}">
              <c16:uniqueId val="{00000004-FBC8-4E88-BEE6-9331C1859028}"/>
            </c:ext>
          </c:extLst>
        </c:ser>
        <c:dLbls>
          <c:showLegendKey val="0"/>
          <c:showVal val="0"/>
          <c:showCatName val="0"/>
          <c:showSerName val="0"/>
          <c:showPercent val="0"/>
          <c:showBubbleSize val="0"/>
        </c:dLbls>
        <c:gapWidth val="100"/>
        <c:axId val="171174528"/>
        <c:axId val="171035264"/>
      </c:barChart>
      <c:valAx>
        <c:axId val="171035264"/>
        <c:scaling>
          <c:orientation val="minMax"/>
        </c:scaling>
        <c:delete val="0"/>
        <c:axPos val="b"/>
        <c:majorGridlines/>
        <c:numFmt formatCode="General" sourceLinked="1"/>
        <c:majorTickMark val="out"/>
        <c:minorTickMark val="none"/>
        <c:tickLblPos val="nextTo"/>
        <c:crossAx val="171174528"/>
        <c:crosses val="autoZero"/>
        <c:crossBetween val="between"/>
      </c:valAx>
      <c:catAx>
        <c:axId val="171174528"/>
        <c:scaling>
          <c:orientation val="minMax"/>
        </c:scaling>
        <c:delete val="0"/>
        <c:axPos val="l"/>
        <c:numFmt formatCode="General" sourceLinked="0"/>
        <c:majorTickMark val="out"/>
        <c:minorTickMark val="none"/>
        <c:tickLblPos val="nextTo"/>
        <c:crossAx val="171035264"/>
        <c:crosses val="autoZero"/>
        <c:auto val="1"/>
        <c:lblAlgn val="ctr"/>
        <c:lblOffset val="100"/>
        <c:noMultiLvlLbl val="0"/>
      </c:catAx>
      <c:spPr>
        <a:noFill/>
        <a:ln>
          <a:noFill/>
        </a:ln>
        <a:effectLst/>
      </c:spPr>
    </c:plotArea>
    <c:plotVisOnly val="1"/>
    <c:dispBlanksAs val="zero"/>
    <c:showDLblsOverMax val="0"/>
  </c:chart>
  <c:spPr>
    <a:noFill/>
    <a:ln w="9525" cap="flat" cmpd="sng" algn="ctr">
      <a:noFill/>
      <a:round/>
    </a:ln>
    <a:effectLst/>
  </c:spPr>
  <c:txPr>
    <a:bodyPr/>
    <a:lstStyle/>
    <a:p>
      <a:pPr>
        <a:defRPr sz="2000" baseline="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9C522F-4FB9-4B4F-BAEA-06362D7D9CA7}" type="datetimeFigureOut">
              <a:rPr lang="en-US" smtClean="0"/>
              <a:t>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996816-DBBC-4C0F-A586-1C6996120CE6}" type="slidenum">
              <a:rPr lang="en-US" smtClean="0"/>
              <a:t>‹#›</a:t>
            </a:fld>
            <a:endParaRPr lang="en-US"/>
          </a:p>
        </p:txBody>
      </p:sp>
    </p:spTree>
    <p:extLst>
      <p:ext uri="{BB962C8B-B14F-4D97-AF65-F5344CB8AC3E}">
        <p14:creationId xmlns:p14="http://schemas.microsoft.com/office/powerpoint/2010/main" val="657308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8AE622C-36AA-432C-8D3F-4D80452BEC3D}" type="slidenum">
              <a:rPr lang="en-GB" smtClean="0"/>
              <a:pPr/>
              <a:t>2</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3F7B82-9F7D-48FC-9AF6-4AA44837939D}" type="slidenum">
              <a:rPr lang="en-US"/>
              <a:pPr/>
              <a:t>3</a:t>
            </a:fld>
            <a:endParaRPr lang="en-US"/>
          </a:p>
        </p:txBody>
      </p:sp>
      <p:sp>
        <p:nvSpPr>
          <p:cNvPr id="36866" name="Rectangle 2"/>
          <p:cNvSpPr>
            <a:spLocks noGrp="1" noRot="1" noChangeAspect="1" noChangeArrowheads="1" noTextEdit="1"/>
          </p:cNvSpPr>
          <p:nvPr>
            <p:ph type="sldImg"/>
          </p:nvPr>
        </p:nvSpPr>
        <p:spPr>
          <a:xfrm>
            <a:off x="1143000" y="685800"/>
            <a:ext cx="4572000" cy="3429000"/>
          </a:xfrm>
          <a:ln/>
        </p:spPr>
      </p:sp>
      <p:sp>
        <p:nvSpPr>
          <p:cNvPr id="36867" name="Rectangle 3"/>
          <p:cNvSpPr>
            <a:spLocks noGrp="1" noChangeArrowheads="1"/>
          </p:cNvSpPr>
          <p:nvPr>
            <p:ph type="body" idx="1"/>
          </p:nvPr>
        </p:nvSpPr>
        <p:spPr/>
        <p:txBody>
          <a:bodyPr/>
          <a:lstStyle/>
          <a:p>
            <a:r>
              <a:rPr lang="en-US" sz="1600" dirty="0"/>
              <a:t>Deuteronomy 30: 19,20</a:t>
            </a:r>
          </a:p>
          <a:p>
            <a:r>
              <a:rPr lang="en-US" sz="1600" dirty="0"/>
              <a:t>God sets before us two ways of living..God’s way or the world’s way.</a:t>
            </a:r>
          </a:p>
          <a:p>
            <a:endParaRPr lang="en-US" sz="1600" dirty="0"/>
          </a:p>
          <a:p>
            <a:r>
              <a:rPr lang="en-US" sz="1600" dirty="0"/>
              <a:t>There are only 2 kingdoms on earth..God’s and Satan’s</a:t>
            </a:r>
          </a:p>
          <a:p>
            <a:r>
              <a:rPr lang="en-US" sz="1600" dirty="0"/>
              <a:t>The kingdom of life and light and the kingdom of death and darkness.</a:t>
            </a:r>
          </a:p>
          <a:p>
            <a:endParaRPr lang="en-US" sz="1600" dirty="0"/>
          </a:p>
          <a:p>
            <a:r>
              <a:rPr lang="en-US" sz="1600" dirty="0"/>
              <a:t>So we are exhorted to choose life and live in God’s kingdom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C4C359F-6C8F-4227-9B9E-62245159A0C7}" type="slidenum">
              <a:rPr lang="en-GB" smtClean="0"/>
              <a:pPr/>
              <a:t>11</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78AA55-175D-41CC-A70C-B043D6378960}" type="slidenum">
              <a:rPr lang="en-US" smtClean="0"/>
              <a:t>14</a:t>
            </a:fld>
            <a:endParaRPr lang="en-US"/>
          </a:p>
        </p:txBody>
      </p:sp>
    </p:spTree>
    <p:extLst>
      <p:ext uri="{BB962C8B-B14F-4D97-AF65-F5344CB8AC3E}">
        <p14:creationId xmlns:p14="http://schemas.microsoft.com/office/powerpoint/2010/main" val="360764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ACDF709-22D9-4330-8B5C-A73B79863609}" type="slidenum">
              <a:rPr lang="en-GB" smtClean="0"/>
              <a:pPr/>
              <a:t>21</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54186D17-F578-4C9D-A6A6-5DF8689FD14D}" type="slidenum">
              <a:rPr lang="en-GB" smtClean="0"/>
              <a:pPr/>
              <a:t>31</a:t>
            </a:fld>
            <a:endParaRPr lang="en-GB"/>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965E05-745C-48DF-9280-EDAC9F9D713F}" type="datetimeFigureOut">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CC008-143A-40D3-9CE8-290DE283D874}" type="slidenum">
              <a:rPr lang="en-US" smtClean="0"/>
              <a:t>‹#›</a:t>
            </a:fld>
            <a:endParaRPr lang="en-US"/>
          </a:p>
        </p:txBody>
      </p:sp>
    </p:spTree>
    <p:extLst>
      <p:ext uri="{BB962C8B-B14F-4D97-AF65-F5344CB8AC3E}">
        <p14:creationId xmlns:p14="http://schemas.microsoft.com/office/powerpoint/2010/main" val="2974604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965E05-745C-48DF-9280-EDAC9F9D713F}" type="datetimeFigureOut">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CC008-143A-40D3-9CE8-290DE283D874}" type="slidenum">
              <a:rPr lang="en-US" smtClean="0"/>
              <a:t>‹#›</a:t>
            </a:fld>
            <a:endParaRPr lang="en-US"/>
          </a:p>
        </p:txBody>
      </p:sp>
    </p:spTree>
    <p:extLst>
      <p:ext uri="{BB962C8B-B14F-4D97-AF65-F5344CB8AC3E}">
        <p14:creationId xmlns:p14="http://schemas.microsoft.com/office/powerpoint/2010/main" val="1728102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965E05-745C-48DF-9280-EDAC9F9D713F}" type="datetimeFigureOut">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CC008-143A-40D3-9CE8-290DE283D874}" type="slidenum">
              <a:rPr lang="en-US" smtClean="0"/>
              <a:t>‹#›</a:t>
            </a:fld>
            <a:endParaRPr lang="en-US"/>
          </a:p>
        </p:txBody>
      </p:sp>
    </p:spTree>
    <p:extLst>
      <p:ext uri="{BB962C8B-B14F-4D97-AF65-F5344CB8AC3E}">
        <p14:creationId xmlns:p14="http://schemas.microsoft.com/office/powerpoint/2010/main" val="3854418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965E05-745C-48DF-9280-EDAC9F9D713F}" type="datetimeFigureOut">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CC008-143A-40D3-9CE8-290DE283D874}" type="slidenum">
              <a:rPr lang="en-US" smtClean="0"/>
              <a:t>‹#›</a:t>
            </a:fld>
            <a:endParaRPr lang="en-US"/>
          </a:p>
        </p:txBody>
      </p:sp>
    </p:spTree>
    <p:extLst>
      <p:ext uri="{BB962C8B-B14F-4D97-AF65-F5344CB8AC3E}">
        <p14:creationId xmlns:p14="http://schemas.microsoft.com/office/powerpoint/2010/main" val="1914813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965E05-745C-48DF-9280-EDAC9F9D713F}" type="datetimeFigureOut">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CC008-143A-40D3-9CE8-290DE283D874}" type="slidenum">
              <a:rPr lang="en-US" smtClean="0"/>
              <a:t>‹#›</a:t>
            </a:fld>
            <a:endParaRPr lang="en-US"/>
          </a:p>
        </p:txBody>
      </p:sp>
    </p:spTree>
    <p:extLst>
      <p:ext uri="{BB962C8B-B14F-4D97-AF65-F5344CB8AC3E}">
        <p14:creationId xmlns:p14="http://schemas.microsoft.com/office/powerpoint/2010/main" val="3180128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965E05-745C-48DF-9280-EDAC9F9D713F}" type="datetimeFigureOut">
              <a:rPr lang="en-US" smtClean="0"/>
              <a:t>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4CC008-143A-40D3-9CE8-290DE283D874}" type="slidenum">
              <a:rPr lang="en-US" smtClean="0"/>
              <a:t>‹#›</a:t>
            </a:fld>
            <a:endParaRPr lang="en-US"/>
          </a:p>
        </p:txBody>
      </p:sp>
    </p:spTree>
    <p:extLst>
      <p:ext uri="{BB962C8B-B14F-4D97-AF65-F5344CB8AC3E}">
        <p14:creationId xmlns:p14="http://schemas.microsoft.com/office/powerpoint/2010/main" val="186515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965E05-745C-48DF-9280-EDAC9F9D713F}" type="datetimeFigureOut">
              <a:rPr lang="en-US" smtClean="0"/>
              <a:t>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4CC008-143A-40D3-9CE8-290DE283D874}" type="slidenum">
              <a:rPr lang="en-US" smtClean="0"/>
              <a:t>‹#›</a:t>
            </a:fld>
            <a:endParaRPr lang="en-US"/>
          </a:p>
        </p:txBody>
      </p:sp>
    </p:spTree>
    <p:extLst>
      <p:ext uri="{BB962C8B-B14F-4D97-AF65-F5344CB8AC3E}">
        <p14:creationId xmlns:p14="http://schemas.microsoft.com/office/powerpoint/2010/main" val="1896638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965E05-745C-48DF-9280-EDAC9F9D713F}" type="datetimeFigureOut">
              <a:rPr lang="en-US" smtClean="0"/>
              <a:t>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4CC008-143A-40D3-9CE8-290DE283D874}" type="slidenum">
              <a:rPr lang="en-US" smtClean="0"/>
              <a:t>‹#›</a:t>
            </a:fld>
            <a:endParaRPr lang="en-US"/>
          </a:p>
        </p:txBody>
      </p:sp>
    </p:spTree>
    <p:extLst>
      <p:ext uri="{BB962C8B-B14F-4D97-AF65-F5344CB8AC3E}">
        <p14:creationId xmlns:p14="http://schemas.microsoft.com/office/powerpoint/2010/main" val="4132223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965E05-745C-48DF-9280-EDAC9F9D713F}" type="datetimeFigureOut">
              <a:rPr lang="en-US" smtClean="0"/>
              <a:t>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4CC008-143A-40D3-9CE8-290DE283D874}" type="slidenum">
              <a:rPr lang="en-US" smtClean="0"/>
              <a:t>‹#›</a:t>
            </a:fld>
            <a:endParaRPr lang="en-US"/>
          </a:p>
        </p:txBody>
      </p:sp>
    </p:spTree>
    <p:extLst>
      <p:ext uri="{BB962C8B-B14F-4D97-AF65-F5344CB8AC3E}">
        <p14:creationId xmlns:p14="http://schemas.microsoft.com/office/powerpoint/2010/main" val="2153020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965E05-745C-48DF-9280-EDAC9F9D713F}" type="datetimeFigureOut">
              <a:rPr lang="en-US" smtClean="0"/>
              <a:t>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4CC008-143A-40D3-9CE8-290DE283D874}" type="slidenum">
              <a:rPr lang="en-US" smtClean="0"/>
              <a:t>‹#›</a:t>
            </a:fld>
            <a:endParaRPr lang="en-US"/>
          </a:p>
        </p:txBody>
      </p:sp>
    </p:spTree>
    <p:extLst>
      <p:ext uri="{BB962C8B-B14F-4D97-AF65-F5344CB8AC3E}">
        <p14:creationId xmlns:p14="http://schemas.microsoft.com/office/powerpoint/2010/main" val="1045227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965E05-745C-48DF-9280-EDAC9F9D713F}" type="datetimeFigureOut">
              <a:rPr lang="en-US" smtClean="0"/>
              <a:t>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4CC008-143A-40D3-9CE8-290DE283D874}" type="slidenum">
              <a:rPr lang="en-US" smtClean="0"/>
              <a:t>‹#›</a:t>
            </a:fld>
            <a:endParaRPr lang="en-US"/>
          </a:p>
        </p:txBody>
      </p:sp>
    </p:spTree>
    <p:extLst>
      <p:ext uri="{BB962C8B-B14F-4D97-AF65-F5344CB8AC3E}">
        <p14:creationId xmlns:p14="http://schemas.microsoft.com/office/powerpoint/2010/main" val="38278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65E05-745C-48DF-9280-EDAC9F9D713F}" type="datetimeFigureOut">
              <a:rPr lang="en-US" smtClean="0"/>
              <a:t>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CC008-143A-40D3-9CE8-290DE283D874}" type="slidenum">
              <a:rPr lang="en-US" smtClean="0"/>
              <a:t>‹#›</a:t>
            </a:fld>
            <a:endParaRPr lang="en-US"/>
          </a:p>
        </p:txBody>
      </p:sp>
    </p:spTree>
    <p:extLst>
      <p:ext uri="{BB962C8B-B14F-4D97-AF65-F5344CB8AC3E}">
        <p14:creationId xmlns:p14="http://schemas.microsoft.com/office/powerpoint/2010/main" val="1112896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enriettawilliams@hotmail.com" TargetMode="External"/><Relationship Id="rId2" Type="http://schemas.openxmlformats.org/officeDocument/2006/relationships/hyperlink" Target="http://www.naprofccaf.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n.wikipedia.org/wiki/Universal_health_car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package" Target="../embeddings/Microsoft_PowerPoint_Slide1.sldx"/></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ivfbabiesnigeria.blogspot.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ivfhistorynigeria.blogspot.com/2015/09/claims-of-first-ivf-baby-in-nigeria.html"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http://www.ncbi.nlm.nih.gov/pubmed/20126323?dopt=Abstract&amp;holding=f1000,f1000m,isrctn"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ncbi.nlm.nih.gov/books/NBK361904/" TargetMode="External"/><Relationship Id="rId2" Type="http://schemas.openxmlformats.org/officeDocument/2006/relationships/hyperlink" Target="https://www.ncbi.nlm.nih.gov/books/NBK361904/figure/part2.ch7.sec1.map1/"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4343400"/>
          </a:xfrm>
        </p:spPr>
        <p:txBody>
          <a:bodyPr>
            <a:normAutofit/>
          </a:bodyPr>
          <a:lstStyle/>
          <a:p>
            <a:r>
              <a:rPr lang="en-US" sz="1100" b="1" dirty="0"/>
              <a:t>A.M.D.G</a:t>
            </a:r>
            <a:br>
              <a:rPr lang="en-US" sz="1100" b="1" dirty="0"/>
            </a:br>
            <a:r>
              <a:rPr lang="en-US" sz="2000" b="1" dirty="0"/>
              <a:t>MATERCARE INTERNATIONAL (MCI) CONFERENCE 2019</a:t>
            </a:r>
            <a:br>
              <a:rPr lang="en-US" sz="2000" b="1" dirty="0"/>
            </a:br>
            <a:br>
              <a:rPr lang="en-US" sz="2000" b="1" dirty="0"/>
            </a:br>
            <a:r>
              <a:rPr lang="en-US" sz="2800" b="1" i="1" dirty="0">
                <a:solidFill>
                  <a:srgbClr val="0070C0"/>
                </a:solidFill>
              </a:rPr>
              <a:t>CATHOLIC HEALTHCARE: WILL IT WITHER OR WHITHER CAN IT GO?</a:t>
            </a:r>
            <a:br>
              <a:rPr lang="en-US" sz="2800" b="1" i="1" dirty="0">
                <a:solidFill>
                  <a:srgbClr val="0070C0"/>
                </a:solidFill>
              </a:rPr>
            </a:br>
            <a:r>
              <a:rPr lang="en-US" sz="5400" b="1" dirty="0"/>
              <a:t> </a:t>
            </a:r>
            <a:r>
              <a:rPr lang="en-US" sz="4800" b="1" dirty="0"/>
              <a:t>ADVANCES IN RESTORATIVE REPRODUCTIVE MEDICINE :</a:t>
            </a:r>
            <a:br>
              <a:rPr lang="en-US" sz="4800" b="1" dirty="0"/>
            </a:br>
            <a:r>
              <a:rPr lang="en-US" sz="4800" b="1" dirty="0"/>
              <a:t>AFRICAN EXPERIENCE</a:t>
            </a:r>
          </a:p>
        </p:txBody>
      </p:sp>
      <p:sp>
        <p:nvSpPr>
          <p:cNvPr id="3" name="Subtitle 2"/>
          <p:cNvSpPr>
            <a:spLocks noGrp="1"/>
          </p:cNvSpPr>
          <p:nvPr>
            <p:ph type="subTitle" idx="1"/>
          </p:nvPr>
        </p:nvSpPr>
        <p:spPr>
          <a:xfrm>
            <a:off x="0" y="4495800"/>
            <a:ext cx="9144000" cy="2362200"/>
          </a:xfrm>
        </p:spPr>
        <p:txBody>
          <a:bodyPr>
            <a:normAutofit/>
          </a:bodyPr>
          <a:lstStyle/>
          <a:p>
            <a:r>
              <a:rPr lang="en-US" sz="2400" dirty="0"/>
              <a:t>Lady Dr.  Henrietta M. Williams M.D., K.S.J., C.F.C.M.C., F.C.P., B.A. Divinity.</a:t>
            </a:r>
          </a:p>
          <a:p>
            <a:r>
              <a:rPr lang="en-US" sz="2400" dirty="0">
                <a:hlinkClick r:id="rId2"/>
              </a:rPr>
              <a:t>www.naprofccaf.org</a:t>
            </a:r>
            <a:endParaRPr lang="en-US" sz="2400" dirty="0"/>
          </a:p>
          <a:p>
            <a:r>
              <a:rPr lang="en-US" sz="2400" dirty="0">
                <a:hlinkClick r:id="rId3"/>
              </a:rPr>
              <a:t>henriettawilliams@hotmail.com</a:t>
            </a:r>
            <a:endParaRPr lang="en-US" sz="2400" dirty="0"/>
          </a:p>
          <a:p>
            <a:r>
              <a:rPr lang="en-US" sz="2400" dirty="0"/>
              <a:t>08062378524:   08023200803</a:t>
            </a:r>
          </a:p>
        </p:txBody>
      </p:sp>
    </p:spTree>
    <p:extLst>
      <p:ext uri="{BB962C8B-B14F-4D97-AF65-F5344CB8AC3E}">
        <p14:creationId xmlns:p14="http://schemas.microsoft.com/office/powerpoint/2010/main" val="1948672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2999"/>
          </a:xfrm>
        </p:spPr>
        <p:txBody>
          <a:bodyPr>
            <a:normAutofit fontScale="90000"/>
          </a:bodyPr>
          <a:lstStyle/>
          <a:p>
            <a:br>
              <a:rPr lang="en-US" sz="1800" dirty="0">
                <a:solidFill>
                  <a:srgbClr val="222222"/>
                </a:solidFill>
                <a:latin typeface="Arial"/>
              </a:rPr>
            </a:br>
            <a:br>
              <a:rPr lang="en-US" sz="1800" dirty="0">
                <a:solidFill>
                  <a:srgbClr val="222222"/>
                </a:solidFill>
                <a:latin typeface="Arial"/>
              </a:rPr>
            </a:br>
            <a:r>
              <a:rPr lang="en-US" sz="2200" dirty="0">
                <a:solidFill>
                  <a:srgbClr val="222222"/>
                </a:solidFill>
                <a:latin typeface="Arial"/>
              </a:rPr>
              <a:t>World map of countries with universal health care;</a:t>
            </a:r>
            <a:r>
              <a:rPr lang="en-US" sz="2200" dirty="0">
                <a:solidFill>
                  <a:prstClr val="black"/>
                </a:solidFill>
              </a:rPr>
              <a:t> Universal healthcare is a health care system that provides health care and financial protection to all residents of a particular country or region. </a:t>
            </a:r>
            <a:r>
              <a:rPr lang="en-US" sz="2200" dirty="0">
                <a:solidFill>
                  <a:prstClr val="black"/>
                </a:solidFill>
                <a:hlinkClick r:id="rId2"/>
              </a:rPr>
              <a:t>Wikipedia</a:t>
            </a:r>
            <a:br>
              <a:rPr lang="en-US" sz="2200" dirty="0">
                <a:solidFill>
                  <a:srgbClr val="222222"/>
                </a:solidFill>
                <a:latin typeface="Arial"/>
              </a:rPr>
            </a:br>
            <a:endParaRPr lang="en-US" sz="2200" dirty="0"/>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0162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30721" name="Object 1"/>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90" name="Slide" r:id="rId4" imgW="4570378" imgH="3427597" progId="PowerPoint.Slide.12">
                  <p:embed/>
                </p:oleObj>
              </mc:Choice>
              <mc:Fallback>
                <p:oleObj name="Slide" r:id="rId4" imgW="4570378" imgH="3427597" progId="PowerPoint.Slid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422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a:bodyPr>
          <a:lstStyle/>
          <a:p>
            <a:r>
              <a:rPr lang="en-US" sz="2000" b="1" dirty="0">
                <a:solidFill>
                  <a:prstClr val="black"/>
                </a:solidFill>
              </a:rPr>
              <a:t>The Human Development Index </a:t>
            </a:r>
            <a:r>
              <a:rPr lang="en-US" sz="2000" dirty="0">
                <a:solidFill>
                  <a:prstClr val="black"/>
                </a:solidFill>
              </a:rPr>
              <a:t>(HDI) is a statistic composite index of </a:t>
            </a:r>
            <a:r>
              <a:rPr lang="en-US" sz="2000" b="1" dirty="0">
                <a:solidFill>
                  <a:prstClr val="black"/>
                </a:solidFill>
              </a:rPr>
              <a:t>life expectancy</a:t>
            </a:r>
            <a:r>
              <a:rPr lang="en-US" sz="2000" dirty="0">
                <a:solidFill>
                  <a:prstClr val="black"/>
                </a:solidFill>
              </a:rPr>
              <a:t>, </a:t>
            </a:r>
            <a:r>
              <a:rPr lang="en-US" sz="2000" b="1" dirty="0">
                <a:solidFill>
                  <a:prstClr val="black"/>
                </a:solidFill>
              </a:rPr>
              <a:t>education,</a:t>
            </a:r>
            <a:r>
              <a:rPr lang="en-US" sz="2000" dirty="0">
                <a:solidFill>
                  <a:prstClr val="black"/>
                </a:solidFill>
              </a:rPr>
              <a:t> and </a:t>
            </a:r>
            <a:r>
              <a:rPr lang="en-US" sz="2000" b="1" dirty="0">
                <a:solidFill>
                  <a:prstClr val="black"/>
                </a:solidFill>
              </a:rPr>
              <a:t>per capita income </a:t>
            </a:r>
            <a:r>
              <a:rPr lang="en-US" sz="2000" dirty="0">
                <a:solidFill>
                  <a:prstClr val="black"/>
                </a:solidFill>
              </a:rPr>
              <a:t>indicators, Examples include—Being: well fed, sheltered, healthy; Doings: work, education, voting, participating in community life.</a:t>
            </a:r>
            <a:endParaRPr lang="en-US" sz="20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1066801"/>
            <a:ext cx="9144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0100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r>
              <a:rPr lang="en-US" dirty="0"/>
              <a:t> </a:t>
            </a:r>
            <a:r>
              <a:rPr lang="en-US" b="1" dirty="0"/>
              <a:t>SAINT PAUL VI</a:t>
            </a:r>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a:ext>
            </a:extLst>
          </a:blip>
          <a:stretch>
            <a:fillRect/>
          </a:stretch>
        </p:blipFill>
        <p:spPr bwMode="auto">
          <a:xfrm>
            <a:off x="0" y="1600200"/>
            <a:ext cx="4572000" cy="385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4191000" y="1524000"/>
            <a:ext cx="4953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9251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sz="3200" dirty="0"/>
              <a:t>Pope Francis: What is Integral Human Development?</a:t>
            </a:r>
          </a:p>
        </p:txBody>
      </p:sp>
      <p:sp>
        <p:nvSpPr>
          <p:cNvPr id="3" name="Content Placeholder 2"/>
          <p:cNvSpPr>
            <a:spLocks noGrp="1"/>
          </p:cNvSpPr>
          <p:nvPr>
            <p:ph idx="1"/>
          </p:nvPr>
        </p:nvSpPr>
        <p:spPr>
          <a:xfrm>
            <a:off x="0" y="838200"/>
            <a:ext cx="9144000" cy="6019800"/>
          </a:xfrm>
        </p:spPr>
        <p:txBody>
          <a:bodyPr>
            <a:normAutofit fontScale="62500" lnSpcReduction="20000"/>
          </a:bodyPr>
          <a:lstStyle/>
          <a:p>
            <a:r>
              <a:rPr lang="en-US" b="1" dirty="0">
                <a:solidFill>
                  <a:srgbClr val="0070C0"/>
                </a:solidFill>
              </a:rPr>
              <a:t>Blessed Paul VI’s encyclical </a:t>
            </a:r>
            <a:r>
              <a:rPr lang="en-US" b="1" i="1" dirty="0" err="1">
                <a:solidFill>
                  <a:srgbClr val="0070C0"/>
                </a:solidFill>
              </a:rPr>
              <a:t>Populorum</a:t>
            </a:r>
            <a:r>
              <a:rPr lang="en-US" b="1" i="1" dirty="0">
                <a:solidFill>
                  <a:srgbClr val="0070C0"/>
                </a:solidFill>
              </a:rPr>
              <a:t> </a:t>
            </a:r>
            <a:r>
              <a:rPr lang="en-US" b="1" i="1" dirty="0" err="1">
                <a:solidFill>
                  <a:srgbClr val="0070C0"/>
                </a:solidFill>
              </a:rPr>
              <a:t>Progressio</a:t>
            </a:r>
            <a:r>
              <a:rPr lang="en-US" b="1" dirty="0">
                <a:solidFill>
                  <a:srgbClr val="0070C0"/>
                </a:solidFill>
              </a:rPr>
              <a:t>. 1967</a:t>
            </a:r>
            <a:r>
              <a:rPr lang="en-US" b="1" dirty="0"/>
              <a:t>, meaning of “full development” (cf. n. 21), : “the development of each man and of the whole man” (n. 14 ).</a:t>
            </a:r>
            <a:r>
              <a:rPr lang="en-US" b="1" i="1" dirty="0"/>
              <a:t> </a:t>
            </a:r>
          </a:p>
          <a:p>
            <a:r>
              <a:rPr lang="en-US" i="1" dirty="0"/>
              <a:t>integrating the different peoples of the earth</a:t>
            </a:r>
            <a:r>
              <a:rPr lang="en-US" dirty="0"/>
              <a:t>. The </a:t>
            </a:r>
            <a:r>
              <a:rPr lang="en-US" b="1" dirty="0">
                <a:solidFill>
                  <a:srgbClr val="FF0000"/>
                </a:solidFill>
              </a:rPr>
              <a:t>duty of solidarity </a:t>
            </a:r>
            <a:r>
              <a:rPr lang="en-US" dirty="0"/>
              <a:t>requires us to seek fair ways of sharing, so that there is no longer that dramatic inequality between those who have too much and those who have nothing, </a:t>
            </a:r>
          </a:p>
          <a:p>
            <a:r>
              <a:rPr lang="en-US" i="1" dirty="0"/>
              <a:t>offering viable models of social integration</a:t>
            </a:r>
            <a:r>
              <a:rPr lang="en-US" dirty="0"/>
              <a:t>. </a:t>
            </a:r>
            <a:r>
              <a:rPr lang="en-US" b="1" dirty="0">
                <a:solidFill>
                  <a:srgbClr val="FF0000"/>
                </a:solidFill>
              </a:rPr>
              <a:t>principle of subsidiarity </a:t>
            </a:r>
            <a:r>
              <a:rPr lang="en-US" dirty="0"/>
              <a:t>guarantees the need for the contribution of everyone, both as individuals and as groups, if we want to create a human society.</a:t>
            </a:r>
          </a:p>
          <a:p>
            <a:r>
              <a:rPr lang="en-US" b="1" i="1" dirty="0">
                <a:solidFill>
                  <a:srgbClr val="FF0000"/>
                </a:solidFill>
              </a:rPr>
              <a:t>integration in development of</a:t>
            </a:r>
            <a:r>
              <a:rPr lang="en-US" i="1" dirty="0"/>
              <a:t> all those elements of which it is truly constituted</a:t>
            </a:r>
            <a:r>
              <a:rPr lang="en-US" dirty="0"/>
              <a:t>. The different systems: </a:t>
            </a:r>
            <a:r>
              <a:rPr lang="en-US" b="1" dirty="0">
                <a:solidFill>
                  <a:srgbClr val="FF0000"/>
                </a:solidFill>
              </a:rPr>
              <a:t>the economy, finance, </a:t>
            </a:r>
            <a:r>
              <a:rPr lang="en-US" b="1" dirty="0" err="1">
                <a:solidFill>
                  <a:srgbClr val="FF0000"/>
                </a:solidFill>
              </a:rPr>
              <a:t>labour</a:t>
            </a:r>
            <a:r>
              <a:rPr lang="en-US" b="1" dirty="0">
                <a:solidFill>
                  <a:srgbClr val="FF0000"/>
                </a:solidFill>
              </a:rPr>
              <a:t>, culture, family life, and religion </a:t>
            </a:r>
            <a:r>
              <a:rPr lang="en-US" dirty="0"/>
              <a:t>are, each in its own way, essential components of this growth.</a:t>
            </a:r>
          </a:p>
          <a:p>
            <a:r>
              <a:rPr lang="en-US" i="1" dirty="0"/>
              <a:t>integrating individual and community dimensions</a:t>
            </a:r>
            <a:r>
              <a:rPr lang="en-US" dirty="0"/>
              <a:t>. the presence of authentic relationships, and the </a:t>
            </a:r>
            <a:r>
              <a:rPr lang="en-US" b="1" dirty="0">
                <a:solidFill>
                  <a:srgbClr val="FF0000"/>
                </a:solidFill>
              </a:rPr>
              <a:t>community is generative when its members are, together and individually; the family</a:t>
            </a:r>
            <a:r>
              <a:rPr lang="en-US" dirty="0"/>
              <a:t>, which is the first cell of society and where we learn to live together.</a:t>
            </a:r>
          </a:p>
          <a:p>
            <a:r>
              <a:rPr lang="en-US" i="1" dirty="0"/>
              <a:t>integrating the body and soul</a:t>
            </a:r>
            <a:r>
              <a:rPr lang="en-US" dirty="0"/>
              <a:t>. Paul VI wrote that development cannot be reduced merely to economic growth ; </a:t>
            </a:r>
            <a:r>
              <a:rPr lang="en-US" b="1" dirty="0">
                <a:solidFill>
                  <a:srgbClr val="FF0000"/>
                </a:solidFill>
              </a:rPr>
              <a:t>respect the place where God is present to us and speaks to our hearts.</a:t>
            </a:r>
          </a:p>
          <a:p>
            <a:endParaRPr lang="en-US" dirty="0"/>
          </a:p>
        </p:txBody>
      </p:sp>
    </p:spTree>
    <p:extLst>
      <p:ext uri="{BB962C8B-B14F-4D97-AF65-F5344CB8AC3E}">
        <p14:creationId xmlns:p14="http://schemas.microsoft.com/office/powerpoint/2010/main" val="2149123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a:t>THREATS</a:t>
            </a:r>
            <a:br>
              <a:rPr lang="en-US" dirty="0"/>
            </a:br>
            <a:r>
              <a:rPr lang="en-US" sz="3600" dirty="0"/>
              <a:t>New Global Ethics of Secular Humanism and Cultural Revolution</a:t>
            </a:r>
          </a:p>
        </p:txBody>
      </p:sp>
      <p:sp>
        <p:nvSpPr>
          <p:cNvPr id="3" name="Content Placeholder 2"/>
          <p:cNvSpPr>
            <a:spLocks noGrp="1"/>
          </p:cNvSpPr>
          <p:nvPr>
            <p:ph idx="1"/>
          </p:nvPr>
        </p:nvSpPr>
        <p:spPr>
          <a:xfrm>
            <a:off x="0" y="1600200"/>
            <a:ext cx="9144000" cy="5257800"/>
          </a:xfrm>
        </p:spPr>
        <p:txBody>
          <a:bodyPr>
            <a:normAutofit fontScale="70000" lnSpcReduction="20000"/>
          </a:bodyPr>
          <a:lstStyle/>
          <a:p>
            <a:pPr marL="0" indent="0">
              <a:buNone/>
            </a:pPr>
            <a:r>
              <a:rPr lang="en-GB" b="1" dirty="0"/>
              <a:t>In 1968, Pope Paul VI </a:t>
            </a:r>
            <a:r>
              <a:rPr lang="en-GB" b="1" dirty="0" err="1"/>
              <a:t>Humanae</a:t>
            </a:r>
            <a:r>
              <a:rPr lang="en-GB" b="1" dirty="0"/>
              <a:t> vita banned CONTRACEPTION as morally evil</a:t>
            </a:r>
          </a:p>
          <a:p>
            <a:pPr marL="0" indent="0">
              <a:buNone/>
            </a:pPr>
            <a:endParaRPr lang="en-US" dirty="0"/>
          </a:p>
          <a:p>
            <a:r>
              <a:rPr lang="en-US" dirty="0"/>
              <a:t>[Robert McNamara served as head of the World Bank from April 1968 to June 1981. In his 13 years, negotiating a growth in funds to channel credits for development, in the form of health, food, and education projects. As World Bank President, he declared at the 1968 Annual Meeting of the International Monetary Fund and the World Bank Group </a:t>
            </a:r>
            <a:r>
              <a:rPr lang="en-US" b="1" dirty="0">
                <a:solidFill>
                  <a:srgbClr val="FF0000"/>
                </a:solidFill>
              </a:rPr>
              <a:t>that only countries permitting birth control practices would get preferential access to resources. </a:t>
            </a:r>
          </a:p>
          <a:p>
            <a:endParaRPr lang="en-GB" b="1" dirty="0"/>
          </a:p>
          <a:p>
            <a:endParaRPr lang="en-GB" b="1" dirty="0"/>
          </a:p>
          <a:p>
            <a:r>
              <a:rPr lang="en-US" b="1" dirty="0"/>
              <a:t>The United Nations Sexual and Reproductive Health and Rights Agenda for Africa</a:t>
            </a:r>
            <a:r>
              <a:rPr lang="en-GB" dirty="0"/>
              <a:t> driven by powerful minorities at the rudder of governance since 1989. </a:t>
            </a:r>
            <a:r>
              <a:rPr lang="en-GB" b="1" i="1" dirty="0">
                <a:solidFill>
                  <a:srgbClr val="0070C0"/>
                </a:solidFill>
              </a:rPr>
              <a:t>(”SADDUCES, those who say that people will not rise from death</a:t>
            </a:r>
            <a:r>
              <a:rPr lang="en-GB" dirty="0">
                <a:solidFill>
                  <a:srgbClr val="0070C0"/>
                </a:solidFill>
              </a:rPr>
              <a:t>” Matt 22;23, Mk 12;18)</a:t>
            </a:r>
            <a:r>
              <a:rPr lang="en-GB" dirty="0"/>
              <a:t> represented by </a:t>
            </a:r>
            <a:r>
              <a:rPr lang="en-GB" b="1" dirty="0"/>
              <a:t>UNDP/UNFPA/WHO/World Bank/IMF</a:t>
            </a:r>
            <a:r>
              <a:rPr lang="en-GB" dirty="0"/>
              <a:t> , </a:t>
            </a:r>
            <a:r>
              <a:rPr lang="en-GB" b="1" dirty="0"/>
              <a:t>and their agencies  IPPF, UNAIDS, Marie </a:t>
            </a:r>
            <a:r>
              <a:rPr lang="en-GB" b="1" dirty="0" err="1"/>
              <a:t>Stopes</a:t>
            </a:r>
            <a:r>
              <a:rPr lang="en-GB" b="1" dirty="0"/>
              <a:t>, Planned Parenthood, etc</a:t>
            </a:r>
            <a:r>
              <a:rPr lang="en-GB" dirty="0"/>
              <a:t>.</a:t>
            </a:r>
          </a:p>
          <a:p>
            <a:endParaRPr lang="en-US" b="1" dirty="0"/>
          </a:p>
          <a:p>
            <a:endParaRPr lang="en-US" dirty="0"/>
          </a:p>
        </p:txBody>
      </p:sp>
    </p:spTree>
    <p:extLst>
      <p:ext uri="{BB962C8B-B14F-4D97-AF65-F5344CB8AC3E}">
        <p14:creationId xmlns:p14="http://schemas.microsoft.com/office/powerpoint/2010/main" val="1833552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GB" sz="3600" b="1" dirty="0"/>
              <a:t>WHO BUDGET FUNDING FOR SEXUAL AND REPRODUCTIVE HEALTH 2010-2015 </a:t>
            </a:r>
          </a:p>
        </p:txBody>
      </p:sp>
      <p:sp>
        <p:nvSpPr>
          <p:cNvPr id="3" name="Content Placeholder 2"/>
          <p:cNvSpPr>
            <a:spLocks noGrp="1"/>
          </p:cNvSpPr>
          <p:nvPr>
            <p:ph idx="1"/>
          </p:nvPr>
        </p:nvSpPr>
        <p:spPr>
          <a:xfrm>
            <a:off x="0" y="1556792"/>
            <a:ext cx="9144000" cy="5301208"/>
          </a:xfrm>
        </p:spPr>
        <p:txBody>
          <a:bodyPr>
            <a:normAutofit lnSpcReduction="10000"/>
          </a:bodyPr>
          <a:lstStyle/>
          <a:p>
            <a:r>
              <a:rPr lang="en-GB" dirty="0"/>
              <a:t>&gt; 45% Research/Program development and  management</a:t>
            </a:r>
          </a:p>
          <a:p>
            <a:r>
              <a:rPr lang="en-GB" b="1" dirty="0">
                <a:solidFill>
                  <a:srgbClr val="FF0000"/>
                </a:solidFill>
              </a:rPr>
              <a:t>13.4% contraceptives  </a:t>
            </a:r>
          </a:p>
          <a:p>
            <a:r>
              <a:rPr lang="en-GB" dirty="0"/>
              <a:t>10.5% to sexually transmitted diseases and HIV/AIDS </a:t>
            </a:r>
          </a:p>
          <a:p>
            <a:r>
              <a:rPr lang="en-GB" dirty="0"/>
              <a:t>11.8% preventing unsafe abortions and post abortion care by providing `safe abortions`</a:t>
            </a:r>
          </a:p>
          <a:p>
            <a:r>
              <a:rPr lang="en-GB" b="1" dirty="0">
                <a:solidFill>
                  <a:srgbClr val="FF0000"/>
                </a:solidFill>
              </a:rPr>
              <a:t>7.9%  Maternal and Child Health </a:t>
            </a:r>
          </a:p>
          <a:p>
            <a:r>
              <a:rPr lang="en-GB" b="1" dirty="0">
                <a:solidFill>
                  <a:srgbClr val="FF0000"/>
                </a:solidFill>
              </a:rPr>
              <a:t>6.3% Gender and Reproductive Rights</a:t>
            </a:r>
          </a:p>
          <a:p>
            <a:r>
              <a:rPr lang="en-GB" dirty="0"/>
              <a:t>1% Primary Health Care.</a:t>
            </a:r>
          </a:p>
          <a:p>
            <a:pPr>
              <a:buNone/>
            </a:pPr>
            <a:endParaRPr lang="en-GB" dirty="0"/>
          </a:p>
        </p:txBody>
      </p:sp>
    </p:spTree>
    <p:extLst>
      <p:ext uri="{BB962C8B-B14F-4D97-AF65-F5344CB8AC3E}">
        <p14:creationId xmlns:p14="http://schemas.microsoft.com/office/powerpoint/2010/main" val="1132495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GB" sz="2800" b="1" dirty="0"/>
              <a:t>2 cultures have developed Globally</a:t>
            </a:r>
            <a:br>
              <a:rPr lang="en-GB" dirty="0"/>
            </a:br>
            <a:r>
              <a:rPr lang="en-GB" sz="2400" dirty="0"/>
              <a:t>Pro-Choice                     Pro-Life</a:t>
            </a:r>
          </a:p>
        </p:txBody>
      </p:sp>
      <p:sp>
        <p:nvSpPr>
          <p:cNvPr id="3" name="Content Placeholder 2"/>
          <p:cNvSpPr>
            <a:spLocks noGrp="1"/>
          </p:cNvSpPr>
          <p:nvPr>
            <p:ph sz="half" idx="1"/>
          </p:nvPr>
        </p:nvSpPr>
        <p:spPr>
          <a:xfrm>
            <a:off x="0" y="914400"/>
            <a:ext cx="4495800" cy="5943600"/>
          </a:xfrm>
        </p:spPr>
        <p:txBody>
          <a:bodyPr>
            <a:noAutofit/>
          </a:bodyPr>
          <a:lstStyle/>
          <a:p>
            <a:r>
              <a:rPr lang="en-GB" sz="2000" dirty="0"/>
              <a:t>Culture of Death, </a:t>
            </a:r>
            <a:r>
              <a:rPr lang="en-GB" sz="2000" i="1" dirty="0"/>
              <a:t>(“</a:t>
            </a:r>
            <a:r>
              <a:rPr lang="en-GB" sz="2000" i="1" dirty="0" err="1"/>
              <a:t>Sadduces</a:t>
            </a:r>
            <a:r>
              <a:rPr lang="en-GB" sz="2000" i="1" dirty="0"/>
              <a:t>”)</a:t>
            </a:r>
          </a:p>
          <a:p>
            <a:pPr marL="0" indent="0">
              <a:buNone/>
            </a:pPr>
            <a:endParaRPr lang="en-GB" sz="2000" b="1" dirty="0">
              <a:solidFill>
                <a:srgbClr val="C00000"/>
              </a:solidFill>
            </a:endParaRPr>
          </a:p>
          <a:p>
            <a:r>
              <a:rPr lang="en-GB" sz="2000" b="1" dirty="0"/>
              <a:t>HUMAN DEVELOPMENT INDEX</a:t>
            </a:r>
          </a:p>
          <a:p>
            <a:endParaRPr lang="en-GB" sz="2000" b="1" dirty="0">
              <a:solidFill>
                <a:srgbClr val="C00000"/>
              </a:solidFill>
            </a:endParaRPr>
          </a:p>
          <a:p>
            <a:r>
              <a:rPr lang="en-GB" sz="2000" b="1" dirty="0">
                <a:solidFill>
                  <a:srgbClr val="C00000"/>
                </a:solidFill>
              </a:rPr>
              <a:t>Sexual and Reproductive Health and Rights</a:t>
            </a:r>
          </a:p>
          <a:p>
            <a:pPr marL="0" indent="0">
              <a:buNone/>
            </a:pPr>
            <a:r>
              <a:rPr lang="en-GB" sz="2000" dirty="0"/>
              <a:t>    Contraceptive Mentality and Population Control</a:t>
            </a:r>
          </a:p>
          <a:p>
            <a:r>
              <a:rPr lang="en-GB" sz="2000" dirty="0"/>
              <a:t>Abortion and Abortion Rights</a:t>
            </a:r>
          </a:p>
          <a:p>
            <a:r>
              <a:rPr lang="en-GB" sz="2000" dirty="0"/>
              <a:t>In vitro Fertilisation (IVF)</a:t>
            </a:r>
          </a:p>
          <a:p>
            <a:endParaRPr lang="en-GB" sz="2000" dirty="0"/>
          </a:p>
          <a:p>
            <a:r>
              <a:rPr lang="en-GB" sz="2000" dirty="0"/>
              <a:t>Euthanasia and physician assisted suicide</a:t>
            </a:r>
          </a:p>
          <a:p>
            <a:r>
              <a:rPr lang="en-GB" sz="2000" dirty="0"/>
              <a:t>LGBT and Homosexual Rights</a:t>
            </a:r>
          </a:p>
          <a:p>
            <a:endParaRPr lang="en-GB" sz="2000" dirty="0"/>
          </a:p>
          <a:p>
            <a:r>
              <a:rPr lang="en-GB" sz="2000" dirty="0"/>
              <a:t>Women`s Rights</a:t>
            </a:r>
          </a:p>
          <a:p>
            <a:endParaRPr lang="en-GB" sz="2000" dirty="0"/>
          </a:p>
          <a:p>
            <a:endParaRPr lang="en-GB" sz="1600" dirty="0"/>
          </a:p>
        </p:txBody>
      </p:sp>
      <p:sp>
        <p:nvSpPr>
          <p:cNvPr id="4" name="Content Placeholder 3"/>
          <p:cNvSpPr>
            <a:spLocks noGrp="1"/>
          </p:cNvSpPr>
          <p:nvPr>
            <p:ph sz="half" idx="2"/>
          </p:nvPr>
        </p:nvSpPr>
        <p:spPr>
          <a:xfrm>
            <a:off x="4648200" y="914400"/>
            <a:ext cx="4495800" cy="5943600"/>
          </a:xfrm>
        </p:spPr>
        <p:txBody>
          <a:bodyPr>
            <a:normAutofit fontScale="70000" lnSpcReduction="20000"/>
          </a:bodyPr>
          <a:lstStyle/>
          <a:p>
            <a:r>
              <a:rPr lang="en-GB" sz="2900" dirty="0"/>
              <a:t>Culture of Life from the Christian value of humanity: IMAGE OF GOD</a:t>
            </a:r>
          </a:p>
          <a:p>
            <a:pPr marL="0" indent="0">
              <a:buNone/>
            </a:pPr>
            <a:endParaRPr lang="en-GB" sz="2900" b="1" dirty="0"/>
          </a:p>
          <a:p>
            <a:pPr marL="0" indent="0">
              <a:buNone/>
            </a:pPr>
            <a:r>
              <a:rPr lang="en-GB" sz="2900" b="1" dirty="0"/>
              <a:t>INTEGRAL HUMAN DEVELOPMENT</a:t>
            </a:r>
          </a:p>
          <a:p>
            <a:pPr marL="0" indent="0">
              <a:buNone/>
            </a:pPr>
            <a:r>
              <a:rPr lang="en-GB" sz="2600" dirty="0"/>
              <a:t>SPIRITUAL AND MORAL VALUES</a:t>
            </a:r>
          </a:p>
          <a:p>
            <a:r>
              <a:rPr lang="en-GB" sz="2900" b="1" dirty="0">
                <a:solidFill>
                  <a:srgbClr val="C00000"/>
                </a:solidFill>
              </a:rPr>
              <a:t>Sexuality Education and Natural Family Planning by Natural Law : </a:t>
            </a:r>
          </a:p>
          <a:p>
            <a:pPr marL="0" indent="0">
              <a:buNone/>
            </a:pPr>
            <a:r>
              <a:rPr lang="en-GB" sz="2900" b="1" dirty="0">
                <a:solidFill>
                  <a:srgbClr val="C00000"/>
                </a:solidFill>
              </a:rPr>
              <a:t>Fertility Awareness. (Creighton Model System) </a:t>
            </a:r>
          </a:p>
          <a:p>
            <a:r>
              <a:rPr lang="en-GB" sz="2900" dirty="0"/>
              <a:t>Right to Life and Crisis Pregnancy Management</a:t>
            </a:r>
          </a:p>
          <a:p>
            <a:r>
              <a:rPr lang="en-GB" sz="2900" dirty="0"/>
              <a:t>Natural Procreative Technology</a:t>
            </a:r>
          </a:p>
          <a:p>
            <a:pPr marL="0" indent="0">
              <a:buNone/>
            </a:pPr>
            <a:r>
              <a:rPr lang="en-GB" sz="2900" b="1" dirty="0" err="1">
                <a:solidFill>
                  <a:srgbClr val="C00000"/>
                </a:solidFill>
              </a:rPr>
              <a:t>NaProTechnology</a:t>
            </a:r>
            <a:endParaRPr lang="en-GB" sz="2900" b="1" dirty="0">
              <a:solidFill>
                <a:srgbClr val="C00000"/>
              </a:solidFill>
            </a:endParaRPr>
          </a:p>
          <a:p>
            <a:endParaRPr lang="en-GB" sz="2900" dirty="0"/>
          </a:p>
          <a:p>
            <a:r>
              <a:rPr lang="en-GB" sz="2900" dirty="0"/>
              <a:t>Palliative Care</a:t>
            </a:r>
          </a:p>
          <a:p>
            <a:pPr marL="0" indent="0">
              <a:buNone/>
            </a:pPr>
            <a:endParaRPr lang="en-GB" sz="2900" dirty="0"/>
          </a:p>
          <a:p>
            <a:r>
              <a:rPr lang="en-GB" sz="2900" dirty="0"/>
              <a:t>Rights of the Family</a:t>
            </a:r>
          </a:p>
          <a:p>
            <a:endParaRPr lang="en-GB" sz="2900" dirty="0"/>
          </a:p>
          <a:p>
            <a:r>
              <a:rPr lang="en-GB" sz="2900" dirty="0"/>
              <a:t>Rights of the Child to life.</a:t>
            </a:r>
          </a:p>
          <a:p>
            <a:endParaRPr lang="en-GB" sz="2900" dirty="0"/>
          </a:p>
          <a:p>
            <a:endParaRPr lang="en-GB" sz="2900" dirty="0"/>
          </a:p>
          <a:p>
            <a:pPr>
              <a:buNone/>
            </a:pPr>
            <a:endParaRPr lang="en-GB" dirty="0"/>
          </a:p>
          <a:p>
            <a:endParaRPr lang="en-GB" dirty="0"/>
          </a:p>
        </p:txBody>
      </p:sp>
    </p:spTree>
    <p:extLst>
      <p:ext uri="{BB962C8B-B14F-4D97-AF65-F5344CB8AC3E}">
        <p14:creationId xmlns:p14="http://schemas.microsoft.com/office/powerpoint/2010/main" val="3569077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WHO Bulletin 2011:89:137-143</a:t>
            </a:r>
          </a:p>
        </p:txBody>
      </p:sp>
      <p:sp>
        <p:nvSpPr>
          <p:cNvPr id="3" name="Content Placeholder 2"/>
          <p:cNvSpPr>
            <a:spLocks noGrp="1"/>
          </p:cNvSpPr>
          <p:nvPr>
            <p:ph idx="1"/>
          </p:nvPr>
        </p:nvSpPr>
        <p:spPr>
          <a:xfrm>
            <a:off x="0" y="1219200"/>
            <a:ext cx="9144000" cy="5638800"/>
          </a:xfrm>
        </p:spPr>
        <p:txBody>
          <a:bodyPr>
            <a:normAutofit fontScale="92500" lnSpcReduction="10000"/>
          </a:bodyPr>
          <a:lstStyle/>
          <a:p>
            <a:pPr>
              <a:buNone/>
            </a:pPr>
            <a:r>
              <a:rPr lang="en-GB" sz="3600" b="1" dirty="0">
                <a:solidFill>
                  <a:srgbClr val="FF0000"/>
                </a:solidFill>
              </a:rPr>
              <a:t>The low subjective demand or need for contraception in Africa has not changed over the past decade.</a:t>
            </a:r>
          </a:p>
          <a:p>
            <a:r>
              <a:rPr lang="en-GB" dirty="0"/>
              <a:t> </a:t>
            </a:r>
            <a:r>
              <a:rPr lang="en-GB" b="1" dirty="0"/>
              <a:t>Induced abortions could partially offset the lack of effective contraception</a:t>
            </a:r>
            <a:r>
              <a:rPr lang="en-GB" dirty="0"/>
              <a:t>. (The Argument to legalise abortion)</a:t>
            </a:r>
          </a:p>
          <a:p>
            <a:pPr>
              <a:buNone/>
            </a:pPr>
            <a:r>
              <a:rPr lang="en-GB" dirty="0"/>
              <a:t>Western Africa already has the highest abortion-related mortality of any region in the world, with an estimated 140 abortion-related deaths per 100 000 live births per</a:t>
            </a:r>
          </a:p>
          <a:p>
            <a:r>
              <a:rPr lang="en-GB" b="1" dirty="0"/>
              <a:t>Contraception</a:t>
            </a:r>
            <a:r>
              <a:rPr lang="en-GB" dirty="0"/>
              <a:t> should be vigorously promoted in western Africa on both health and economic grounds.</a:t>
            </a:r>
          </a:p>
          <a:p>
            <a:r>
              <a:rPr lang="en-GB" b="1" dirty="0"/>
              <a:t> </a:t>
            </a:r>
            <a:r>
              <a:rPr lang="en-GB" sz="2400" b="1" dirty="0"/>
              <a:t>John G Cleland </a:t>
            </a:r>
            <a:r>
              <a:rPr lang="en-GB" sz="2400" b="1" baseline="30000" dirty="0"/>
              <a:t>a</a:t>
            </a:r>
            <a:r>
              <a:rPr lang="en-GB" sz="2400" b="1" dirty="0"/>
              <a:t>, Robert P </a:t>
            </a:r>
            <a:r>
              <a:rPr lang="en-GB" sz="2400" b="1" dirty="0" err="1"/>
              <a:t>Ndugwa</a:t>
            </a:r>
            <a:r>
              <a:rPr lang="en-GB" sz="2400" b="1" dirty="0"/>
              <a:t> </a:t>
            </a:r>
            <a:r>
              <a:rPr lang="en-GB" sz="2400" b="1" baseline="30000" dirty="0"/>
              <a:t>a</a:t>
            </a:r>
            <a:r>
              <a:rPr lang="en-GB" sz="2400" b="1" dirty="0"/>
              <a:t> &amp; </a:t>
            </a:r>
            <a:r>
              <a:rPr lang="en-GB" sz="2400" b="1" dirty="0" err="1"/>
              <a:t>Eliya</a:t>
            </a:r>
            <a:r>
              <a:rPr lang="en-GB" sz="2400" b="1" dirty="0"/>
              <a:t> M Zulu </a:t>
            </a:r>
            <a:r>
              <a:rPr lang="en-GB" sz="2400" b="1" baseline="30000" dirty="0"/>
              <a:t>b</a:t>
            </a:r>
            <a:endParaRPr lang="en-GB" sz="2400" dirty="0"/>
          </a:p>
          <a:p>
            <a:endParaRPr lang="en-GB" dirty="0"/>
          </a:p>
          <a:p>
            <a:endParaRPr lang="en-GB" dirty="0"/>
          </a:p>
        </p:txBody>
      </p:sp>
    </p:spTree>
    <p:extLst>
      <p:ext uri="{BB962C8B-B14F-4D97-AF65-F5344CB8AC3E}">
        <p14:creationId xmlns:p14="http://schemas.microsoft.com/office/powerpoint/2010/main" val="561968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GB" sz="3200" b="1" dirty="0"/>
              <a:t>CONSCIENTIOUS OBJECTION:</a:t>
            </a:r>
            <a:br>
              <a:rPr lang="en-GB" sz="3200" b="1" dirty="0"/>
            </a:br>
            <a:r>
              <a:rPr lang="en-GB" sz="3200" b="1" dirty="0"/>
              <a:t>Government Harassment of Catholic Doctor for </a:t>
            </a:r>
            <a:br>
              <a:rPr lang="en-GB" sz="3200" b="1" dirty="0"/>
            </a:br>
            <a:r>
              <a:rPr lang="en-GB" sz="3200" b="1" dirty="0"/>
              <a:t>Pro Life Protest in Imo State</a:t>
            </a:r>
          </a:p>
        </p:txBody>
      </p:sp>
      <p:pic>
        <p:nvPicPr>
          <p:cNvPr id="34818"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1671108" y="1825625"/>
            <a:ext cx="5801784" cy="4351338"/>
          </a:xfrm>
          <a:prstGeom prst="rect">
            <a:avLst/>
          </a:prstGeom>
          <a:noFill/>
          <a:ln w="9525">
            <a:noFill/>
            <a:miter lim="800000"/>
            <a:headEnd/>
            <a:tailEnd/>
          </a:ln>
        </p:spPr>
      </p:pic>
    </p:spTree>
    <p:extLst>
      <p:ext uri="{BB962C8B-B14F-4D97-AF65-F5344CB8AC3E}">
        <p14:creationId xmlns:p14="http://schemas.microsoft.com/office/powerpoint/2010/main" val="2388020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GB" sz="3600" b="1" dirty="0"/>
              <a:t>How IVF Developed in Nigeria </a:t>
            </a:r>
            <a:r>
              <a:rPr lang="en-GB" sz="3600" dirty="0"/>
              <a:t> </a:t>
            </a:r>
            <a:br>
              <a:rPr lang="en-GB" sz="3600" dirty="0"/>
            </a:br>
            <a:r>
              <a:rPr lang="en-GB" sz="3600" i="1" dirty="0">
                <a:hlinkClick r:id="rId3"/>
              </a:rPr>
              <a:t>http://www.ivfbabiesnigeria.blogspot.com</a:t>
            </a:r>
            <a:r>
              <a:rPr lang="en-GB" sz="3600" dirty="0"/>
              <a:t> </a:t>
            </a:r>
          </a:p>
        </p:txBody>
      </p:sp>
      <p:sp>
        <p:nvSpPr>
          <p:cNvPr id="3" name="Content Placeholder 2"/>
          <p:cNvSpPr>
            <a:spLocks noGrp="1"/>
          </p:cNvSpPr>
          <p:nvPr>
            <p:ph idx="1"/>
          </p:nvPr>
        </p:nvSpPr>
        <p:spPr>
          <a:xfrm>
            <a:off x="0" y="1600200"/>
            <a:ext cx="9144000" cy="5257800"/>
          </a:xfrm>
        </p:spPr>
        <p:txBody>
          <a:bodyPr>
            <a:normAutofit lnSpcReduction="10000"/>
          </a:bodyPr>
          <a:lstStyle/>
          <a:p>
            <a:pPr>
              <a:buNone/>
            </a:pPr>
            <a:r>
              <a:rPr lang="en-GB" sz="1400" b="1" dirty="0"/>
              <a:t>Wednesday, September 23, 2015</a:t>
            </a:r>
            <a:endParaRPr lang="en-GB" sz="1400" dirty="0"/>
          </a:p>
          <a:p>
            <a:pPr>
              <a:buNone/>
            </a:pPr>
            <a:r>
              <a:rPr lang="en-GB" sz="2400" b="1" dirty="0">
                <a:hlinkClick r:id="rId4"/>
              </a:rPr>
              <a:t>CLAIMS OF FIRST IVF BABY (IN NIGERIA): Professor </a:t>
            </a:r>
            <a:r>
              <a:rPr lang="en-GB" sz="2400" b="1" dirty="0" err="1">
                <a:hlinkClick r:id="rId4"/>
              </a:rPr>
              <a:t>Oladapo</a:t>
            </a:r>
            <a:r>
              <a:rPr lang="en-GB" sz="2400" b="1" dirty="0">
                <a:hlinkClick r:id="rId4"/>
              </a:rPr>
              <a:t> </a:t>
            </a:r>
            <a:r>
              <a:rPr lang="en-GB" sz="2400" b="1" dirty="0" err="1">
                <a:solidFill>
                  <a:srgbClr val="0070C0"/>
                </a:solidFill>
                <a:hlinkClick r:id="rId4"/>
              </a:rPr>
              <a:t>Ashiru</a:t>
            </a:r>
            <a:r>
              <a:rPr lang="en-GB" sz="2400" b="1" dirty="0">
                <a:solidFill>
                  <a:srgbClr val="0070C0"/>
                </a:solidFill>
              </a:rPr>
              <a:t>/Professor </a:t>
            </a:r>
            <a:r>
              <a:rPr lang="en-GB" sz="2400" b="1" dirty="0" err="1">
                <a:solidFill>
                  <a:srgbClr val="0070C0"/>
                </a:solidFill>
              </a:rPr>
              <a:t>Osato</a:t>
            </a:r>
            <a:r>
              <a:rPr lang="en-GB" sz="2400" b="1" dirty="0">
                <a:solidFill>
                  <a:srgbClr val="0070C0"/>
                </a:solidFill>
              </a:rPr>
              <a:t> </a:t>
            </a:r>
            <a:r>
              <a:rPr lang="en-GB" sz="2400" b="1" dirty="0" err="1">
                <a:solidFill>
                  <a:srgbClr val="0070C0"/>
                </a:solidFill>
              </a:rPr>
              <a:t>Giwa-Osagie</a:t>
            </a:r>
            <a:r>
              <a:rPr lang="en-GB" sz="2400" b="1" dirty="0">
                <a:solidFill>
                  <a:srgbClr val="0070C0"/>
                </a:solidFill>
              </a:rPr>
              <a:t>.</a:t>
            </a:r>
          </a:p>
          <a:p>
            <a:pPr>
              <a:buNone/>
            </a:pPr>
            <a:r>
              <a:rPr lang="en-GB" sz="2600" b="1" i="1" dirty="0">
                <a:solidFill>
                  <a:srgbClr val="C00000"/>
                </a:solidFill>
              </a:rPr>
              <a:t>On 17th March 1989, </a:t>
            </a:r>
            <a:r>
              <a:rPr lang="en-GB" sz="2400" i="1" dirty="0"/>
              <a:t>human ingenuity came into play at the Lagos University Teaching Hospital (LUTH) </a:t>
            </a:r>
            <a:r>
              <a:rPr lang="en-GB" sz="2400" i="1" dirty="0" err="1"/>
              <a:t>Idiaraba</a:t>
            </a:r>
            <a:r>
              <a:rPr lang="en-GB" sz="2400" i="1" dirty="0"/>
              <a:t>, Lagos, when a team of experts from the Hospital, and the College of Medicine University of Lagos, became the first Researchers ever, to produce the test tube baby in Black Africa, comprising East, West, and Central Africa. …</a:t>
            </a:r>
            <a:r>
              <a:rPr lang="en-GB" sz="2400" dirty="0"/>
              <a:t> conceived through the delicate In-Vitro Fertilisation and Embryo Transfer (IVF-ET) method was born……..Mrs. Oni returned to Nigeria sometimes in October and was seen again in the Ante-Natal Clinic in October. November by Dr. (Mrs) O. K. </a:t>
            </a:r>
            <a:r>
              <a:rPr lang="en-GB" sz="2400" dirty="0" err="1"/>
              <a:t>Ogedengbe</a:t>
            </a:r>
            <a:r>
              <a:rPr lang="en-GB" sz="2400" dirty="0"/>
              <a:t>, a Consultant and </a:t>
            </a:r>
            <a:r>
              <a:rPr lang="en-GB" sz="2800" b="1" dirty="0">
                <a:solidFill>
                  <a:srgbClr val="002060"/>
                </a:solidFill>
              </a:rPr>
              <a:t>Dr. (Mrs.) H. Williams, Resident in Obstetrics and Gynaecology.</a:t>
            </a:r>
          </a:p>
          <a:p>
            <a:pPr>
              <a:buNone/>
            </a:pPr>
            <a:endParaRPr lang="en-GB" sz="2400" dirty="0"/>
          </a:p>
        </p:txBody>
      </p:sp>
    </p:spTree>
    <p:extLst>
      <p:ext uri="{BB962C8B-B14F-4D97-AF65-F5344CB8AC3E}">
        <p14:creationId xmlns:p14="http://schemas.microsoft.com/office/powerpoint/2010/main" val="444941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81200"/>
          </a:xfrm>
        </p:spPr>
        <p:txBody>
          <a:bodyPr>
            <a:normAutofit fontScale="90000"/>
          </a:bodyPr>
          <a:lstStyle/>
          <a:p>
            <a:br>
              <a:rPr lang="en-GB" sz="3600" b="1" dirty="0"/>
            </a:br>
            <a:r>
              <a:rPr lang="en-GB" sz="3600" b="1" dirty="0"/>
              <a:t>Factors associated with the knowledge, practice and perceptions of contraception in rural southern Nigeria. (Christian)</a:t>
            </a:r>
            <a:br>
              <a:rPr lang="en-GB" dirty="0"/>
            </a:br>
            <a:endParaRPr lang="en-GB" dirty="0"/>
          </a:p>
        </p:txBody>
      </p:sp>
      <p:sp>
        <p:nvSpPr>
          <p:cNvPr id="3" name="Content Placeholder 2"/>
          <p:cNvSpPr>
            <a:spLocks noGrp="1"/>
          </p:cNvSpPr>
          <p:nvPr>
            <p:ph idx="1"/>
          </p:nvPr>
        </p:nvSpPr>
        <p:spPr>
          <a:xfrm>
            <a:off x="0" y="1600200"/>
            <a:ext cx="9144000" cy="5257800"/>
          </a:xfrm>
        </p:spPr>
        <p:txBody>
          <a:bodyPr>
            <a:normAutofit fontScale="92500" lnSpcReduction="20000"/>
          </a:bodyPr>
          <a:lstStyle/>
          <a:p>
            <a:pPr>
              <a:buNone/>
            </a:pPr>
            <a:r>
              <a:rPr lang="en-GB" sz="2800" dirty="0"/>
              <a:t> </a:t>
            </a:r>
          </a:p>
          <a:p>
            <a:pPr>
              <a:buNone/>
            </a:pPr>
            <a:r>
              <a:rPr lang="en-GB" sz="4000" dirty="0"/>
              <a:t>Despite intense programmatic efforts by the Nigerian government and various non-governmental agencies to reverse the trend, there has been little evidence to suggest a systematic improvement in these indicators.</a:t>
            </a:r>
          </a:p>
          <a:p>
            <a:pPr marL="0" indent="0">
              <a:buNone/>
            </a:pPr>
            <a:r>
              <a:rPr lang="en-GB" sz="4000" dirty="0">
                <a:hlinkClick r:id="rId2" tooltip="Ghana medical journal."/>
              </a:rPr>
              <a:t>   Ghana Med J.</a:t>
            </a:r>
            <a:r>
              <a:rPr lang="en-GB" sz="4000" dirty="0"/>
              <a:t> 2009 Sep;43(3):115-21.</a:t>
            </a:r>
          </a:p>
          <a:p>
            <a:r>
              <a:rPr lang="en-GB" sz="4000" i="1" dirty="0"/>
              <a:t>(Lack of trust of public health services. Free Contraceptives substituted for drugs !!!)</a:t>
            </a:r>
          </a:p>
          <a:p>
            <a:pPr>
              <a:buNone/>
            </a:pPr>
            <a:endParaRPr lang="en-GB" sz="2800" i="1" dirty="0">
              <a:hlinkClick r:id="" action="ppaction://noaction"/>
            </a:endParaRPr>
          </a:p>
          <a:p>
            <a:pPr>
              <a:buNone/>
            </a:pPr>
            <a:r>
              <a:rPr lang="en-GB" sz="2800" dirty="0">
                <a:hlinkClick r:id="" action="ppaction://noaction"/>
              </a:rPr>
              <a:t> </a:t>
            </a:r>
            <a:endParaRPr lang="en-GB" dirty="0"/>
          </a:p>
        </p:txBody>
      </p:sp>
    </p:spTree>
    <p:extLst>
      <p:ext uri="{BB962C8B-B14F-4D97-AF65-F5344CB8AC3E}">
        <p14:creationId xmlns:p14="http://schemas.microsoft.com/office/powerpoint/2010/main" val="1455216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Autofit/>
          </a:bodyPr>
          <a:lstStyle/>
          <a:p>
            <a:r>
              <a:rPr lang="en-GB" sz="3600" b="1" dirty="0"/>
              <a:t>FERTILITY IN GOD`S PLAN FOR MARRIAGE</a:t>
            </a:r>
          </a:p>
        </p:txBody>
      </p:sp>
      <p:sp>
        <p:nvSpPr>
          <p:cNvPr id="3" name="Content Placeholder 2"/>
          <p:cNvSpPr>
            <a:spLocks noGrp="1"/>
          </p:cNvSpPr>
          <p:nvPr>
            <p:ph idx="1"/>
          </p:nvPr>
        </p:nvSpPr>
        <p:spPr>
          <a:xfrm>
            <a:off x="0" y="990600"/>
            <a:ext cx="9144000" cy="5867400"/>
          </a:xfrm>
        </p:spPr>
        <p:txBody>
          <a:bodyPr>
            <a:normAutofit fontScale="92500" lnSpcReduction="20000"/>
          </a:bodyPr>
          <a:lstStyle/>
          <a:p>
            <a:r>
              <a:rPr lang="en-GB" sz="3600" b="1" dirty="0"/>
              <a:t>Africa has a VERY STRONG FERTILITY CULTURE.</a:t>
            </a:r>
          </a:p>
          <a:p>
            <a:r>
              <a:rPr lang="en-GB" sz="3600" b="1" dirty="0"/>
              <a:t>Childlessness is a frequent cause of marital breakdown.</a:t>
            </a:r>
          </a:p>
          <a:p>
            <a:r>
              <a:rPr lang="en-GB" sz="3600" b="1" dirty="0">
                <a:solidFill>
                  <a:srgbClr val="00B050"/>
                </a:solidFill>
              </a:rPr>
              <a:t>Infertility as well as over fecundity affect marital harmony in Africa</a:t>
            </a:r>
          </a:p>
          <a:p>
            <a:pPr lvl="0">
              <a:buNone/>
            </a:pPr>
            <a:r>
              <a:rPr lang="en-GB" sz="3500" b="1" dirty="0">
                <a:solidFill>
                  <a:prstClr val="black"/>
                </a:solidFill>
              </a:rPr>
              <a:t>Despite enormous benefits, unmet need for family planning remains high in </a:t>
            </a:r>
            <a:r>
              <a:rPr lang="en-GB" sz="3500" b="1" dirty="0" err="1">
                <a:solidFill>
                  <a:prstClr val="black"/>
                </a:solidFill>
              </a:rPr>
              <a:t>sub-saharan</a:t>
            </a:r>
            <a:r>
              <a:rPr lang="en-GB" sz="3500" b="1" dirty="0">
                <a:solidFill>
                  <a:prstClr val="black"/>
                </a:solidFill>
              </a:rPr>
              <a:t> Africa.</a:t>
            </a:r>
            <a:endParaRPr lang="en-GB" sz="3500" dirty="0">
              <a:solidFill>
                <a:prstClr val="black"/>
              </a:solidFill>
            </a:endParaRPr>
          </a:p>
          <a:p>
            <a:pPr lvl="0">
              <a:buNone/>
            </a:pPr>
            <a:r>
              <a:rPr lang="en-GB" sz="1800" dirty="0">
                <a:solidFill>
                  <a:prstClr val="black"/>
                </a:solidFill>
              </a:rPr>
              <a:t>    </a:t>
            </a:r>
          </a:p>
          <a:p>
            <a:pPr lvl="0">
              <a:buNone/>
            </a:pPr>
            <a:r>
              <a:rPr lang="en-GB" sz="3500" dirty="0">
                <a:solidFill>
                  <a:srgbClr val="FF0000"/>
                </a:solidFill>
              </a:rPr>
              <a:t>Not many studies have explored its knowledge , accessibility,  acceptability, and use of </a:t>
            </a:r>
            <a:r>
              <a:rPr lang="en-GB" sz="3500" b="1" dirty="0">
                <a:solidFill>
                  <a:srgbClr val="FF0000"/>
                </a:solidFill>
              </a:rPr>
              <a:t>Natural Family Planning in Africa.</a:t>
            </a:r>
          </a:p>
          <a:p>
            <a:r>
              <a:rPr lang="en-GB" b="1" dirty="0"/>
              <a:t>AFRICAN FAMILY PLANNING MUST ADDRESS BOTH INFERTILITY AND OVERFECUNDITY.</a:t>
            </a:r>
            <a:endParaRPr lang="en-GB" dirty="0">
              <a:solidFill>
                <a:prstClr val="black"/>
              </a:solidFill>
            </a:endParaRPr>
          </a:p>
          <a:p>
            <a:endParaRPr lang="en-GB" b="1" dirty="0"/>
          </a:p>
          <a:p>
            <a:endParaRPr lang="en-GB" b="1" dirty="0"/>
          </a:p>
        </p:txBody>
      </p:sp>
    </p:spTree>
    <p:extLst>
      <p:ext uri="{BB962C8B-B14F-4D97-AF65-F5344CB8AC3E}">
        <p14:creationId xmlns:p14="http://schemas.microsoft.com/office/powerpoint/2010/main" val="3826435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MATERCARE INTERNATIONAL (MCI)</a:t>
            </a:r>
          </a:p>
        </p:txBody>
      </p:sp>
      <p:pic>
        <p:nvPicPr>
          <p:cNvPr id="2050"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747397" y="1600200"/>
            <a:ext cx="3649206" cy="4525963"/>
          </a:xfrm>
          <a:prstGeom prst="rect">
            <a:avLst/>
          </a:prstGeom>
          <a:noFill/>
          <a:ln w="9525">
            <a:noFill/>
            <a:miter lim="800000"/>
            <a:headEnd/>
            <a:tailEnd/>
          </a:ln>
        </p:spPr>
      </p:pic>
    </p:spTree>
    <p:extLst>
      <p:ext uri="{BB962C8B-B14F-4D97-AF65-F5344CB8AC3E}">
        <p14:creationId xmlns:p14="http://schemas.microsoft.com/office/powerpoint/2010/main" val="847339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dirty="0"/>
              <a:t>ST GIANNA MOLLA</a:t>
            </a:r>
            <a:br>
              <a:rPr lang="en-GB" sz="2400" dirty="0"/>
            </a:br>
            <a:r>
              <a:rPr lang="en-GB" sz="2400" dirty="0"/>
              <a:t>Patron Saint MATERCARE</a:t>
            </a:r>
          </a:p>
        </p:txBody>
      </p:sp>
      <p:sp>
        <p:nvSpPr>
          <p:cNvPr id="4" name="Text Placeholder 3"/>
          <p:cNvSpPr>
            <a:spLocks noGrp="1"/>
          </p:cNvSpPr>
          <p:nvPr>
            <p:ph type="body" sz="half" idx="2"/>
          </p:nvPr>
        </p:nvSpPr>
        <p:spPr/>
        <p:txBody>
          <a:bodyPr/>
          <a:lstStyle/>
          <a:p>
            <a:pPr>
              <a:buFont typeface="Arial" pitchFamily="34" charset="0"/>
              <a:buChar char="•"/>
            </a:pPr>
            <a:endParaRPr lang="en-GB" sz="2400" dirty="0"/>
          </a:p>
          <a:p>
            <a:pPr>
              <a:buFont typeface="Arial" pitchFamily="34" charset="0"/>
              <a:buChar char="•"/>
            </a:pPr>
            <a:endParaRPr lang="en-GB" sz="2400" dirty="0"/>
          </a:p>
          <a:p>
            <a:pPr>
              <a:buFont typeface="Arial" pitchFamily="34" charset="0"/>
              <a:buChar char="•"/>
            </a:pPr>
            <a:r>
              <a:rPr lang="en-GB" sz="2400" dirty="0"/>
              <a:t>Mother</a:t>
            </a:r>
          </a:p>
          <a:p>
            <a:pPr>
              <a:buFont typeface="Arial" pitchFamily="34" charset="0"/>
              <a:buChar char="•"/>
            </a:pPr>
            <a:r>
              <a:rPr lang="en-GB" sz="2400" dirty="0"/>
              <a:t>Paediatrician</a:t>
            </a:r>
          </a:p>
          <a:p>
            <a:pPr>
              <a:buFont typeface="Arial" pitchFamily="34" charset="0"/>
              <a:buChar char="•"/>
            </a:pPr>
            <a:r>
              <a:rPr lang="en-GB" sz="2400" dirty="0"/>
              <a:t>Maternal Death</a:t>
            </a:r>
          </a:p>
          <a:p>
            <a:pPr>
              <a:buFont typeface="Arial" pitchFamily="34" charset="0"/>
              <a:buChar char="•"/>
            </a:pPr>
            <a:r>
              <a:rPr lang="en-GB" sz="2400" dirty="0"/>
              <a:t>Canonised 2003</a:t>
            </a:r>
          </a:p>
          <a:p>
            <a:pPr>
              <a:buFont typeface="Arial" pitchFamily="34" charset="0"/>
              <a:buChar char="•"/>
            </a:pPr>
            <a:r>
              <a:rPr lang="en-GB" sz="2400" dirty="0"/>
              <a:t>Wife</a:t>
            </a:r>
          </a:p>
        </p:txBody>
      </p:sp>
      <p:pic>
        <p:nvPicPr>
          <p:cNvPr id="28674"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4055498" y="273050"/>
            <a:ext cx="4150854" cy="5853113"/>
          </a:xfrm>
          <a:prstGeom prst="rect">
            <a:avLst/>
          </a:prstGeom>
          <a:noFill/>
          <a:ln w="9525">
            <a:noFill/>
            <a:miter lim="800000"/>
            <a:headEnd/>
            <a:tailEnd/>
          </a:ln>
        </p:spPr>
      </p:pic>
    </p:spTree>
    <p:extLst>
      <p:ext uri="{BB962C8B-B14F-4D97-AF65-F5344CB8AC3E}">
        <p14:creationId xmlns:p14="http://schemas.microsoft.com/office/powerpoint/2010/main" val="2456835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World Federation of Catholic Gynaecologists with JP11</a:t>
            </a:r>
          </a:p>
        </p:txBody>
      </p:sp>
      <p:pic>
        <p:nvPicPr>
          <p:cNvPr id="27650" name="Picture 2"/>
          <p:cNvPicPr>
            <a:picLocks noGrp="1" noChangeAspect="1" noChangeArrowheads="1"/>
          </p:cNvPicPr>
          <p:nvPr>
            <p:ph idx="1"/>
          </p:nvPr>
        </p:nvPicPr>
        <p:blipFill>
          <a:blip r:embed="rId2" cstate="print"/>
          <a:srcRect/>
          <a:stretch>
            <a:fillRect/>
          </a:stretch>
        </p:blipFill>
        <p:spPr bwMode="auto">
          <a:xfrm>
            <a:off x="1398789" y="1600200"/>
            <a:ext cx="6346422" cy="4525963"/>
          </a:xfrm>
          <a:prstGeom prst="rect">
            <a:avLst/>
          </a:prstGeom>
          <a:noFill/>
          <a:ln w="9525">
            <a:noFill/>
            <a:miter lim="800000"/>
            <a:headEnd/>
            <a:tailEnd/>
          </a:ln>
        </p:spPr>
      </p:pic>
    </p:spTree>
    <p:extLst>
      <p:ext uri="{BB962C8B-B14F-4D97-AF65-F5344CB8AC3E}">
        <p14:creationId xmlns:p14="http://schemas.microsoft.com/office/powerpoint/2010/main" val="260827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a:t>Saint John Paul 11 and Matercare President</a:t>
            </a:r>
            <a:br>
              <a:rPr lang="en-GB" sz="3600" dirty="0"/>
            </a:br>
            <a:r>
              <a:rPr lang="en-GB" sz="3600" dirty="0"/>
              <a:t>Prof Robert Walley</a:t>
            </a:r>
          </a:p>
        </p:txBody>
      </p:sp>
      <p:pic>
        <p:nvPicPr>
          <p:cNvPr id="26626"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347426" y="1600200"/>
            <a:ext cx="6449147" cy="4525963"/>
          </a:xfrm>
          <a:prstGeom prst="rect">
            <a:avLst/>
          </a:prstGeom>
          <a:noFill/>
          <a:ln w="9525">
            <a:noFill/>
            <a:miter lim="800000"/>
            <a:headEnd/>
            <a:tailEnd/>
          </a:ln>
        </p:spPr>
      </p:pic>
    </p:spTree>
    <p:extLst>
      <p:ext uri="{BB962C8B-B14F-4D97-AF65-F5344CB8AC3E}">
        <p14:creationId xmlns:p14="http://schemas.microsoft.com/office/powerpoint/2010/main" val="1299145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Matercare meeting in Rome</a:t>
            </a:r>
            <a:br>
              <a:rPr lang="en-GB" dirty="0"/>
            </a:br>
            <a:r>
              <a:rPr lang="en-GB" dirty="0"/>
              <a:t>2011</a:t>
            </a:r>
          </a:p>
        </p:txBody>
      </p:sp>
      <p:pic>
        <p:nvPicPr>
          <p:cNvPr id="38914"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554691" y="1600200"/>
            <a:ext cx="6034617" cy="4525963"/>
          </a:xfrm>
          <a:prstGeom prst="rect">
            <a:avLst/>
          </a:prstGeom>
          <a:noFill/>
          <a:ln w="9525">
            <a:noFill/>
            <a:miter lim="800000"/>
            <a:headEnd/>
            <a:tailEnd/>
          </a:ln>
        </p:spPr>
      </p:pic>
    </p:spTree>
    <p:extLst>
      <p:ext uri="{BB962C8B-B14F-4D97-AF65-F5344CB8AC3E}">
        <p14:creationId xmlns:p14="http://schemas.microsoft.com/office/powerpoint/2010/main" val="1559416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700" dirty="0"/>
              <a:t>ROME August 2015,</a:t>
            </a:r>
            <a:br>
              <a:rPr lang="en-GB" dirty="0"/>
            </a:br>
            <a:r>
              <a:rPr lang="en-GB" dirty="0"/>
              <a:t> </a:t>
            </a:r>
            <a:r>
              <a:rPr lang="en-GB" sz="4000" dirty="0"/>
              <a:t>Catholic Doctors from 30 countries and all</a:t>
            </a:r>
            <a:br>
              <a:rPr lang="en-GB" sz="4000" dirty="0"/>
            </a:br>
            <a:r>
              <a:rPr lang="en-GB" sz="4000" dirty="0"/>
              <a:t> the continents</a:t>
            </a:r>
          </a:p>
        </p:txBody>
      </p:sp>
      <p:pic>
        <p:nvPicPr>
          <p:cNvPr id="1026" name="Picture 2" descr="F:\DCIM\100NIKON\DSCN0021.JP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554691" y="1600200"/>
            <a:ext cx="6034617" cy="4525963"/>
          </a:xfrm>
          <a:prstGeom prst="rect">
            <a:avLst/>
          </a:prstGeom>
          <a:noFill/>
        </p:spPr>
      </p:pic>
    </p:spTree>
    <p:extLst>
      <p:ext uri="{BB962C8B-B14F-4D97-AF65-F5344CB8AC3E}">
        <p14:creationId xmlns:p14="http://schemas.microsoft.com/office/powerpoint/2010/main" val="3277496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rmAutofit/>
          </a:bodyPr>
          <a:lstStyle/>
          <a:p>
            <a:r>
              <a:rPr lang="en-GB" sz="3100" b="1" dirty="0"/>
              <a:t>FAMILY AND PROCREATIVE HEALTH</a:t>
            </a:r>
            <a:br>
              <a:rPr lang="en-GB" sz="3100" dirty="0"/>
            </a:br>
            <a:r>
              <a:rPr lang="en-GB" sz="3100" dirty="0"/>
              <a:t>Training catholic doctors and midwives. Kenya,  Nigeria</a:t>
            </a:r>
            <a:r>
              <a:rPr lang="en-GB" dirty="0"/>
              <a:t>.</a:t>
            </a:r>
          </a:p>
        </p:txBody>
      </p:sp>
      <p:pic>
        <p:nvPicPr>
          <p:cNvPr id="37890" name="Picture 2"/>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0" y="2204864"/>
            <a:ext cx="4648200" cy="3205336"/>
          </a:xfrm>
          <a:prstGeom prst="rect">
            <a:avLst/>
          </a:prstGeom>
          <a:noFill/>
          <a:ln w="9525">
            <a:noFill/>
            <a:miter lim="800000"/>
            <a:headEnd/>
            <a:tailEnd/>
          </a:ln>
        </p:spPr>
      </p:pic>
      <p:pic>
        <p:nvPicPr>
          <p:cNvPr id="37891" name="Picture 3"/>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8200" y="2204864"/>
            <a:ext cx="4495800" cy="3205336"/>
          </a:xfrm>
          <a:prstGeom prst="rect">
            <a:avLst/>
          </a:prstGeom>
          <a:noFill/>
          <a:ln w="9525">
            <a:noFill/>
            <a:miter lim="800000"/>
            <a:headEnd/>
            <a:tailEnd/>
          </a:ln>
        </p:spPr>
      </p:pic>
    </p:spTree>
    <p:extLst>
      <p:ext uri="{BB962C8B-B14F-4D97-AF65-F5344CB8AC3E}">
        <p14:creationId xmlns:p14="http://schemas.microsoft.com/office/powerpoint/2010/main" val="2689086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err="1"/>
              <a:t>Kogi</a:t>
            </a:r>
            <a:r>
              <a:rPr lang="en-GB" sz="3600" dirty="0"/>
              <a:t> State: Midwifery Students taught essential obstetrics (shock garment)</a:t>
            </a:r>
          </a:p>
        </p:txBody>
      </p:sp>
      <p:pic>
        <p:nvPicPr>
          <p:cNvPr id="38914"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371601" y="1600200"/>
            <a:ext cx="6629400" cy="5257800"/>
          </a:xfrm>
          <a:prstGeom prst="rect">
            <a:avLst/>
          </a:prstGeom>
          <a:noFill/>
          <a:ln w="9525">
            <a:noFill/>
            <a:miter lim="800000"/>
            <a:headEnd/>
            <a:tailEnd/>
          </a:ln>
        </p:spPr>
      </p:pic>
    </p:spTree>
    <p:extLst>
      <p:ext uri="{BB962C8B-B14F-4D97-AF65-F5344CB8AC3E}">
        <p14:creationId xmlns:p14="http://schemas.microsoft.com/office/powerpoint/2010/main" val="2695947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Moses-orig"/>
          <p:cNvPicPr>
            <a:picLocks noChangeAspect="1" noChangeArrowheads="1"/>
          </p:cNvPicPr>
          <p:nvPr/>
        </p:nvPicPr>
        <p:blipFill>
          <a:blip r:embed="rId4" cstate="print"/>
          <a:srcRect/>
          <a:stretch>
            <a:fillRect/>
          </a:stretch>
        </p:blipFill>
        <p:spPr bwMode="auto">
          <a:xfrm>
            <a:off x="0" y="0"/>
            <a:ext cx="5257800" cy="4171950"/>
          </a:xfrm>
          <a:prstGeom prst="rect">
            <a:avLst/>
          </a:prstGeom>
          <a:noFill/>
        </p:spPr>
      </p:pic>
      <p:sp>
        <p:nvSpPr>
          <p:cNvPr id="35843" name="Text Box 3"/>
          <p:cNvSpPr txBox="1">
            <a:spLocks noChangeArrowheads="1"/>
          </p:cNvSpPr>
          <p:nvPr/>
        </p:nvSpPr>
        <p:spPr bwMode="auto">
          <a:xfrm>
            <a:off x="5302251" y="877888"/>
            <a:ext cx="3841750" cy="1815882"/>
          </a:xfrm>
          <a:prstGeom prst="rect">
            <a:avLst/>
          </a:prstGeom>
          <a:noFill/>
          <a:ln w="9525">
            <a:noFill/>
            <a:miter lim="800000"/>
            <a:headEnd/>
            <a:tailEnd/>
          </a:ln>
          <a:effectLst/>
        </p:spPr>
        <p:txBody>
          <a:bodyPr wrap="square">
            <a:spAutoFit/>
          </a:bodyPr>
          <a:lstStyle/>
          <a:p>
            <a:r>
              <a:rPr lang="en-US" sz="7200" b="1" dirty="0">
                <a:latin typeface="Mistral" pitchFamily="66" charset="0"/>
              </a:rPr>
              <a:t>MISSION</a:t>
            </a:r>
          </a:p>
          <a:p>
            <a:r>
              <a:rPr lang="en-US" sz="4000" b="1" dirty="0">
                <a:latin typeface="Mistral" pitchFamily="66" charset="0"/>
              </a:rPr>
              <a:t>Ever </a:t>
            </a:r>
            <a:r>
              <a:rPr lang="en-US" sz="3600" b="1" dirty="0">
                <a:latin typeface="Old English Text MT" pitchFamily="66" charset="0"/>
              </a:rPr>
              <a:t>Ancient</a:t>
            </a:r>
          </a:p>
        </p:txBody>
      </p:sp>
      <p:pic>
        <p:nvPicPr>
          <p:cNvPr id="35844" name="Picture 4" descr="torah3"/>
          <p:cNvPicPr>
            <a:picLocks noChangeAspect="1" noChangeArrowheads="1"/>
          </p:cNvPicPr>
          <p:nvPr/>
        </p:nvPicPr>
        <p:blipFill>
          <a:blip r:embed="rId5" cstate="print"/>
          <a:srcRect/>
          <a:stretch>
            <a:fillRect/>
          </a:stretch>
        </p:blipFill>
        <p:spPr bwMode="auto">
          <a:xfrm>
            <a:off x="0" y="4114800"/>
            <a:ext cx="1924050" cy="2743200"/>
          </a:xfrm>
          <a:prstGeom prst="rect">
            <a:avLst/>
          </a:prstGeom>
          <a:noFill/>
        </p:spPr>
      </p:pic>
      <p:sp>
        <p:nvSpPr>
          <p:cNvPr id="35845" name="Text Box 5"/>
          <p:cNvSpPr txBox="1">
            <a:spLocks noChangeArrowheads="1"/>
          </p:cNvSpPr>
          <p:nvPr/>
        </p:nvSpPr>
        <p:spPr bwMode="auto">
          <a:xfrm>
            <a:off x="5302307" y="3048000"/>
            <a:ext cx="3881191" cy="1631216"/>
          </a:xfrm>
          <a:prstGeom prst="rect">
            <a:avLst/>
          </a:prstGeom>
          <a:noFill/>
          <a:ln w="9525">
            <a:noFill/>
            <a:miter lim="800000"/>
            <a:headEnd/>
            <a:tailEnd/>
          </a:ln>
          <a:effectLst/>
        </p:spPr>
        <p:txBody>
          <a:bodyPr wrap="none">
            <a:spAutoFit/>
          </a:bodyPr>
          <a:lstStyle/>
          <a:p>
            <a:r>
              <a:rPr lang="en-US" sz="3200" b="1" dirty="0">
                <a:latin typeface="Lucida Calligraphy" pitchFamily="66" charset="0"/>
              </a:rPr>
              <a:t>“I set before you</a:t>
            </a:r>
          </a:p>
          <a:p>
            <a:r>
              <a:rPr lang="en-US" sz="3600" b="1" dirty="0">
                <a:solidFill>
                  <a:srgbClr val="FF0000"/>
                </a:solidFill>
                <a:latin typeface="Lucida Calligraphy" pitchFamily="66" charset="0"/>
              </a:rPr>
              <a:t>life or death,</a:t>
            </a:r>
          </a:p>
          <a:p>
            <a:r>
              <a:rPr lang="en-US" sz="3200" b="1" dirty="0">
                <a:latin typeface="Lucida Calligraphy" pitchFamily="66" charset="0"/>
              </a:rPr>
              <a:t>blessing or curse.</a:t>
            </a:r>
          </a:p>
        </p:txBody>
      </p:sp>
      <p:sp>
        <p:nvSpPr>
          <p:cNvPr id="35846" name="Text Box 6"/>
          <p:cNvSpPr txBox="1">
            <a:spLocks noChangeArrowheads="1"/>
          </p:cNvSpPr>
          <p:nvPr/>
        </p:nvSpPr>
        <p:spPr bwMode="auto">
          <a:xfrm>
            <a:off x="2362209" y="4648282"/>
            <a:ext cx="6208751" cy="2062103"/>
          </a:xfrm>
          <a:prstGeom prst="rect">
            <a:avLst/>
          </a:prstGeom>
          <a:noFill/>
          <a:ln w="9525">
            <a:noFill/>
            <a:miter lim="800000"/>
            <a:headEnd/>
            <a:tailEnd/>
          </a:ln>
          <a:effectLst/>
        </p:spPr>
        <p:txBody>
          <a:bodyPr wrap="none">
            <a:spAutoFit/>
          </a:bodyPr>
          <a:lstStyle/>
          <a:p>
            <a:r>
              <a:rPr lang="en-US" sz="3200" b="1" dirty="0">
                <a:latin typeface="Lucida Calligraphy" pitchFamily="66" charset="0"/>
              </a:rPr>
              <a:t>Choose </a:t>
            </a:r>
            <a:r>
              <a:rPr lang="en-US" sz="3200" b="1" dirty="0">
                <a:solidFill>
                  <a:srgbClr val="FF0000"/>
                </a:solidFill>
                <a:latin typeface="Lucida Calligraphy" pitchFamily="66" charset="0"/>
              </a:rPr>
              <a:t>life,</a:t>
            </a:r>
            <a:r>
              <a:rPr lang="en-US" sz="3200" b="1" dirty="0">
                <a:latin typeface="Lucida Calligraphy" pitchFamily="66" charset="0"/>
              </a:rPr>
              <a:t> so that you and</a:t>
            </a:r>
          </a:p>
          <a:p>
            <a:r>
              <a:rPr lang="en-US" sz="3200" b="1" dirty="0">
                <a:latin typeface="Lucida Calligraphy" pitchFamily="66" charset="0"/>
              </a:rPr>
              <a:t>your descendants may live</a:t>
            </a:r>
          </a:p>
          <a:p>
            <a:r>
              <a:rPr lang="en-US" sz="3200" b="1" dirty="0">
                <a:latin typeface="Lucida Calligraphy" pitchFamily="66" charset="0"/>
              </a:rPr>
              <a:t>in the love of Yahweh </a:t>
            </a:r>
          </a:p>
          <a:p>
            <a:r>
              <a:rPr lang="en-US" sz="3200" b="1" dirty="0">
                <a:latin typeface="Lucida Calligraphy" pitchFamily="66" charset="0"/>
              </a:rPr>
              <a:t>your God…”   </a:t>
            </a:r>
            <a:r>
              <a:rPr lang="en-US" sz="2000" b="1" dirty="0">
                <a:latin typeface="Lucida Calligraphy" pitchFamily="66" charset="0"/>
              </a:rPr>
              <a:t>Deuteronomy 30:19,20</a:t>
            </a:r>
          </a:p>
        </p:txBody>
      </p:sp>
    </p:spTree>
    <p:extLst>
      <p:ext uri="{BB962C8B-B14F-4D97-AF65-F5344CB8AC3E}">
        <p14:creationId xmlns:p14="http://schemas.microsoft.com/office/powerpoint/2010/main" val="833919750"/>
      </p:ext>
    </p:extLst>
  </p:cSld>
  <p:clrMapOvr>
    <a:masterClrMapping/>
  </p:clrMapOvr>
  <p:transition>
    <p:zoom/>
    <p:sndAc>
      <p:stSnd>
        <p:snd r:embed="rId3" name="MSj00746880000[1].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35842"/>
                                        </p:tgtEl>
                                        <p:attrNameLst>
                                          <p:attrName>style.visibility</p:attrName>
                                        </p:attrNameLst>
                                      </p:cBhvr>
                                      <p:to>
                                        <p:strVal val="visible"/>
                                      </p:to>
                                    </p:set>
                                    <p:anim calcmode="lin" valueType="num">
                                      <p:cBhvr>
                                        <p:cTn id="7" dur="2000" fill="hold"/>
                                        <p:tgtEl>
                                          <p:spTgt spid="35842"/>
                                        </p:tgtEl>
                                        <p:attrNameLst>
                                          <p:attrName>ppt_w</p:attrName>
                                        </p:attrNameLst>
                                      </p:cBhvr>
                                      <p:tavLst>
                                        <p:tav tm="0">
                                          <p:val>
                                            <p:fltVal val="0"/>
                                          </p:val>
                                        </p:tav>
                                        <p:tav tm="100000">
                                          <p:val>
                                            <p:strVal val="#ppt_w"/>
                                          </p:val>
                                        </p:tav>
                                      </p:tavLst>
                                    </p:anim>
                                    <p:anim calcmode="lin" valueType="num">
                                      <p:cBhvr>
                                        <p:cTn id="8" dur="2000" fill="hold"/>
                                        <p:tgtEl>
                                          <p:spTgt spid="35842"/>
                                        </p:tgtEl>
                                        <p:attrNameLst>
                                          <p:attrName>ppt_h</p:attrName>
                                        </p:attrNameLst>
                                      </p:cBhvr>
                                      <p:tavLst>
                                        <p:tav tm="0">
                                          <p:val>
                                            <p:fltVal val="0"/>
                                          </p:val>
                                        </p:tav>
                                        <p:tav tm="100000">
                                          <p:val>
                                            <p:strVal val="#ppt_h"/>
                                          </p:val>
                                        </p:tav>
                                      </p:tavLst>
                                    </p:anim>
                                    <p:anim calcmode="lin" valueType="num">
                                      <p:cBhvr>
                                        <p:cTn id="9" dur="2000" fill="hold"/>
                                        <p:tgtEl>
                                          <p:spTgt spid="35842"/>
                                        </p:tgtEl>
                                        <p:attrNameLst>
                                          <p:attrName>style.rotation</p:attrName>
                                        </p:attrNameLst>
                                      </p:cBhvr>
                                      <p:tavLst>
                                        <p:tav tm="0">
                                          <p:val>
                                            <p:fltVal val="90"/>
                                          </p:val>
                                        </p:tav>
                                        <p:tav tm="100000">
                                          <p:val>
                                            <p:fltVal val="0"/>
                                          </p:val>
                                        </p:tav>
                                      </p:tavLst>
                                    </p:anim>
                                    <p:animEffect transition="in" filter="fade">
                                      <p:cBhvr>
                                        <p:cTn id="10" dur="2000"/>
                                        <p:tgtEl>
                                          <p:spTgt spid="35842"/>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35844"/>
                                        </p:tgtEl>
                                        <p:attrNameLst>
                                          <p:attrName>style.visibility</p:attrName>
                                        </p:attrNameLst>
                                      </p:cBhvr>
                                      <p:to>
                                        <p:strVal val="visible"/>
                                      </p:to>
                                    </p:set>
                                    <p:anim calcmode="lin" valueType="num">
                                      <p:cBhvr>
                                        <p:cTn id="13" dur="2000" fill="hold"/>
                                        <p:tgtEl>
                                          <p:spTgt spid="35844"/>
                                        </p:tgtEl>
                                        <p:attrNameLst>
                                          <p:attrName>ppt_w</p:attrName>
                                        </p:attrNameLst>
                                      </p:cBhvr>
                                      <p:tavLst>
                                        <p:tav tm="0">
                                          <p:val>
                                            <p:fltVal val="0"/>
                                          </p:val>
                                        </p:tav>
                                        <p:tav tm="100000">
                                          <p:val>
                                            <p:strVal val="#ppt_w"/>
                                          </p:val>
                                        </p:tav>
                                      </p:tavLst>
                                    </p:anim>
                                    <p:anim calcmode="lin" valueType="num">
                                      <p:cBhvr>
                                        <p:cTn id="14" dur="2000" fill="hold"/>
                                        <p:tgtEl>
                                          <p:spTgt spid="35844"/>
                                        </p:tgtEl>
                                        <p:attrNameLst>
                                          <p:attrName>ppt_h</p:attrName>
                                        </p:attrNameLst>
                                      </p:cBhvr>
                                      <p:tavLst>
                                        <p:tav tm="0">
                                          <p:val>
                                            <p:fltVal val="0"/>
                                          </p:val>
                                        </p:tav>
                                        <p:tav tm="100000">
                                          <p:val>
                                            <p:strVal val="#ppt_h"/>
                                          </p:val>
                                        </p:tav>
                                      </p:tavLst>
                                    </p:anim>
                                    <p:anim calcmode="lin" valueType="num">
                                      <p:cBhvr>
                                        <p:cTn id="15" dur="2000" fill="hold"/>
                                        <p:tgtEl>
                                          <p:spTgt spid="35844"/>
                                        </p:tgtEl>
                                        <p:attrNameLst>
                                          <p:attrName>style.rotation</p:attrName>
                                        </p:attrNameLst>
                                      </p:cBhvr>
                                      <p:tavLst>
                                        <p:tav tm="0">
                                          <p:val>
                                            <p:fltVal val="90"/>
                                          </p:val>
                                        </p:tav>
                                        <p:tav tm="100000">
                                          <p:val>
                                            <p:fltVal val="0"/>
                                          </p:val>
                                        </p:tav>
                                      </p:tavLst>
                                    </p:anim>
                                    <p:animEffect transition="in" filter="fade">
                                      <p:cBhvr>
                                        <p:cTn id="16" dur="2000"/>
                                        <p:tgtEl>
                                          <p:spTgt spid="35844"/>
                                        </p:tgtEl>
                                      </p:cBhvr>
                                    </p:animEffect>
                                  </p:childTnLst>
                                </p:cTn>
                              </p:par>
                              <p:par>
                                <p:cTn id="17" presetID="7" presetClass="entr" presetSubtype="4" fill="hold" grpId="0" nodeType="withEffect">
                                  <p:stCondLst>
                                    <p:cond delay="0"/>
                                  </p:stCondLst>
                                  <p:childTnLst>
                                    <p:set>
                                      <p:cBhvr>
                                        <p:cTn id="18" dur="1" fill="hold">
                                          <p:stCondLst>
                                            <p:cond delay="0"/>
                                          </p:stCondLst>
                                        </p:cTn>
                                        <p:tgtEl>
                                          <p:spTgt spid="35843"/>
                                        </p:tgtEl>
                                        <p:attrNameLst>
                                          <p:attrName>style.visibility</p:attrName>
                                        </p:attrNameLst>
                                      </p:cBhvr>
                                      <p:to>
                                        <p:strVal val="visible"/>
                                      </p:to>
                                    </p:set>
                                    <p:anim calcmode="lin" valueType="num">
                                      <p:cBhvr additive="base">
                                        <p:cTn id="19" dur="2000" fill="hold"/>
                                        <p:tgtEl>
                                          <p:spTgt spid="35843"/>
                                        </p:tgtEl>
                                        <p:attrNameLst>
                                          <p:attrName>ppt_x</p:attrName>
                                        </p:attrNameLst>
                                      </p:cBhvr>
                                      <p:tavLst>
                                        <p:tav tm="0">
                                          <p:val>
                                            <p:strVal val="#ppt_x"/>
                                          </p:val>
                                        </p:tav>
                                        <p:tav tm="100000">
                                          <p:val>
                                            <p:strVal val="#ppt_x"/>
                                          </p:val>
                                        </p:tav>
                                      </p:tavLst>
                                    </p:anim>
                                    <p:anim calcmode="lin" valueType="num">
                                      <p:cBhvr additive="base">
                                        <p:cTn id="20" dur="2000" fill="hold"/>
                                        <p:tgtEl>
                                          <p:spTgt spid="35843"/>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7" presetClass="entr" presetSubtype="4" fill="hold" grpId="0" nodeType="afterEffect">
                                  <p:stCondLst>
                                    <p:cond delay="0"/>
                                  </p:stCondLst>
                                  <p:childTnLst>
                                    <p:set>
                                      <p:cBhvr>
                                        <p:cTn id="23" dur="1" fill="hold">
                                          <p:stCondLst>
                                            <p:cond delay="0"/>
                                          </p:stCondLst>
                                        </p:cTn>
                                        <p:tgtEl>
                                          <p:spTgt spid="35845"/>
                                        </p:tgtEl>
                                        <p:attrNameLst>
                                          <p:attrName>style.visibility</p:attrName>
                                        </p:attrNameLst>
                                      </p:cBhvr>
                                      <p:to>
                                        <p:strVal val="visible"/>
                                      </p:to>
                                    </p:set>
                                    <p:anim calcmode="lin" valueType="num">
                                      <p:cBhvr additive="base">
                                        <p:cTn id="24" dur="2000" fill="hold"/>
                                        <p:tgtEl>
                                          <p:spTgt spid="35845"/>
                                        </p:tgtEl>
                                        <p:attrNameLst>
                                          <p:attrName>ppt_x</p:attrName>
                                        </p:attrNameLst>
                                      </p:cBhvr>
                                      <p:tavLst>
                                        <p:tav tm="0">
                                          <p:val>
                                            <p:strVal val="#ppt_x"/>
                                          </p:val>
                                        </p:tav>
                                        <p:tav tm="100000">
                                          <p:val>
                                            <p:strVal val="#ppt_x"/>
                                          </p:val>
                                        </p:tav>
                                      </p:tavLst>
                                    </p:anim>
                                    <p:anim calcmode="lin" valueType="num">
                                      <p:cBhvr additive="base">
                                        <p:cTn id="25" dur="2000" fill="hold"/>
                                        <p:tgtEl>
                                          <p:spTgt spid="35845"/>
                                        </p:tgtEl>
                                        <p:attrNameLst>
                                          <p:attrName>ppt_y</p:attrName>
                                        </p:attrNameLst>
                                      </p:cBhvr>
                                      <p:tavLst>
                                        <p:tav tm="0">
                                          <p:val>
                                            <p:strVal val="1+#ppt_h/2"/>
                                          </p:val>
                                        </p:tav>
                                        <p:tav tm="100000">
                                          <p:val>
                                            <p:strVal val="#ppt_y"/>
                                          </p:val>
                                        </p:tav>
                                      </p:tavLst>
                                    </p:anim>
                                  </p:childTnLst>
                                </p:cTn>
                              </p:par>
                            </p:childTnLst>
                          </p:cTn>
                        </p:par>
                        <p:par>
                          <p:cTn id="26" fill="hold">
                            <p:stCondLst>
                              <p:cond delay="4000"/>
                            </p:stCondLst>
                            <p:childTnLst>
                              <p:par>
                                <p:cTn id="27" presetID="7" presetClass="entr" presetSubtype="4" fill="hold" grpId="0" nodeType="afterEffect">
                                  <p:stCondLst>
                                    <p:cond delay="0"/>
                                  </p:stCondLst>
                                  <p:childTnLst>
                                    <p:set>
                                      <p:cBhvr>
                                        <p:cTn id="28" dur="1" fill="hold">
                                          <p:stCondLst>
                                            <p:cond delay="0"/>
                                          </p:stCondLst>
                                        </p:cTn>
                                        <p:tgtEl>
                                          <p:spTgt spid="35846"/>
                                        </p:tgtEl>
                                        <p:attrNameLst>
                                          <p:attrName>style.visibility</p:attrName>
                                        </p:attrNameLst>
                                      </p:cBhvr>
                                      <p:to>
                                        <p:strVal val="visible"/>
                                      </p:to>
                                    </p:set>
                                    <p:anim calcmode="lin" valueType="num">
                                      <p:cBhvr additive="base">
                                        <p:cTn id="29" dur="2000" fill="hold"/>
                                        <p:tgtEl>
                                          <p:spTgt spid="35846"/>
                                        </p:tgtEl>
                                        <p:attrNameLst>
                                          <p:attrName>ppt_x</p:attrName>
                                        </p:attrNameLst>
                                      </p:cBhvr>
                                      <p:tavLst>
                                        <p:tav tm="0">
                                          <p:val>
                                            <p:strVal val="#ppt_x"/>
                                          </p:val>
                                        </p:tav>
                                        <p:tav tm="100000">
                                          <p:val>
                                            <p:strVal val="#ppt_x"/>
                                          </p:val>
                                        </p:tav>
                                      </p:tavLst>
                                    </p:anim>
                                    <p:anim calcmode="lin" valueType="num">
                                      <p:cBhvr additive="base">
                                        <p:cTn id="30" dur="2000" fill="hold"/>
                                        <p:tgtEl>
                                          <p:spTgt spid="358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P spid="35845" grpId="0"/>
      <p:bldP spid="3584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Pioneers of Natural Family Planning</a:t>
            </a:r>
          </a:p>
        </p:txBody>
      </p:sp>
      <p:sp>
        <p:nvSpPr>
          <p:cNvPr id="4" name="Content Placeholder 3"/>
          <p:cNvSpPr>
            <a:spLocks noGrp="1"/>
          </p:cNvSpPr>
          <p:nvPr>
            <p:ph sz="half" idx="2"/>
          </p:nvPr>
        </p:nvSpPr>
        <p:spPr/>
        <p:txBody>
          <a:bodyPr/>
          <a:lstStyle/>
          <a:p>
            <a:r>
              <a:rPr lang="en-GB" dirty="0"/>
              <a:t>Professor of Neurology John Billings and wife, paediatrician Dr Ann Billings. Died 2007</a:t>
            </a:r>
          </a:p>
        </p:txBody>
      </p:sp>
      <p:pic>
        <p:nvPicPr>
          <p:cNvPr id="14338" name="Picture 2"/>
          <p:cNvPicPr>
            <a:picLocks noGrp="1" noChangeAspect="1" noChangeArrowheads="1"/>
          </p:cNvPicPr>
          <p:nvPr>
            <p:ph sz="half" idx="1"/>
          </p:nvPr>
        </p:nvPicPr>
        <p:blipFill>
          <a:blip r:embed="rId2" cstate="print"/>
          <a:srcRect/>
          <a:stretch>
            <a:fillRect/>
          </a:stretch>
        </p:blipFill>
        <p:spPr bwMode="auto">
          <a:xfrm>
            <a:off x="477808" y="1600200"/>
            <a:ext cx="3997383" cy="4525963"/>
          </a:xfrm>
          <a:prstGeom prst="rect">
            <a:avLst/>
          </a:prstGeom>
          <a:noFill/>
          <a:ln w="9525">
            <a:noFill/>
            <a:miter lim="800000"/>
            <a:headEnd/>
            <a:tailEnd/>
          </a:ln>
        </p:spPr>
      </p:pic>
    </p:spTree>
    <p:extLst>
      <p:ext uri="{BB962C8B-B14F-4D97-AF65-F5344CB8AC3E}">
        <p14:creationId xmlns:p14="http://schemas.microsoft.com/office/powerpoint/2010/main" val="589045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lide31"/>
          <p:cNvPicPr>
            <a:picLocks noChangeAspect="1" noChangeArrowheads="1"/>
          </p:cNvPicPr>
          <p:nvPr/>
        </p:nvPicPr>
        <p:blipFill>
          <a:blip r:embed="rId3" cstate="print"/>
          <a:srcRect/>
          <a:stretch>
            <a:fillRect/>
          </a:stretch>
        </p:blipFill>
        <p:spPr bwMode="auto">
          <a:xfrm>
            <a:off x="0" y="0"/>
            <a:ext cx="9136063" cy="6850063"/>
          </a:xfrm>
          <a:prstGeom prst="rect">
            <a:avLst/>
          </a:prstGeom>
          <a:noFill/>
          <a:ln w="9525">
            <a:noFill/>
            <a:miter lim="800000"/>
            <a:headEnd/>
            <a:tailEnd/>
          </a:ln>
        </p:spPr>
      </p:pic>
    </p:spTree>
    <p:extLst>
      <p:ext uri="{BB962C8B-B14F-4D97-AF65-F5344CB8AC3E}">
        <p14:creationId xmlns:p14="http://schemas.microsoft.com/office/powerpoint/2010/main" val="1932715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CCAf Dream 1A 004.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877252397"/>
      </p:ext>
    </p:extLst>
  </p:cSld>
  <p:clrMapOvr>
    <a:masterClrMapping/>
  </p:clrMapOvr>
  <p:transition spd="slow" advClick="0" advTm="6000">
    <p:whee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CCAf Dream 1A 006.jpg"/>
          <p:cNvPicPr>
            <a:picLocks noChangeAspect="1"/>
          </p:cNvPicPr>
          <p:nvPr/>
        </p:nvPicPr>
        <p:blipFill>
          <a:blip r:embed="rId2" cstate="print"/>
          <a:stretch>
            <a:fillRect/>
          </a:stretch>
        </p:blipFill>
        <p:spPr>
          <a:xfrm>
            <a:off x="-1404664" y="0"/>
            <a:ext cx="11449272" cy="6858000"/>
          </a:xfrm>
          <a:prstGeom prst="rect">
            <a:avLst/>
          </a:prstGeom>
        </p:spPr>
      </p:pic>
    </p:spTree>
    <p:extLst>
      <p:ext uri="{BB962C8B-B14F-4D97-AF65-F5344CB8AC3E}">
        <p14:creationId xmlns:p14="http://schemas.microsoft.com/office/powerpoint/2010/main" val="1528260253"/>
      </p:ext>
    </p:extLst>
  </p:cSld>
  <p:clrMapOvr>
    <a:masterClrMapping/>
  </p:clrMapOvr>
  <p:transition spd="slow" advClick="0" advTm="6000">
    <p:randomBa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GB" sz="2800" dirty="0"/>
              <a:t>NIGERIAN FERTILITY CARE TRAINED PRACTITIONERS AND MEDICAL CONSULTANTS: ABUJA 2017</a:t>
            </a:r>
          </a:p>
        </p:txBody>
      </p:sp>
      <p:pic>
        <p:nvPicPr>
          <p:cNvPr id="13314"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152400" y="990600"/>
            <a:ext cx="8839200" cy="5867400"/>
          </a:xfrm>
          <a:prstGeom prst="rect">
            <a:avLst/>
          </a:prstGeom>
          <a:noFill/>
          <a:ln w="9525">
            <a:noFill/>
            <a:miter lim="800000"/>
            <a:headEnd/>
            <a:tailEnd/>
          </a:ln>
        </p:spPr>
      </p:pic>
    </p:spTree>
    <p:extLst>
      <p:ext uri="{BB962C8B-B14F-4D97-AF65-F5344CB8AC3E}">
        <p14:creationId xmlns:p14="http://schemas.microsoft.com/office/powerpoint/2010/main" val="2254356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CCAf Dream 1A 002.jpg"/>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p:spPr>
      </p:pic>
    </p:spTree>
    <p:extLst>
      <p:ext uri="{BB962C8B-B14F-4D97-AF65-F5344CB8AC3E}">
        <p14:creationId xmlns:p14="http://schemas.microsoft.com/office/powerpoint/2010/main" val="681382999"/>
      </p:ext>
    </p:extLst>
  </p:cSld>
  <p:clrMapOvr>
    <a:masterClrMapping/>
  </p:clrMapOvr>
  <p:transition advClick="0" advTm="10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rmAutofit/>
          </a:bodyPr>
          <a:lstStyle/>
          <a:p>
            <a:r>
              <a:rPr lang="en-GB" sz="3200" b="1" dirty="0"/>
              <a:t>            First and only Educator in Africa won </a:t>
            </a:r>
            <a:br>
              <a:rPr lang="en-GB" sz="3200" b="1" dirty="0"/>
            </a:br>
            <a:r>
              <a:rPr lang="en-GB" sz="3200" b="1" dirty="0"/>
              <a:t>“Outstanding Educator of the Year Award”  2017</a:t>
            </a:r>
          </a:p>
        </p:txBody>
      </p:sp>
      <p:pic>
        <p:nvPicPr>
          <p:cNvPr id="15362"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533400" y="1371600"/>
            <a:ext cx="8001000" cy="5486399"/>
          </a:xfrm>
          <a:prstGeom prst="rect">
            <a:avLst/>
          </a:prstGeom>
          <a:noFill/>
          <a:ln w="9525">
            <a:noFill/>
            <a:miter lim="800000"/>
            <a:headEnd/>
            <a:tailEnd/>
          </a:ln>
        </p:spPr>
      </p:pic>
    </p:spTree>
    <p:extLst>
      <p:ext uri="{BB962C8B-B14F-4D97-AF65-F5344CB8AC3E}">
        <p14:creationId xmlns:p14="http://schemas.microsoft.com/office/powerpoint/2010/main" val="4285277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normAutofit fontScale="90000"/>
          </a:bodyPr>
          <a:lstStyle/>
          <a:p>
            <a:r>
              <a:rPr lang="en-GB" b="1" dirty="0"/>
              <a:t>Fertility Care Centres of Africa 2019 </a:t>
            </a:r>
            <a:r>
              <a:rPr lang="en-GB" b="1" dirty="0" err="1"/>
              <a:t>FCCAf</a:t>
            </a:r>
            <a:br>
              <a:rPr lang="en-GB" dirty="0"/>
            </a:br>
            <a:r>
              <a:rPr lang="en-GB" dirty="0"/>
              <a:t>“</a:t>
            </a:r>
            <a:r>
              <a:rPr lang="en-GB" b="1" dirty="0"/>
              <a:t>FROM PUBERTY THROUGH MENOPAUSE”</a:t>
            </a:r>
          </a:p>
        </p:txBody>
      </p:sp>
      <p:sp>
        <p:nvSpPr>
          <p:cNvPr id="3" name="Content Placeholder 2"/>
          <p:cNvSpPr>
            <a:spLocks noGrp="1"/>
          </p:cNvSpPr>
          <p:nvPr>
            <p:ph idx="1"/>
          </p:nvPr>
        </p:nvSpPr>
        <p:spPr>
          <a:xfrm>
            <a:off x="0" y="1447800"/>
            <a:ext cx="9144000" cy="5410200"/>
          </a:xfrm>
        </p:spPr>
        <p:txBody>
          <a:bodyPr>
            <a:normAutofit fontScale="77500" lnSpcReduction="20000"/>
          </a:bodyPr>
          <a:lstStyle/>
          <a:p>
            <a:r>
              <a:rPr lang="en-GB" b="1" dirty="0"/>
              <a:t>Members 53   Fertility Care </a:t>
            </a:r>
            <a:r>
              <a:rPr lang="en-GB" b="1" dirty="0" err="1"/>
              <a:t>Practitioners`S</a:t>
            </a:r>
            <a:r>
              <a:rPr lang="en-GB" b="1" dirty="0"/>
              <a:t> = 47</a:t>
            </a:r>
          </a:p>
          <a:p>
            <a:r>
              <a:rPr lang="en-GB" b="1" dirty="0"/>
              <a:t> Medical </a:t>
            </a:r>
            <a:r>
              <a:rPr lang="en-GB" b="1" dirty="0" err="1"/>
              <a:t>Consultants`s</a:t>
            </a:r>
            <a:r>
              <a:rPr lang="en-GB" b="1" dirty="0"/>
              <a:t> = 23  (5 </a:t>
            </a:r>
            <a:r>
              <a:rPr lang="en-GB" b="1" dirty="0" err="1"/>
              <a:t>Obs</a:t>
            </a:r>
            <a:r>
              <a:rPr lang="en-GB" b="1" dirty="0"/>
              <a:t>/</a:t>
            </a:r>
            <a:r>
              <a:rPr lang="en-GB" b="1" dirty="0" err="1"/>
              <a:t>Gyn</a:t>
            </a:r>
            <a:r>
              <a:rPr lang="en-GB" b="1" dirty="0"/>
              <a:t>, 18 Family Physicians) </a:t>
            </a:r>
          </a:p>
          <a:p>
            <a:r>
              <a:rPr lang="en-GB" b="1" dirty="0"/>
              <a:t>Educator 1</a:t>
            </a:r>
          </a:p>
          <a:p>
            <a:r>
              <a:rPr lang="en-GB" b="1" dirty="0"/>
              <a:t>7 Education Programs.</a:t>
            </a:r>
          </a:p>
          <a:p>
            <a:r>
              <a:rPr lang="en-GB" b="1" dirty="0"/>
              <a:t>VISION</a:t>
            </a:r>
            <a:r>
              <a:rPr lang="en-GB" dirty="0"/>
              <a:t>: To incorporate and integrate the new women`s health science of the Creighton Model Fertility Care System and </a:t>
            </a:r>
            <a:r>
              <a:rPr lang="en-GB" dirty="0" err="1"/>
              <a:t>NaProTechnology</a:t>
            </a:r>
            <a:r>
              <a:rPr lang="en-GB" dirty="0"/>
              <a:t> into health services in Nigeria and in all other African countries.</a:t>
            </a:r>
          </a:p>
          <a:p>
            <a:r>
              <a:rPr lang="en-GB" b="1" dirty="0"/>
              <a:t>MISSION</a:t>
            </a:r>
            <a:r>
              <a:rPr lang="en-GB" dirty="0"/>
              <a:t>: To enhance women`s health and build strong families by promoting responsible parenthood, providing effective, ethical, and scientific solutions to couples procreative challenges, and teaching women how to monitor their gynaecologic health throughout life. </a:t>
            </a:r>
          </a:p>
          <a:p>
            <a:r>
              <a:rPr lang="en-GB" dirty="0"/>
              <a:t>TARGET POPULATION OF NIGERIA  150,000,000.00</a:t>
            </a:r>
          </a:p>
        </p:txBody>
      </p:sp>
    </p:spTree>
    <p:extLst>
      <p:ext uri="{BB962C8B-B14F-4D97-AF65-F5344CB8AC3E}">
        <p14:creationId xmlns:p14="http://schemas.microsoft.com/office/powerpoint/2010/main" val="3543945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troductory session.JPG"/>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62000" y="1481138"/>
            <a:ext cx="7543800" cy="4525962"/>
          </a:xfrm>
        </p:spPr>
      </p:pic>
      <p:sp>
        <p:nvSpPr>
          <p:cNvPr id="2" name="Title 1"/>
          <p:cNvSpPr>
            <a:spLocks noGrp="1"/>
          </p:cNvSpPr>
          <p:nvPr>
            <p:ph type="title"/>
          </p:nvPr>
        </p:nvSpPr>
        <p:spPr/>
        <p:txBody>
          <a:bodyPr>
            <a:normAutofit fontScale="90000"/>
          </a:bodyPr>
          <a:lstStyle/>
          <a:p>
            <a:r>
              <a:rPr lang="en-US" dirty="0"/>
              <a:t>INTRODUCTORY SESSION At SONEX CLINIC</a:t>
            </a:r>
          </a:p>
        </p:txBody>
      </p:sp>
    </p:spTree>
    <p:extLst>
      <p:ext uri="{BB962C8B-B14F-4D97-AF65-F5344CB8AC3E}">
        <p14:creationId xmlns:p14="http://schemas.microsoft.com/office/powerpoint/2010/main" val="2449557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noAutofit/>
          </a:bodyPr>
          <a:lstStyle/>
          <a:p>
            <a:r>
              <a:rPr lang="en-GB" sz="3600" dirty="0"/>
              <a:t>Presenting CRMS and </a:t>
            </a:r>
            <a:r>
              <a:rPr lang="en-GB" sz="3600" dirty="0" err="1"/>
              <a:t>Naprotechnology</a:t>
            </a:r>
            <a:r>
              <a:rPr lang="en-GB" sz="3600" dirty="0"/>
              <a:t>  for Fertility Awareness and Infertility  to Rural Community in </a:t>
            </a:r>
            <a:r>
              <a:rPr lang="en-GB" sz="3600" dirty="0" err="1"/>
              <a:t>Kogi</a:t>
            </a:r>
            <a:r>
              <a:rPr lang="en-GB" sz="3600" dirty="0"/>
              <a:t> State</a:t>
            </a:r>
          </a:p>
        </p:txBody>
      </p:sp>
      <p:pic>
        <p:nvPicPr>
          <p:cNvPr id="2050"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066800" y="1600200"/>
            <a:ext cx="7010401" cy="5257800"/>
          </a:xfrm>
          <a:prstGeom prst="rect">
            <a:avLst/>
          </a:prstGeom>
          <a:noFill/>
          <a:ln w="9525">
            <a:noFill/>
            <a:miter lim="800000"/>
            <a:headEnd/>
            <a:tailEnd/>
          </a:ln>
        </p:spPr>
      </p:pic>
    </p:spTree>
    <p:extLst>
      <p:ext uri="{BB962C8B-B14F-4D97-AF65-F5344CB8AC3E}">
        <p14:creationId xmlns:p14="http://schemas.microsoft.com/office/powerpoint/2010/main" val="2232991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6000" b="1" dirty="0">
                <a:latin typeface="Mistral" pitchFamily="66" charset="0"/>
              </a:rPr>
              <a:t>MISSION</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1143000"/>
            <a:ext cx="9144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30375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05000"/>
          </a:xfrm>
        </p:spPr>
        <p:txBody>
          <a:bodyPr>
            <a:normAutofit/>
          </a:bodyPr>
          <a:lstStyle/>
          <a:p>
            <a:r>
              <a:rPr lang="en-US" b="1" i="1" dirty="0"/>
              <a:t>Responsible Parenthood for postponing or achieving pregnancy </a:t>
            </a:r>
            <a:endParaRPr lang="en-GB" dirty="0"/>
          </a:p>
        </p:txBody>
      </p:sp>
      <p:pic>
        <p:nvPicPr>
          <p:cNvPr id="5" name="Content Placeholder 4" descr="black-family-in-park.jpg"/>
          <p:cNvPicPr>
            <a:picLocks noGrp="1" noChangeAspect="1"/>
          </p:cNvPicPr>
          <p:nvPr>
            <p:ph sz="half" idx="1"/>
          </p:nvPr>
        </p:nvPicPr>
        <p:blipFill>
          <a:blip r:embed="rId2" cstate="print"/>
          <a:stretch>
            <a:fillRect/>
          </a:stretch>
        </p:blipFill>
        <p:spPr>
          <a:xfrm>
            <a:off x="0" y="1905000"/>
            <a:ext cx="4495800" cy="3429000"/>
          </a:xfrm>
          <a:prstGeom prst="rect">
            <a:avLst/>
          </a:prstGeom>
        </p:spPr>
      </p:pic>
      <p:pic>
        <p:nvPicPr>
          <p:cNvPr id="6" name="Content Placeholder 5" descr="Image result for Picture of large black family"/>
          <p:cNvPicPr>
            <a:picLocks noGrp="1"/>
          </p:cNvPicPr>
          <p:nvPr>
            <p:ph sz="half" idx="2"/>
          </p:nvPr>
        </p:nvPicPr>
        <p:blipFill>
          <a:blip r:embed="rId3" cstate="print"/>
          <a:stretch>
            <a:fillRect/>
          </a:stretch>
        </p:blipFill>
        <p:spPr bwMode="auto">
          <a:xfrm>
            <a:off x="4629150" y="2705894"/>
            <a:ext cx="3886200" cy="2590800"/>
          </a:xfrm>
          <a:prstGeom prst="rect">
            <a:avLst/>
          </a:prstGeom>
          <a:noFill/>
          <a:ln w="9525">
            <a:noFill/>
            <a:miter lim="800000"/>
            <a:headEnd/>
            <a:tailEnd/>
          </a:ln>
        </p:spPr>
      </p:pic>
    </p:spTree>
    <p:extLst>
      <p:ext uri="{BB962C8B-B14F-4D97-AF65-F5344CB8AC3E}">
        <p14:creationId xmlns:p14="http://schemas.microsoft.com/office/powerpoint/2010/main" val="4130909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a:bodyPr>
          <a:lstStyle/>
          <a:p>
            <a:r>
              <a:rPr lang="en-US" b="1" i="1" dirty="0"/>
              <a:t>Responsible Parenthood: Sex Ratio?</a:t>
            </a:r>
            <a:endParaRPr lang="en-US" dirty="0"/>
          </a:p>
        </p:txBody>
      </p:sp>
      <p:sp>
        <p:nvSpPr>
          <p:cNvPr id="3" name="Text Placeholder 2"/>
          <p:cNvSpPr>
            <a:spLocks noGrp="1"/>
          </p:cNvSpPr>
          <p:nvPr>
            <p:ph type="body" idx="1"/>
          </p:nvPr>
        </p:nvSpPr>
        <p:spPr>
          <a:xfrm>
            <a:off x="152400" y="914401"/>
            <a:ext cx="4345782" cy="838199"/>
          </a:xfrm>
        </p:spPr>
        <p:txBody>
          <a:bodyPr>
            <a:normAutofit fontScale="85000" lnSpcReduction="20000"/>
          </a:bodyPr>
          <a:lstStyle/>
          <a:p>
            <a:r>
              <a:rPr lang="en-US" dirty="0"/>
              <a:t>the full awareness of their obligations in the matter of responsible parenthood</a:t>
            </a:r>
          </a:p>
        </p:txBody>
      </p:sp>
      <p:sp>
        <p:nvSpPr>
          <p:cNvPr id="4" name="Content Placeholder 3"/>
          <p:cNvSpPr>
            <a:spLocks noGrp="1"/>
          </p:cNvSpPr>
          <p:nvPr>
            <p:ph sz="half" idx="2"/>
          </p:nvPr>
        </p:nvSpPr>
        <p:spPr>
          <a:xfrm>
            <a:off x="0" y="1828800"/>
            <a:ext cx="4498182" cy="5029200"/>
          </a:xfrm>
        </p:spPr>
        <p:txBody>
          <a:bodyPr>
            <a:noAutofit/>
          </a:bodyPr>
          <a:lstStyle/>
          <a:p>
            <a:r>
              <a:rPr lang="en-US" sz="1800" b="1" dirty="0"/>
              <a:t>biological processes,</a:t>
            </a:r>
            <a:r>
              <a:rPr lang="en-US" sz="1800" dirty="0"/>
              <a:t> responsible parenthood means an awareness of, and respect for, their proper functions.</a:t>
            </a:r>
          </a:p>
          <a:p>
            <a:r>
              <a:rPr lang="en-US" sz="1800" b="1" dirty="0"/>
              <a:t>man's innate drives and emotions,</a:t>
            </a:r>
            <a:r>
              <a:rPr lang="en-US" sz="1800" dirty="0"/>
              <a:t> responsible parenthood means that man's reason and will must exert control over them. </a:t>
            </a:r>
          </a:p>
          <a:p>
            <a:r>
              <a:rPr lang="en-US" sz="1800" b="1" dirty="0"/>
              <a:t>Physical, economic, psychological and social conditions,</a:t>
            </a:r>
            <a:r>
              <a:rPr lang="en-US" sz="1800" dirty="0"/>
              <a:t> responsible parenthood is exercised by those who </a:t>
            </a:r>
            <a:r>
              <a:rPr lang="en-US" sz="1800" dirty="0">
                <a:solidFill>
                  <a:srgbClr val="FF0000"/>
                </a:solidFill>
              </a:rPr>
              <a:t>prudently and generously decide to have more children, and by those who, for serious reasons and with due respect to moral precepts, decide not to have additional children for either a certain or an indefinite period of time</a:t>
            </a:r>
            <a:r>
              <a:rPr lang="en-US" sz="1800" dirty="0">
                <a:solidFill>
                  <a:schemeClr val="tx2"/>
                </a:solidFill>
              </a:rPr>
              <a:t>.</a:t>
            </a:r>
          </a:p>
          <a:p>
            <a:r>
              <a:rPr lang="en-US" sz="2000" b="1" dirty="0">
                <a:solidFill>
                  <a:srgbClr val="FF0000"/>
                </a:solidFill>
              </a:rPr>
              <a:t> </a:t>
            </a:r>
            <a:r>
              <a:rPr lang="en-US" sz="2400" b="1" dirty="0">
                <a:solidFill>
                  <a:srgbClr val="FF0000"/>
                </a:solidFill>
              </a:rPr>
              <a:t>INTEGRAL HUMAN   DEVELOPMENT</a:t>
            </a:r>
          </a:p>
        </p:txBody>
      </p:sp>
      <p:pic>
        <p:nvPicPr>
          <p:cNvPr id="3074" name="Picture 2"/>
          <p:cNvPicPr>
            <a:picLocks noGrp="1" noChangeAspect="1" noChangeArrowheads="1"/>
          </p:cNvPicPr>
          <p:nvPr>
            <p:ph sz="quarter" idx="4"/>
          </p:nvPr>
        </p:nvPicPr>
        <p:blipFill>
          <a:blip r:embed="rId2" cstate="print"/>
          <a:stretch>
            <a:fillRect/>
          </a:stretch>
        </p:blipFill>
        <p:spPr bwMode="auto">
          <a:xfrm>
            <a:off x="4572000" y="1524000"/>
            <a:ext cx="4572001" cy="4038600"/>
          </a:xfrm>
          <a:prstGeom prst="rect">
            <a:avLst/>
          </a:prstGeom>
          <a:noFill/>
          <a:ln w="9525">
            <a:noFill/>
            <a:miter lim="800000"/>
            <a:headEnd/>
            <a:tailEnd/>
          </a:ln>
          <a:effectLst/>
        </p:spPr>
      </p:pic>
    </p:spTree>
    <p:extLst>
      <p:ext uri="{BB962C8B-B14F-4D97-AF65-F5344CB8AC3E}">
        <p14:creationId xmlns:p14="http://schemas.microsoft.com/office/powerpoint/2010/main" val="2846119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Nigerian Demographic Health Survey 2008</a:t>
            </a:r>
          </a:p>
        </p:txBody>
      </p:sp>
      <p:sp>
        <p:nvSpPr>
          <p:cNvPr id="3" name="Content Placeholder 2"/>
          <p:cNvSpPr>
            <a:spLocks noGrp="1"/>
          </p:cNvSpPr>
          <p:nvPr>
            <p:ph idx="1"/>
          </p:nvPr>
        </p:nvSpPr>
        <p:spPr>
          <a:xfrm>
            <a:off x="0" y="1600200"/>
            <a:ext cx="9144000" cy="5257800"/>
          </a:xfrm>
        </p:spPr>
        <p:txBody>
          <a:bodyPr/>
          <a:lstStyle/>
          <a:p>
            <a:r>
              <a:rPr lang="en-GB" b="1" dirty="0"/>
              <a:t>72% of women and 90% of men are aware of Contraception</a:t>
            </a:r>
          </a:p>
          <a:p>
            <a:r>
              <a:rPr lang="en-GB" b="1" dirty="0"/>
              <a:t>Awareness is related to utilisation</a:t>
            </a:r>
          </a:p>
          <a:p>
            <a:endParaRPr lang="en-GB" b="1" dirty="0">
              <a:solidFill>
                <a:srgbClr val="FF0000"/>
              </a:solidFill>
            </a:endParaRPr>
          </a:p>
          <a:p>
            <a:r>
              <a:rPr lang="en-GB" b="1" dirty="0">
                <a:solidFill>
                  <a:srgbClr val="FF0000"/>
                </a:solidFill>
              </a:rPr>
              <a:t>Only 36% know Natural Family Planning, usually the Rhythm Method.</a:t>
            </a:r>
          </a:p>
          <a:p>
            <a:r>
              <a:rPr lang="en-GB" b="1" dirty="0">
                <a:solidFill>
                  <a:srgbClr val="FF0000"/>
                </a:solidFill>
              </a:rPr>
              <a:t>Natural Family Planning is not well understood.</a:t>
            </a:r>
          </a:p>
        </p:txBody>
      </p:sp>
    </p:spTree>
    <p:extLst>
      <p:ext uri="{BB962C8B-B14F-4D97-AF65-F5344CB8AC3E}">
        <p14:creationId xmlns:p14="http://schemas.microsoft.com/office/powerpoint/2010/main" val="2427792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GB" sz="3200" b="1" dirty="0"/>
              <a:t>Uptake of Natural Family Planning by clients of Catholic Hospitals in </a:t>
            </a:r>
            <a:r>
              <a:rPr lang="en-GB" sz="3200" b="1" dirty="0" err="1"/>
              <a:t>Masaka</a:t>
            </a:r>
            <a:r>
              <a:rPr lang="en-GB" sz="3200" b="1" dirty="0"/>
              <a:t> Diocese (UGANDA)</a:t>
            </a:r>
          </a:p>
        </p:txBody>
      </p:sp>
      <p:sp>
        <p:nvSpPr>
          <p:cNvPr id="3" name="Content Placeholder 2"/>
          <p:cNvSpPr>
            <a:spLocks noGrp="1"/>
          </p:cNvSpPr>
          <p:nvPr>
            <p:ph idx="1"/>
          </p:nvPr>
        </p:nvSpPr>
        <p:spPr>
          <a:xfrm>
            <a:off x="0" y="1600200"/>
            <a:ext cx="9144000" cy="5257800"/>
          </a:xfrm>
        </p:spPr>
        <p:txBody>
          <a:bodyPr>
            <a:normAutofit fontScale="92500" lnSpcReduction="20000"/>
          </a:bodyPr>
          <a:lstStyle/>
          <a:p>
            <a:r>
              <a:rPr lang="en-GB" dirty="0"/>
              <a:t>Roman Catholic Health Services do not have Staff trained in NFP</a:t>
            </a:r>
          </a:p>
          <a:p>
            <a:r>
              <a:rPr lang="en-GB" dirty="0"/>
              <a:t>No budgets, supplies ,registers ,teaching aids, and records of NFP were kept</a:t>
            </a:r>
          </a:p>
          <a:p>
            <a:r>
              <a:rPr lang="en-GB" dirty="0"/>
              <a:t>No space for NFP clinics</a:t>
            </a:r>
          </a:p>
          <a:p>
            <a:r>
              <a:rPr lang="en-GB" dirty="0"/>
              <a:t>No arrangement for CPE for NFP Providers</a:t>
            </a:r>
          </a:p>
          <a:p>
            <a:r>
              <a:rPr lang="en-GB" dirty="0"/>
              <a:t>Basic Knowledge about NFP was from friends</a:t>
            </a:r>
          </a:p>
          <a:p>
            <a:r>
              <a:rPr lang="en-GB" dirty="0"/>
              <a:t>76% of clients in Catholic Health Institutions had more information on Contraceptives, and knew how to access them.</a:t>
            </a:r>
          </a:p>
          <a:p>
            <a:pPr>
              <a:buNone/>
            </a:pPr>
            <a:r>
              <a:rPr lang="en-GB" sz="2300" dirty="0" err="1"/>
              <a:t>Nakiboneka</a:t>
            </a:r>
            <a:r>
              <a:rPr lang="en-GB" sz="2300" dirty="0"/>
              <a:t>, Maniple. 2008. Health Policy and Development. 6(3) 126-141. UMU Press</a:t>
            </a:r>
          </a:p>
          <a:p>
            <a:endParaRPr lang="en-GB" dirty="0"/>
          </a:p>
        </p:txBody>
      </p:sp>
    </p:spTree>
    <p:extLst>
      <p:ext uri="{BB962C8B-B14F-4D97-AF65-F5344CB8AC3E}">
        <p14:creationId xmlns:p14="http://schemas.microsoft.com/office/powerpoint/2010/main" val="4280888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0768"/>
          </a:xfrm>
        </p:spPr>
        <p:txBody>
          <a:bodyPr>
            <a:noAutofit/>
          </a:bodyPr>
          <a:lstStyle/>
          <a:p>
            <a:r>
              <a:rPr lang="en-GB" sz="3600" dirty="0"/>
              <a:t>Awareness and Utilisation of NFP </a:t>
            </a:r>
            <a:br>
              <a:rPr lang="en-GB" sz="3600" dirty="0"/>
            </a:br>
            <a:r>
              <a:rPr lang="en-GB" sz="3600" dirty="0"/>
              <a:t>Reasons For Non Use of NFP</a:t>
            </a:r>
          </a:p>
        </p:txBody>
      </p:sp>
      <p:sp>
        <p:nvSpPr>
          <p:cNvPr id="3" name="Content Placeholder 2"/>
          <p:cNvSpPr>
            <a:spLocks noGrp="1"/>
          </p:cNvSpPr>
          <p:nvPr>
            <p:ph idx="1"/>
          </p:nvPr>
        </p:nvSpPr>
        <p:spPr/>
        <p:txBody>
          <a:bodyPr>
            <a:normAutofit fontScale="77500" lnSpcReduction="20000"/>
          </a:bodyPr>
          <a:lstStyle/>
          <a:p>
            <a:r>
              <a:rPr lang="en-GB" dirty="0"/>
              <a:t> </a:t>
            </a:r>
            <a:r>
              <a:rPr lang="en-GB" b="1" dirty="0"/>
              <a:t>Provider Bias</a:t>
            </a:r>
            <a:r>
              <a:rPr lang="en-GB" dirty="0"/>
              <a:t>: Doctors and Nurses have no knowledge of NFP. Perception of NFP is that it is ineffective, difficult, requires abstinence, time consuming.</a:t>
            </a:r>
          </a:p>
          <a:p>
            <a:r>
              <a:rPr lang="en-GB" b="1" dirty="0"/>
              <a:t>Lack of information </a:t>
            </a:r>
            <a:r>
              <a:rPr lang="en-GB" dirty="0"/>
              <a:t>about NFP</a:t>
            </a:r>
          </a:p>
          <a:p>
            <a:r>
              <a:rPr lang="en-GB" b="1" dirty="0"/>
              <a:t> Lack of Profitable product to sell </a:t>
            </a:r>
            <a:r>
              <a:rPr lang="en-GB" dirty="0"/>
              <a:t>or advertise by pharmacists the main health provider</a:t>
            </a:r>
          </a:p>
          <a:p>
            <a:r>
              <a:rPr lang="en-GB" b="1" dirty="0"/>
              <a:t>Poverty</a:t>
            </a:r>
            <a:r>
              <a:rPr lang="en-GB" dirty="0"/>
              <a:t>: no space for separation during fertile period</a:t>
            </a:r>
          </a:p>
          <a:p>
            <a:r>
              <a:rPr lang="en-GB" b="1" dirty="0"/>
              <a:t>Lack of spouse cooperation</a:t>
            </a:r>
            <a:r>
              <a:rPr lang="en-GB" dirty="0"/>
              <a:t>/ alcohol abuse</a:t>
            </a:r>
          </a:p>
          <a:p>
            <a:r>
              <a:rPr lang="en-GB" b="1" dirty="0"/>
              <a:t>Religious beliefs </a:t>
            </a:r>
            <a:r>
              <a:rPr lang="en-GB" dirty="0"/>
              <a:t>about onset of life and purpose of sexual union (Catholics).</a:t>
            </a:r>
          </a:p>
          <a:p>
            <a:r>
              <a:rPr lang="en-GB" b="1" dirty="0"/>
              <a:t>Lack of support from both govt and non-govt sources. Only some Catholic Institutions. </a:t>
            </a:r>
          </a:p>
        </p:txBody>
      </p:sp>
    </p:spTree>
    <p:extLst>
      <p:ext uri="{BB962C8B-B14F-4D97-AF65-F5344CB8AC3E}">
        <p14:creationId xmlns:p14="http://schemas.microsoft.com/office/powerpoint/2010/main" val="2359658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Parish Outreaches (Urban High Income Area)</a:t>
            </a:r>
          </a:p>
        </p:txBody>
      </p:sp>
      <p:pic>
        <p:nvPicPr>
          <p:cNvPr id="5122"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1818582" y="1825625"/>
            <a:ext cx="5506836" cy="4351338"/>
          </a:xfrm>
          <a:prstGeom prst="rect">
            <a:avLst/>
          </a:prstGeom>
          <a:noFill/>
          <a:ln w="9525">
            <a:noFill/>
            <a:miter lim="800000"/>
            <a:headEnd/>
            <a:tailEnd/>
          </a:ln>
        </p:spPr>
      </p:pic>
    </p:spTree>
    <p:extLst>
      <p:ext uri="{BB962C8B-B14F-4D97-AF65-F5344CB8AC3E}">
        <p14:creationId xmlns:p14="http://schemas.microsoft.com/office/powerpoint/2010/main" val="4205310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GB" sz="3600" dirty="0"/>
              <a:t>Introductory Session to Catholic </a:t>
            </a:r>
            <a:r>
              <a:rPr lang="en-GB" sz="3600" dirty="0" err="1"/>
              <a:t>Womens</a:t>
            </a:r>
            <a:r>
              <a:rPr lang="en-GB" sz="3600" dirty="0"/>
              <a:t> Organisation in a Parish in </a:t>
            </a:r>
            <a:r>
              <a:rPr lang="en-GB" sz="3600" dirty="0" err="1"/>
              <a:t>Ikorodu</a:t>
            </a:r>
            <a:r>
              <a:rPr lang="en-GB" sz="3600" dirty="0"/>
              <a:t> </a:t>
            </a:r>
          </a:p>
        </p:txBody>
      </p:sp>
      <p:pic>
        <p:nvPicPr>
          <p:cNvPr id="6146"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1677102" y="1825625"/>
            <a:ext cx="5789796" cy="4351338"/>
          </a:xfrm>
          <a:prstGeom prst="rect">
            <a:avLst/>
          </a:prstGeom>
          <a:noFill/>
          <a:ln w="9525">
            <a:noFill/>
            <a:miter lim="800000"/>
            <a:headEnd/>
            <a:tailEnd/>
          </a:ln>
        </p:spPr>
      </p:pic>
    </p:spTree>
    <p:extLst>
      <p:ext uri="{BB962C8B-B14F-4D97-AF65-F5344CB8AC3E}">
        <p14:creationId xmlns:p14="http://schemas.microsoft.com/office/powerpoint/2010/main" val="3929075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36525" y="6324600"/>
            <a:ext cx="8855075" cy="336550"/>
          </a:xfrm>
          <a:prstGeom prst="rect">
            <a:avLst/>
          </a:prstGeom>
          <a:noFill/>
          <a:ln w="9525">
            <a:noFill/>
            <a:miter lim="800000"/>
            <a:headEnd/>
            <a:tailEnd/>
          </a:ln>
        </p:spPr>
        <p:txBody>
          <a:bodyPr>
            <a:spAutoFit/>
          </a:bodyPr>
          <a:lstStyle/>
          <a:p>
            <a:pPr algn="ctr" eaLnBrk="0" hangingPunct="0">
              <a:tabLst>
                <a:tab pos="342900" algn="l"/>
              </a:tabLst>
            </a:pPr>
            <a:r>
              <a:rPr kumimoji="1" lang="en-US" sz="1600"/>
              <a:t>Slide 64</a:t>
            </a:r>
            <a:endParaRPr kumimoji="1" lang="en-US" sz="1600" b="0"/>
          </a:p>
        </p:txBody>
      </p:sp>
      <p:pic>
        <p:nvPicPr>
          <p:cNvPr id="16387" name="Picture 3" descr="slide64"/>
          <p:cNvPicPr>
            <a:picLocks noChangeAspect="1" noChangeArrowheads="1"/>
          </p:cNvPicPr>
          <p:nvPr/>
        </p:nvPicPr>
        <p:blipFill>
          <a:blip r:embed="rId2" cstate="screen">
            <a:extLst>
              <a:ext uri="{28A0092B-C50C-407E-A947-70E740481C1C}">
                <a14:useLocalDpi xmlns:a14="http://schemas.microsoft.com/office/drawing/2010/main"/>
              </a:ext>
            </a:extLst>
          </a:blip>
          <a:srcRect t="7715"/>
          <a:stretch>
            <a:fillRect/>
          </a:stretch>
        </p:blipFill>
        <p:spPr bwMode="auto">
          <a:xfrm>
            <a:off x="457200" y="762000"/>
            <a:ext cx="8229600" cy="5300663"/>
          </a:xfrm>
          <a:prstGeom prst="rect">
            <a:avLst/>
          </a:prstGeom>
          <a:noFill/>
          <a:ln w="50800">
            <a:solidFill>
              <a:srgbClr val="333333"/>
            </a:solidFill>
            <a:miter lim="800000"/>
            <a:headEnd/>
            <a:tailEnd/>
          </a:ln>
        </p:spPr>
      </p:pic>
    </p:spTree>
    <p:extLst>
      <p:ext uri="{BB962C8B-B14F-4D97-AF65-F5344CB8AC3E}">
        <p14:creationId xmlns:p14="http://schemas.microsoft.com/office/powerpoint/2010/main" val="997159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normAutofit fontScale="90000"/>
          </a:bodyPr>
          <a:lstStyle/>
          <a:p>
            <a:r>
              <a:rPr lang="en-GB" dirty="0"/>
              <a:t>Followed by mass cervical cancer screening by VIA (visual Inspection with acetic acid)</a:t>
            </a:r>
          </a:p>
        </p:txBody>
      </p:sp>
      <p:pic>
        <p:nvPicPr>
          <p:cNvPr id="7170"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696158" y="1825625"/>
            <a:ext cx="7751695" cy="4351338"/>
          </a:xfrm>
          <a:prstGeom prst="rect">
            <a:avLst/>
          </a:prstGeom>
          <a:noFill/>
          <a:ln w="9525">
            <a:noFill/>
            <a:miter lim="800000"/>
            <a:headEnd/>
            <a:tailEnd/>
          </a:ln>
        </p:spPr>
      </p:pic>
    </p:spTree>
    <p:extLst>
      <p:ext uri="{BB962C8B-B14F-4D97-AF65-F5344CB8AC3E}">
        <p14:creationId xmlns:p14="http://schemas.microsoft.com/office/powerpoint/2010/main" val="2895511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Adolescent Sexuality Education of Senior High School Girls at Louisville in </a:t>
            </a:r>
            <a:r>
              <a:rPr lang="en-GB" sz="3200" dirty="0" err="1"/>
              <a:t>Ijebu</a:t>
            </a:r>
            <a:r>
              <a:rPr lang="en-GB" sz="3200" dirty="0"/>
              <a:t> Mushin</a:t>
            </a:r>
          </a:p>
        </p:txBody>
      </p:sp>
      <p:pic>
        <p:nvPicPr>
          <p:cNvPr id="8194"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708140" y="1825625"/>
            <a:ext cx="7727721" cy="4351338"/>
          </a:xfrm>
          <a:prstGeom prst="rect">
            <a:avLst/>
          </a:prstGeom>
          <a:noFill/>
          <a:ln w="9525">
            <a:noFill/>
            <a:miter lim="800000"/>
            <a:headEnd/>
            <a:tailEnd/>
          </a:ln>
        </p:spPr>
      </p:pic>
    </p:spTree>
    <p:extLst>
      <p:ext uri="{BB962C8B-B14F-4D97-AF65-F5344CB8AC3E}">
        <p14:creationId xmlns:p14="http://schemas.microsoft.com/office/powerpoint/2010/main" val="3407880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MISSION</a:t>
            </a:r>
          </a:p>
        </p:txBody>
      </p:sp>
      <p:sp>
        <p:nvSpPr>
          <p:cNvPr id="3" name="Content Placeholder 2"/>
          <p:cNvSpPr>
            <a:spLocks noGrp="1"/>
          </p:cNvSpPr>
          <p:nvPr>
            <p:ph idx="1"/>
          </p:nvPr>
        </p:nvSpPr>
        <p:spPr>
          <a:xfrm>
            <a:off x="0" y="1143000"/>
            <a:ext cx="9144000" cy="5715000"/>
          </a:xfrm>
        </p:spPr>
        <p:txBody>
          <a:bodyPr>
            <a:normAutofit/>
          </a:bodyPr>
          <a:lstStyle/>
          <a:p>
            <a:pPr>
              <a:buNone/>
            </a:pPr>
            <a:r>
              <a:rPr lang="en-GB" dirty="0"/>
              <a:t>   </a:t>
            </a:r>
            <a:r>
              <a:rPr lang="en-GB" sz="4400" b="1" dirty="0" err="1"/>
              <a:t>Matercare</a:t>
            </a:r>
            <a:r>
              <a:rPr lang="en-GB" sz="4400" b="1" dirty="0"/>
              <a:t> International`s </a:t>
            </a:r>
            <a:r>
              <a:rPr lang="en-GB" sz="4400" dirty="0"/>
              <a:t>mission is to serve the Culture of Life where it is most at risk- in those crisis areas and ‘hotspots’ where mothers and their children, born and unborn, are neglected or abandoned outright.</a:t>
            </a:r>
          </a:p>
        </p:txBody>
      </p:sp>
    </p:spTree>
    <p:extLst>
      <p:ext uri="{BB962C8B-B14F-4D97-AF65-F5344CB8AC3E}">
        <p14:creationId xmlns:p14="http://schemas.microsoft.com/office/powerpoint/2010/main" val="29519795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Counselling </a:t>
            </a:r>
            <a:r>
              <a:rPr lang="en-GB" dirty="0">
                <a:solidFill>
                  <a:schemeClr val="tx2"/>
                </a:solidFill>
              </a:rPr>
              <a:t>in crisis pregnancy management of </a:t>
            </a:r>
            <a:r>
              <a:rPr lang="en-GB" dirty="0"/>
              <a:t>17 yr old teenager</a:t>
            </a:r>
          </a:p>
        </p:txBody>
      </p:sp>
      <p:pic>
        <p:nvPicPr>
          <p:cNvPr id="3074"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1677102" y="1825625"/>
            <a:ext cx="5789796" cy="4351338"/>
          </a:xfrm>
          <a:prstGeom prst="rect">
            <a:avLst/>
          </a:prstGeom>
          <a:noFill/>
          <a:ln w="9525">
            <a:noFill/>
            <a:miter lim="800000"/>
            <a:headEnd/>
            <a:tailEnd/>
          </a:ln>
        </p:spPr>
      </p:pic>
    </p:spTree>
    <p:extLst>
      <p:ext uri="{BB962C8B-B14F-4D97-AF65-F5344CB8AC3E}">
        <p14:creationId xmlns:p14="http://schemas.microsoft.com/office/powerpoint/2010/main" val="3114052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676400"/>
          </a:xfrm>
        </p:spPr>
        <p:txBody>
          <a:bodyPr>
            <a:noAutofit/>
          </a:bodyPr>
          <a:lstStyle/>
          <a:p>
            <a:r>
              <a:rPr lang="en-GB" sz="3200" dirty="0"/>
              <a:t>FERTILITY CARE SERVICES (Crude Pilot Studies) For CRMS/NPT</a:t>
            </a:r>
            <a:br>
              <a:rPr lang="en-GB" sz="3200" dirty="0"/>
            </a:br>
            <a:r>
              <a:rPr lang="en-GB" sz="3200" b="1" dirty="0"/>
              <a:t>Pregnancy Rates in Infertility Cases without Surgery</a:t>
            </a:r>
          </a:p>
        </p:txBody>
      </p:sp>
      <p:sp>
        <p:nvSpPr>
          <p:cNvPr id="3" name="Content Placeholder 2"/>
          <p:cNvSpPr>
            <a:spLocks noGrp="1"/>
          </p:cNvSpPr>
          <p:nvPr>
            <p:ph idx="1"/>
          </p:nvPr>
        </p:nvSpPr>
        <p:spPr>
          <a:xfrm>
            <a:off x="0" y="1905000"/>
            <a:ext cx="9144000" cy="4953000"/>
          </a:xfrm>
        </p:spPr>
        <p:txBody>
          <a:bodyPr>
            <a:normAutofit/>
          </a:bodyPr>
          <a:lstStyle/>
          <a:p>
            <a:pPr>
              <a:buNone/>
            </a:pPr>
            <a:endParaRPr lang="en-GB" sz="2400" dirty="0"/>
          </a:p>
          <a:p>
            <a:pPr>
              <a:buNone/>
            </a:pPr>
            <a:r>
              <a:rPr lang="en-GB" sz="2400" dirty="0"/>
              <a:t>Analysis of Randomised  sample population of 54 out of a total of 191 clients with at least 1 follow up.</a:t>
            </a:r>
          </a:p>
          <a:p>
            <a:r>
              <a:rPr lang="en-GB" dirty="0"/>
              <a:t>Pregnancies              26                            48%</a:t>
            </a:r>
          </a:p>
          <a:p>
            <a:r>
              <a:rPr lang="en-GB" dirty="0"/>
              <a:t>Live births                  24                            44%</a:t>
            </a:r>
          </a:p>
          <a:p>
            <a:r>
              <a:rPr lang="en-GB" dirty="0"/>
              <a:t>Miscarriages               2                              4%</a:t>
            </a:r>
          </a:p>
          <a:p>
            <a:r>
              <a:rPr lang="en-GB" dirty="0"/>
              <a:t>Adopted male child   1                              2%</a:t>
            </a:r>
          </a:p>
          <a:p>
            <a:r>
              <a:rPr lang="en-GB" dirty="0"/>
              <a:t>Went on to do IVF, 2 failed cycles     1    2%</a:t>
            </a:r>
          </a:p>
        </p:txBody>
      </p:sp>
    </p:spTree>
    <p:extLst>
      <p:ext uri="{BB962C8B-B14F-4D97-AF65-F5344CB8AC3E}">
        <p14:creationId xmlns:p14="http://schemas.microsoft.com/office/powerpoint/2010/main" val="3796958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`MIRACLE BABY`</a:t>
            </a:r>
            <a:br>
              <a:rPr lang="en-GB" dirty="0"/>
            </a:br>
            <a:r>
              <a:rPr lang="en-GB" dirty="0"/>
              <a:t>Reported in the Nigerian press.</a:t>
            </a:r>
            <a:br>
              <a:rPr lang="en-GB" dirty="0"/>
            </a:br>
            <a:r>
              <a:rPr lang="en-GB" dirty="0"/>
              <a:t>Severe </a:t>
            </a:r>
            <a:r>
              <a:rPr lang="en-GB" dirty="0" err="1"/>
              <a:t>Oligospermia</a:t>
            </a:r>
            <a:endParaRPr lang="en-GB" dirty="0"/>
          </a:p>
        </p:txBody>
      </p:sp>
      <p:pic>
        <p:nvPicPr>
          <p:cNvPr id="1026"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1778508" y="2174776"/>
            <a:ext cx="5586995" cy="3653035"/>
          </a:xfrm>
          <a:prstGeom prst="rect">
            <a:avLst/>
          </a:prstGeom>
          <a:noFill/>
          <a:ln w="9525">
            <a:noFill/>
            <a:miter lim="800000"/>
            <a:headEnd/>
            <a:tailEnd/>
          </a:ln>
        </p:spPr>
      </p:pic>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63688" y="2060848"/>
            <a:ext cx="5586996" cy="3653036"/>
          </a:xfrm>
          <a:prstGeom prst="rect">
            <a:avLst/>
          </a:prstGeom>
          <a:noFill/>
          <a:ln w="9525">
            <a:noFill/>
            <a:miter lim="800000"/>
            <a:headEnd/>
            <a:tailEnd/>
          </a:ln>
        </p:spPr>
      </p:pic>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91680" y="2060848"/>
            <a:ext cx="5659004" cy="3797052"/>
          </a:xfrm>
          <a:prstGeom prst="rect">
            <a:avLst/>
          </a:prstGeom>
          <a:noFill/>
          <a:ln w="9525">
            <a:noFill/>
            <a:miter lim="800000"/>
            <a:headEnd/>
            <a:tailEnd/>
          </a:ln>
        </p:spPr>
      </p:pic>
    </p:spTree>
    <p:extLst>
      <p:ext uri="{BB962C8B-B14F-4D97-AF65-F5344CB8AC3E}">
        <p14:creationId xmlns:p14="http://schemas.microsoft.com/office/powerpoint/2010/main" val="36476592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Pregnancy after 2 failed IVF`s</a:t>
            </a:r>
          </a:p>
        </p:txBody>
      </p:sp>
      <p:pic>
        <p:nvPicPr>
          <p:cNvPr id="12290"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1671108" y="1825625"/>
            <a:ext cx="5801784" cy="4351338"/>
          </a:xfrm>
          <a:prstGeom prst="rect">
            <a:avLst/>
          </a:prstGeom>
          <a:noFill/>
          <a:ln w="9525">
            <a:noFill/>
            <a:miter lim="800000"/>
            <a:headEnd/>
            <a:tailEnd/>
          </a:ln>
        </p:spPr>
      </p:pic>
    </p:spTree>
    <p:extLst>
      <p:ext uri="{BB962C8B-B14F-4D97-AF65-F5344CB8AC3E}">
        <p14:creationId xmlns:p14="http://schemas.microsoft.com/office/powerpoint/2010/main" val="2519527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noAutofit/>
          </a:bodyPr>
          <a:lstStyle/>
          <a:p>
            <a:r>
              <a:rPr lang="en-GB" sz="3600" dirty="0"/>
              <a:t>After </a:t>
            </a:r>
            <a:r>
              <a:rPr lang="en-GB" sz="3600" b="1" dirty="0"/>
              <a:t>2 Failed IVF`s </a:t>
            </a:r>
            <a:br>
              <a:rPr lang="en-GB" sz="3600" dirty="0"/>
            </a:br>
            <a:r>
              <a:rPr lang="en-GB" sz="3600" dirty="0"/>
              <a:t> Successful CRMS/NPT Pregnancy in a medical doctor at FERTILITY CARE SERVIES: LAGOS</a:t>
            </a:r>
          </a:p>
        </p:txBody>
      </p:sp>
      <p:pic>
        <p:nvPicPr>
          <p:cNvPr id="4098" name="Picture 2" descr="C:\Users\Dr. Williams\Downloads\IMG_1144.JP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1671108" y="1825625"/>
            <a:ext cx="5801784" cy="4351338"/>
          </a:xfrm>
          <a:prstGeom prst="rect">
            <a:avLst/>
          </a:prstGeom>
          <a:noFill/>
        </p:spPr>
      </p:pic>
    </p:spTree>
    <p:extLst>
      <p:ext uri="{BB962C8B-B14F-4D97-AF65-F5344CB8AC3E}">
        <p14:creationId xmlns:p14="http://schemas.microsoft.com/office/powerpoint/2010/main" val="4902644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3649216"/>
          </a:xfrm>
        </p:spPr>
        <p:txBody>
          <a:bodyPr>
            <a:normAutofit/>
          </a:bodyPr>
          <a:lstStyle/>
          <a:p>
            <a:pPr algn="l"/>
            <a:r>
              <a:rPr lang="en-GB" sz="4000" b="1" dirty="0">
                <a:latin typeface="Lucida Sans" pitchFamily="34" charset="0"/>
              </a:rPr>
              <a:t>CREIGHTON MODEL SYSTEM: </a:t>
            </a:r>
            <a:br>
              <a:rPr lang="en-GB" sz="4000" b="1" dirty="0">
                <a:latin typeface="Lucida Sans" pitchFamily="34" charset="0"/>
              </a:rPr>
            </a:br>
            <a:r>
              <a:rPr lang="en-GB" sz="4000" b="1" dirty="0">
                <a:latin typeface="Lucida Sans" pitchFamily="34" charset="0"/>
              </a:rPr>
              <a:t>SATISFACTION FOR THE PRELIMINARY SESSION IN SOUTH EASTERN NIGERIA</a:t>
            </a:r>
          </a:p>
        </p:txBody>
      </p:sp>
      <p:sp>
        <p:nvSpPr>
          <p:cNvPr id="3" name="Subtitle 2"/>
          <p:cNvSpPr>
            <a:spLocks noGrp="1"/>
          </p:cNvSpPr>
          <p:nvPr>
            <p:ph type="subTitle" idx="1"/>
          </p:nvPr>
        </p:nvSpPr>
        <p:spPr>
          <a:xfrm>
            <a:off x="685800" y="3611606"/>
            <a:ext cx="7772400" cy="1617594"/>
          </a:xfrm>
        </p:spPr>
        <p:txBody>
          <a:bodyPr>
            <a:normAutofit fontScale="25000" lnSpcReduction="20000"/>
          </a:bodyPr>
          <a:lstStyle/>
          <a:p>
            <a:pPr algn="ctr"/>
            <a:r>
              <a:rPr lang="en-GB" sz="7000" dirty="0"/>
              <a:t>by</a:t>
            </a:r>
          </a:p>
          <a:p>
            <a:pPr algn="ctr"/>
            <a:r>
              <a:rPr lang="en-GB" sz="7000" b="1" dirty="0"/>
              <a:t>Dr Ezenkwele, Eziamaka P</a:t>
            </a:r>
          </a:p>
          <a:p>
            <a:pPr algn="ctr"/>
            <a:r>
              <a:rPr lang="en-GB" sz="7000" dirty="0"/>
              <a:t>At the 10</a:t>
            </a:r>
            <a:r>
              <a:rPr lang="en-GB" sz="7000" baseline="30000" dirty="0"/>
              <a:t>th</a:t>
            </a:r>
            <a:r>
              <a:rPr lang="en-GB" sz="7000" dirty="0"/>
              <a:t> Annual General Meeting and 2013 Restorative Reproductive Medicine Conference </a:t>
            </a:r>
          </a:p>
          <a:p>
            <a:pPr algn="ctr"/>
            <a:r>
              <a:rPr lang="en-GB" sz="7000" dirty="0"/>
              <a:t>New Orleans, Louisiana, USA</a:t>
            </a:r>
          </a:p>
          <a:p>
            <a:pPr algn="ctr"/>
            <a:r>
              <a:rPr lang="en-GB" sz="7000" dirty="0"/>
              <a:t>7</a:t>
            </a:r>
            <a:r>
              <a:rPr lang="en-GB" sz="7000" baseline="30000" dirty="0"/>
              <a:t>th</a:t>
            </a:r>
            <a:r>
              <a:rPr lang="en-GB" sz="7000" dirty="0"/>
              <a:t> August 2013 </a:t>
            </a:r>
          </a:p>
          <a:p>
            <a:pPr algn="ctr"/>
            <a:endParaRPr lang="en-GB" sz="7000" dirty="0"/>
          </a:p>
          <a:p>
            <a:r>
              <a:rPr lang="en-GB" dirty="0"/>
              <a:t> </a:t>
            </a:r>
          </a:p>
        </p:txBody>
      </p:sp>
    </p:spTree>
    <p:extLst>
      <p:ext uri="{BB962C8B-B14F-4D97-AF65-F5344CB8AC3E}">
        <p14:creationId xmlns:p14="http://schemas.microsoft.com/office/powerpoint/2010/main" val="5910992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GB" sz="3200" dirty="0"/>
            </a:br>
            <a:br>
              <a:rPr lang="en-GB" sz="3200" dirty="0"/>
            </a:br>
            <a:br>
              <a:rPr lang="en-GB" sz="3200" dirty="0"/>
            </a:br>
            <a:br>
              <a:rPr lang="en-GB" sz="3200" dirty="0"/>
            </a:br>
            <a:br>
              <a:rPr lang="en-GB" sz="3200" dirty="0"/>
            </a:br>
            <a:r>
              <a:rPr lang="en-GB" sz="3200" dirty="0"/>
              <a:t>FIGURE 7: CLIENTS’ COMMENTS ON PRESENTATION </a:t>
            </a:r>
            <a:endParaRPr lang="en-US" dirty="0"/>
          </a:p>
        </p:txBody>
      </p:sp>
      <p:graphicFrame>
        <p:nvGraphicFramePr>
          <p:cNvPr id="4" name="Content Placeholder 3"/>
          <p:cNvGraphicFramePr>
            <a:graphicFrameLocks noGrp="1"/>
          </p:cNvGraphicFramePr>
          <p:nvPr>
            <p:ph idx="1"/>
          </p:nvPr>
        </p:nvGraphicFramePr>
        <p:xfrm>
          <a:off x="457200" y="1600206"/>
          <a:ext cx="7467600" cy="48736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27319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56792"/>
          </a:xfrm>
        </p:spPr>
        <p:txBody>
          <a:bodyPr>
            <a:normAutofit/>
          </a:bodyPr>
          <a:lstStyle/>
          <a:p>
            <a:r>
              <a:rPr lang="en-GB" sz="3100" dirty="0"/>
              <a:t>Awareness and Utilisation of Natural Family Planning among workers in Ibadan NE local govt ( Pilot Study)</a:t>
            </a:r>
            <a:br>
              <a:rPr lang="en-GB" sz="3100" dirty="0"/>
            </a:br>
            <a:endParaRPr lang="en-GB" sz="2200" dirty="0"/>
          </a:p>
        </p:txBody>
      </p:sp>
      <p:sp>
        <p:nvSpPr>
          <p:cNvPr id="3" name="Content Placeholder 2"/>
          <p:cNvSpPr>
            <a:spLocks noGrp="1"/>
          </p:cNvSpPr>
          <p:nvPr>
            <p:ph idx="1"/>
          </p:nvPr>
        </p:nvSpPr>
        <p:spPr>
          <a:xfrm>
            <a:off x="0" y="1219200"/>
            <a:ext cx="9144000" cy="5638800"/>
          </a:xfrm>
        </p:spPr>
        <p:txBody>
          <a:bodyPr>
            <a:normAutofit fontScale="92500" lnSpcReduction="10000"/>
          </a:bodyPr>
          <a:lstStyle/>
          <a:p>
            <a:pPr>
              <a:buNone/>
            </a:pPr>
            <a:r>
              <a:rPr lang="en-GB" dirty="0"/>
              <a:t>   400 workers ; questionnaire</a:t>
            </a:r>
          </a:p>
          <a:p>
            <a:r>
              <a:rPr lang="en-GB" b="1" dirty="0"/>
              <a:t>99.7% aware of at least 1 method of contraception</a:t>
            </a:r>
          </a:p>
          <a:p>
            <a:r>
              <a:rPr lang="en-GB" b="1" dirty="0"/>
              <a:t>67% aware of NFP, rhythm 45.4%, Billings 35.4%, temperature 20.4%, </a:t>
            </a:r>
            <a:r>
              <a:rPr lang="en-GB" b="1" dirty="0" err="1"/>
              <a:t>symptothermal</a:t>
            </a:r>
            <a:r>
              <a:rPr lang="en-GB" b="1" dirty="0"/>
              <a:t> 15.2%,  </a:t>
            </a:r>
          </a:p>
          <a:p>
            <a:r>
              <a:rPr lang="en-GB" dirty="0"/>
              <a:t>88% wanted more information</a:t>
            </a:r>
          </a:p>
          <a:p>
            <a:r>
              <a:rPr lang="en-GB" dirty="0"/>
              <a:t>64.8% used some family planning</a:t>
            </a:r>
          </a:p>
          <a:p>
            <a:r>
              <a:rPr lang="en-GB" dirty="0"/>
              <a:t>25.4 had used NFP, but only 6.6% current use</a:t>
            </a:r>
          </a:p>
          <a:p>
            <a:r>
              <a:rPr lang="en-GB" dirty="0"/>
              <a:t>47% believed in effectiveness of NFP</a:t>
            </a:r>
          </a:p>
          <a:p>
            <a:r>
              <a:rPr lang="en-GB" b="1" dirty="0"/>
              <a:t>Awareness of and effectiveness of NFP was significantly associated with its use. </a:t>
            </a:r>
          </a:p>
          <a:p>
            <a:pPr marL="0" indent="0">
              <a:buNone/>
            </a:pPr>
            <a:r>
              <a:rPr lang="en-GB" b="1" dirty="0"/>
              <a:t> </a:t>
            </a:r>
            <a:r>
              <a:rPr lang="en-GB" sz="2100" dirty="0" err="1"/>
              <a:t>Asuzu</a:t>
            </a:r>
            <a:r>
              <a:rPr lang="en-GB" sz="2100" dirty="0"/>
              <a:t> M C 2013;University College Teaching Hospital Ibadan, </a:t>
            </a:r>
            <a:br>
              <a:rPr lang="en-GB" sz="2100" dirty="0"/>
            </a:br>
            <a:r>
              <a:rPr lang="en-GB" sz="2100" dirty="0"/>
              <a:t>Community Health Department.</a:t>
            </a:r>
            <a:endParaRPr lang="en-GB" sz="2100" b="1" dirty="0"/>
          </a:p>
          <a:p>
            <a:endParaRPr lang="en-GB" dirty="0"/>
          </a:p>
        </p:txBody>
      </p:sp>
    </p:spTree>
    <p:extLst>
      <p:ext uri="{BB962C8B-B14F-4D97-AF65-F5344CB8AC3E}">
        <p14:creationId xmlns:p14="http://schemas.microsoft.com/office/powerpoint/2010/main" val="22232262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GB" sz="2800" b="1" dirty="0"/>
              <a:t>Awareness and Utilisation of Natural Family Planning among workers in Ibadan NE local govt ( Pilot Study)</a:t>
            </a:r>
            <a:br>
              <a:rPr lang="en-GB" sz="2800" b="1" dirty="0"/>
            </a:br>
            <a:endParaRPr lang="en-GB" sz="2800" b="1" dirty="0"/>
          </a:p>
        </p:txBody>
      </p:sp>
      <p:sp>
        <p:nvSpPr>
          <p:cNvPr id="3" name="Content Placeholder 2"/>
          <p:cNvSpPr>
            <a:spLocks noGrp="1"/>
          </p:cNvSpPr>
          <p:nvPr>
            <p:ph idx="1"/>
          </p:nvPr>
        </p:nvSpPr>
        <p:spPr>
          <a:xfrm>
            <a:off x="0" y="1219200"/>
            <a:ext cx="9144000" cy="5638800"/>
          </a:xfrm>
        </p:spPr>
        <p:txBody>
          <a:bodyPr>
            <a:normAutofit fontScale="92500" lnSpcReduction="10000"/>
          </a:bodyPr>
          <a:lstStyle/>
          <a:p>
            <a:pPr>
              <a:buNone/>
            </a:pPr>
            <a:r>
              <a:rPr lang="en-GB" dirty="0"/>
              <a:t>   </a:t>
            </a:r>
            <a:r>
              <a:rPr lang="en-GB" sz="3000" dirty="0"/>
              <a:t>400 workers ; questionnaire</a:t>
            </a:r>
          </a:p>
          <a:p>
            <a:r>
              <a:rPr lang="en-GB" sz="3000" b="1" dirty="0"/>
              <a:t>99.7% aware of at least 1 method of contraception</a:t>
            </a:r>
          </a:p>
          <a:p>
            <a:r>
              <a:rPr lang="en-GB" sz="3000" b="1" dirty="0"/>
              <a:t>67% aware of NFP, rhythm 45.4%, Billings 35.4%, temperature 20.4%, </a:t>
            </a:r>
            <a:r>
              <a:rPr lang="en-GB" sz="3000" b="1" dirty="0" err="1"/>
              <a:t>symptothermal</a:t>
            </a:r>
            <a:r>
              <a:rPr lang="en-GB" sz="3000" b="1" dirty="0"/>
              <a:t> 15.2%,  </a:t>
            </a:r>
          </a:p>
          <a:p>
            <a:r>
              <a:rPr lang="en-GB" sz="3000" dirty="0"/>
              <a:t>88% wanted more information</a:t>
            </a:r>
          </a:p>
          <a:p>
            <a:r>
              <a:rPr lang="en-GB" sz="3000" dirty="0"/>
              <a:t>64.8% used some family planning</a:t>
            </a:r>
          </a:p>
          <a:p>
            <a:r>
              <a:rPr lang="en-GB" sz="3000" dirty="0"/>
              <a:t>25.4 had used NFP, but only 6.6% current use</a:t>
            </a:r>
          </a:p>
          <a:p>
            <a:r>
              <a:rPr lang="en-GB" sz="3000" dirty="0"/>
              <a:t>47% believed in effectiveness of NFP</a:t>
            </a:r>
          </a:p>
          <a:p>
            <a:r>
              <a:rPr lang="en-GB" sz="3000" b="1" dirty="0">
                <a:solidFill>
                  <a:srgbClr val="0070C0"/>
                </a:solidFill>
              </a:rPr>
              <a:t>Awareness of and effectiveness of NFP was significantly associated with its use. </a:t>
            </a:r>
          </a:p>
          <a:p>
            <a:pPr marL="0" indent="0">
              <a:buNone/>
            </a:pPr>
            <a:r>
              <a:rPr lang="en-GB" b="1" dirty="0"/>
              <a:t> </a:t>
            </a:r>
            <a:r>
              <a:rPr lang="en-GB" sz="2100" dirty="0" err="1"/>
              <a:t>Asuzu</a:t>
            </a:r>
            <a:r>
              <a:rPr lang="en-GB" sz="2100" dirty="0"/>
              <a:t> M C 2013;University College Teaching Hospital Ibadan, </a:t>
            </a:r>
            <a:br>
              <a:rPr lang="en-GB" sz="2100" dirty="0"/>
            </a:br>
            <a:r>
              <a:rPr lang="en-GB" sz="2100" dirty="0"/>
              <a:t>Community Health Department.</a:t>
            </a:r>
            <a:endParaRPr lang="en-GB" sz="2100" b="1" dirty="0"/>
          </a:p>
          <a:p>
            <a:endParaRPr lang="en-GB" dirty="0"/>
          </a:p>
        </p:txBody>
      </p:sp>
    </p:spTree>
    <p:extLst>
      <p:ext uri="{BB962C8B-B14F-4D97-AF65-F5344CB8AC3E}">
        <p14:creationId xmlns:p14="http://schemas.microsoft.com/office/powerpoint/2010/main" val="1565510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
            <a:ext cx="9144000" cy="3509963"/>
          </a:xfrm>
        </p:spPr>
        <p:txBody>
          <a:bodyPr>
            <a:normAutofit/>
          </a:bodyPr>
          <a:lstStyle/>
          <a:p>
            <a:pPr defTabSz="2976066">
              <a:defRPr/>
            </a:pPr>
            <a:r>
              <a:rPr lang="en-US" b="1" cap="all" dirty="0"/>
              <a:t>OBSTETRICIANS’ KNOWLEDGE, ATTITUDE AND PRACTICE OF NAPROTECHNOLOGY IN NIGERIA</a:t>
            </a:r>
            <a:endParaRPr lang="es-ES_tradnl" b="1" dirty="0">
              <a:solidFill>
                <a:srgbClr val="000066"/>
              </a:solidFill>
              <a:latin typeface="Times New Roman" pitchFamily="18" charset="0"/>
            </a:endParaRPr>
          </a:p>
        </p:txBody>
      </p:sp>
      <p:sp>
        <p:nvSpPr>
          <p:cNvPr id="3" name="Subtitle 2"/>
          <p:cNvSpPr>
            <a:spLocks noGrp="1"/>
          </p:cNvSpPr>
          <p:nvPr>
            <p:ph type="subTitle" idx="1"/>
          </p:nvPr>
        </p:nvSpPr>
        <p:spPr>
          <a:xfrm>
            <a:off x="0" y="3602038"/>
            <a:ext cx="9144000" cy="3255962"/>
          </a:xfrm>
        </p:spPr>
        <p:txBody>
          <a:bodyPr>
            <a:normAutofit fontScale="25000" lnSpcReduction="20000"/>
          </a:bodyPr>
          <a:lstStyle/>
          <a:p>
            <a:r>
              <a:rPr lang="en-US" baseline="30000" dirty="0">
                <a:solidFill>
                  <a:schemeClr val="bg1"/>
                </a:solidFill>
              </a:rPr>
              <a:t>1</a:t>
            </a:r>
            <a:r>
              <a:rPr lang="en-US" dirty="0">
                <a:solidFill>
                  <a:schemeClr val="bg1"/>
                </a:solidFill>
              </a:rPr>
              <a:t>Ezenkwele EP, </a:t>
            </a:r>
            <a:r>
              <a:rPr lang="en-US" baseline="30000" dirty="0">
                <a:solidFill>
                  <a:schemeClr val="bg1"/>
                </a:solidFill>
              </a:rPr>
              <a:t>2</a:t>
            </a:r>
            <a:r>
              <a:rPr lang="en-US" dirty="0">
                <a:solidFill>
                  <a:schemeClr val="bg1"/>
                </a:solidFill>
              </a:rPr>
              <a:t>Ugwu OM, </a:t>
            </a:r>
            <a:r>
              <a:rPr lang="en-US" baseline="30000" dirty="0">
                <a:solidFill>
                  <a:schemeClr val="bg1"/>
                </a:solidFill>
              </a:rPr>
              <a:t>1</a:t>
            </a:r>
            <a:r>
              <a:rPr lang="en-US" dirty="0">
                <a:solidFill>
                  <a:schemeClr val="bg1"/>
                </a:solidFill>
              </a:rPr>
              <a:t>Emegoakor FCJ, </a:t>
            </a:r>
            <a:r>
              <a:rPr lang="en-US" baseline="30000" dirty="0">
                <a:solidFill>
                  <a:schemeClr val="bg1"/>
                </a:solidFill>
              </a:rPr>
              <a:t>1</a:t>
            </a:r>
            <a:r>
              <a:rPr lang="en-US" dirty="0">
                <a:solidFill>
                  <a:schemeClr val="bg1"/>
                </a:solidFill>
              </a:rPr>
              <a:t>Menuba IE</a:t>
            </a:r>
          </a:p>
          <a:p>
            <a:r>
              <a:rPr lang="es-ES_tradnl" sz="9600" dirty="0">
                <a:solidFill>
                  <a:schemeClr val="bg1"/>
                </a:solidFill>
              </a:rPr>
              <a:t> </a:t>
            </a:r>
            <a:r>
              <a:rPr lang="es-ES_tradnl" sz="9600" dirty="0"/>
              <a:t> </a:t>
            </a:r>
            <a:r>
              <a:rPr lang="en-US" sz="9600" baseline="30000" dirty="0"/>
              <a:t>1, 3</a:t>
            </a:r>
            <a:r>
              <a:rPr lang="en-US" sz="9600" dirty="0"/>
              <a:t>Ezenkwele EP, </a:t>
            </a:r>
            <a:r>
              <a:rPr lang="en-US" sz="9600" baseline="30000" dirty="0"/>
              <a:t>2</a:t>
            </a:r>
            <a:r>
              <a:rPr lang="en-US" sz="9600" dirty="0"/>
              <a:t>Ugwu OM, </a:t>
            </a:r>
            <a:r>
              <a:rPr lang="en-US" sz="9600" baseline="30000" dirty="0"/>
              <a:t>1</a:t>
            </a:r>
            <a:r>
              <a:rPr lang="en-US" sz="9600" dirty="0"/>
              <a:t>Emegoakor FCJ, </a:t>
            </a:r>
            <a:r>
              <a:rPr lang="en-US" sz="9600" baseline="30000" dirty="0"/>
              <a:t>1</a:t>
            </a:r>
            <a:r>
              <a:rPr lang="en-US" sz="9600" dirty="0"/>
              <a:t>Menuba IE</a:t>
            </a:r>
          </a:p>
          <a:p>
            <a:r>
              <a:rPr lang="es-ES_tradnl" sz="9600" dirty="0"/>
              <a:t>1University of Nigeria, </a:t>
            </a:r>
            <a:r>
              <a:rPr lang="es-ES_tradnl" sz="9600" dirty="0" err="1"/>
              <a:t>Enugu</a:t>
            </a:r>
            <a:r>
              <a:rPr lang="es-ES_tradnl" sz="9600" dirty="0"/>
              <a:t> Campus/ UNTH, </a:t>
            </a:r>
            <a:r>
              <a:rPr lang="es-ES_tradnl" sz="9600" dirty="0" err="1"/>
              <a:t>Enugu</a:t>
            </a:r>
            <a:r>
              <a:rPr lang="es-ES_tradnl" sz="9600" dirty="0"/>
              <a:t>, Nigeria</a:t>
            </a:r>
            <a:endParaRPr lang="es-ES" sz="9600" dirty="0"/>
          </a:p>
          <a:p>
            <a:r>
              <a:rPr lang="en-US" sz="9600" dirty="0"/>
              <a:t>2Coal Camp Medical Centre, Enugu , Nigeria </a:t>
            </a:r>
          </a:p>
          <a:p>
            <a:r>
              <a:rPr lang="en-US" sz="9600" dirty="0"/>
              <a:t>3Harvard T Chan School of Public Health</a:t>
            </a:r>
          </a:p>
          <a:p>
            <a:r>
              <a:rPr lang="en-GB" sz="7400" b="1" dirty="0"/>
              <a:t>Presented at 52</a:t>
            </a:r>
            <a:r>
              <a:rPr lang="en-GB" sz="7400" b="1" baseline="30000" dirty="0"/>
              <a:t>nd</a:t>
            </a:r>
            <a:r>
              <a:rPr lang="en-GB" sz="7400" b="1" dirty="0"/>
              <a:t> Annual Scientific Conference of SOGON at </a:t>
            </a:r>
            <a:r>
              <a:rPr lang="en-GB" sz="7400" b="1" dirty="0" err="1"/>
              <a:t>Calabar</a:t>
            </a:r>
            <a:r>
              <a:rPr lang="en-GB" sz="7400" b="1" dirty="0"/>
              <a:t>, Cross River</a:t>
            </a:r>
          </a:p>
          <a:p>
            <a:r>
              <a:rPr lang="en-US" sz="7400" dirty="0"/>
              <a:t>November 23rd, 2018 </a:t>
            </a:r>
          </a:p>
          <a:p>
            <a:endParaRPr lang="en-GB" sz="7400" dirty="0"/>
          </a:p>
        </p:txBody>
      </p:sp>
    </p:spTree>
    <p:extLst>
      <p:ext uri="{BB962C8B-B14F-4D97-AF65-F5344CB8AC3E}">
        <p14:creationId xmlns:p14="http://schemas.microsoft.com/office/powerpoint/2010/main" val="4238764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GB" sz="3600" b="1" dirty="0"/>
              <a:t>THE HOPE OF A SAFER MOTHERHOOD FOR AFRICA:</a:t>
            </a:r>
            <a:br>
              <a:rPr lang="en-GB" sz="3600" b="1" dirty="0"/>
            </a:br>
            <a:r>
              <a:rPr lang="en-GB" sz="3600" dirty="0"/>
              <a:t>4 Pillars of Safe Motherhood</a:t>
            </a:r>
            <a:br>
              <a:rPr lang="en-GB" sz="3600" dirty="0"/>
            </a:br>
            <a:r>
              <a:rPr lang="en-GB" sz="2700" dirty="0"/>
              <a:t>(Recommendations by WHO 1987)</a:t>
            </a:r>
          </a:p>
        </p:txBody>
      </p:sp>
      <p:sp>
        <p:nvSpPr>
          <p:cNvPr id="3" name="Content Placeholder 2"/>
          <p:cNvSpPr>
            <a:spLocks noGrp="1"/>
          </p:cNvSpPr>
          <p:nvPr>
            <p:ph idx="1"/>
          </p:nvPr>
        </p:nvSpPr>
        <p:spPr>
          <a:xfrm>
            <a:off x="0" y="1371600"/>
            <a:ext cx="9144000" cy="5486400"/>
          </a:xfrm>
        </p:spPr>
        <p:txBody>
          <a:bodyPr>
            <a:normAutofit fontScale="92500" lnSpcReduction="10000"/>
          </a:bodyPr>
          <a:lstStyle/>
          <a:p>
            <a:pPr lvl="0">
              <a:buNone/>
            </a:pPr>
            <a:r>
              <a:rPr lang="en-GB" dirty="0"/>
              <a:t> 1) Universally available family planning and adequate primary health care  </a:t>
            </a:r>
          </a:p>
          <a:p>
            <a:pPr lvl="0">
              <a:buNone/>
            </a:pPr>
            <a:r>
              <a:rPr lang="en-GB" dirty="0"/>
              <a:t> </a:t>
            </a:r>
          </a:p>
          <a:p>
            <a:pPr lvl="0">
              <a:buNone/>
            </a:pPr>
            <a:r>
              <a:rPr lang="en-GB" dirty="0"/>
              <a:t>2) Good antenatal care, including nutrition, with early detection and referral of those at high risk; </a:t>
            </a:r>
          </a:p>
          <a:p>
            <a:pPr lvl="0">
              <a:buNone/>
            </a:pPr>
            <a:r>
              <a:rPr lang="en-GB" dirty="0"/>
              <a:t> </a:t>
            </a:r>
          </a:p>
          <a:p>
            <a:pPr lvl="0">
              <a:buNone/>
            </a:pPr>
            <a:r>
              <a:rPr lang="en-GB" dirty="0"/>
              <a:t>3) Assistance of a trained person at all births</a:t>
            </a:r>
          </a:p>
          <a:p>
            <a:pPr lvl="0">
              <a:buNone/>
            </a:pPr>
            <a:endParaRPr lang="en-GB" dirty="0"/>
          </a:p>
          <a:p>
            <a:pPr lvl="0">
              <a:buNone/>
            </a:pPr>
            <a:r>
              <a:rPr lang="en-GB" dirty="0"/>
              <a:t> 4) Access to the essential elements of obstetric care for women at higher risk. </a:t>
            </a:r>
          </a:p>
          <a:p>
            <a:pPr>
              <a:buNone/>
            </a:pPr>
            <a:r>
              <a:rPr lang="en-GB" dirty="0"/>
              <a:t> </a:t>
            </a:r>
            <a:endParaRPr lang="en-GB" b="1" dirty="0"/>
          </a:p>
          <a:p>
            <a:pPr lvl="0">
              <a:buNone/>
            </a:pPr>
            <a:endParaRPr lang="en-GB" dirty="0"/>
          </a:p>
        </p:txBody>
      </p:sp>
    </p:spTree>
    <p:extLst>
      <p:ext uri="{BB962C8B-B14F-4D97-AF65-F5344CB8AC3E}">
        <p14:creationId xmlns:p14="http://schemas.microsoft.com/office/powerpoint/2010/main" val="354374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dirty="0"/>
              <a:t>METHODOLOGY</a:t>
            </a:r>
          </a:p>
        </p:txBody>
      </p:sp>
      <p:sp>
        <p:nvSpPr>
          <p:cNvPr id="3" name="Content Placeholder 2"/>
          <p:cNvSpPr>
            <a:spLocks noGrp="1"/>
          </p:cNvSpPr>
          <p:nvPr>
            <p:ph idx="1"/>
          </p:nvPr>
        </p:nvSpPr>
        <p:spPr>
          <a:xfrm>
            <a:off x="0" y="1676401"/>
            <a:ext cx="9144000" cy="5181600"/>
          </a:xfrm>
          <a:prstGeom prst="rect">
            <a:avLst/>
          </a:prstGeom>
        </p:spPr>
        <p:txBody>
          <a:bodyPr>
            <a:normAutofit/>
          </a:bodyPr>
          <a:lstStyle/>
          <a:p>
            <a:r>
              <a:rPr lang="en-GB" sz="3600" dirty="0"/>
              <a:t>A cross-sectional study</a:t>
            </a:r>
          </a:p>
          <a:p>
            <a:r>
              <a:rPr lang="en-GB" sz="3600" dirty="0"/>
              <a:t> Involving one hundred and eighty-three obstetricians (183) </a:t>
            </a:r>
          </a:p>
          <a:p>
            <a:r>
              <a:rPr lang="en-GB" sz="3600" dirty="0"/>
              <a:t>Self-administered questionnaires were used </a:t>
            </a:r>
          </a:p>
          <a:p>
            <a:pPr marL="685800" lvl="2">
              <a:spcBef>
                <a:spcPts val="1000"/>
              </a:spcBef>
            </a:pPr>
            <a:r>
              <a:rPr lang="en-US" sz="3200" dirty="0"/>
              <a:t>Information on their socio-demographics</a:t>
            </a:r>
          </a:p>
          <a:p>
            <a:pPr lvl="1"/>
            <a:r>
              <a:rPr lang="en-GB" sz="3200" dirty="0"/>
              <a:t>Their knowledge, attitude and practice of NPT</a:t>
            </a:r>
          </a:p>
        </p:txBody>
      </p:sp>
    </p:spTree>
    <p:extLst>
      <p:ext uri="{BB962C8B-B14F-4D97-AF65-F5344CB8AC3E}">
        <p14:creationId xmlns:p14="http://schemas.microsoft.com/office/powerpoint/2010/main" val="11802328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dirty="0"/>
              <a:t>KNOWLEDGE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74482828"/>
              </p:ext>
            </p:extLst>
          </p:nvPr>
        </p:nvGraphicFramePr>
        <p:xfrm>
          <a:off x="506442" y="1786600"/>
          <a:ext cx="8314007" cy="47970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32859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dirty="0"/>
              <a:t>ATTITUDE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0365822"/>
              </p:ext>
            </p:extLst>
          </p:nvPr>
        </p:nvGraphicFramePr>
        <p:xfrm>
          <a:off x="411479" y="1617790"/>
          <a:ext cx="8482819" cy="50503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35816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2819399"/>
          </a:xfrm>
        </p:spPr>
        <p:txBody>
          <a:bodyPr>
            <a:normAutofit fontScale="90000"/>
          </a:bodyPr>
          <a:lstStyle/>
          <a:p>
            <a:br>
              <a:rPr lang="en-US" b="1" dirty="0"/>
            </a:br>
            <a:br>
              <a:rPr lang="en-US" b="1" dirty="0"/>
            </a:br>
            <a:br>
              <a:rPr lang="en-US" b="1" dirty="0"/>
            </a:br>
            <a:br>
              <a:rPr lang="en-US" b="1" dirty="0"/>
            </a:br>
            <a:br>
              <a:rPr lang="en-US" b="1" dirty="0"/>
            </a:br>
            <a:br>
              <a:rPr lang="en-US" b="1" dirty="0"/>
            </a:br>
            <a:br>
              <a:rPr lang="en-US" b="1" dirty="0"/>
            </a:br>
            <a:br>
              <a:rPr lang="en-US" b="1" dirty="0"/>
            </a:br>
            <a:br>
              <a:rPr lang="en-US" b="1" dirty="0"/>
            </a:br>
            <a:br>
              <a:rPr lang="en-US" b="1" dirty="0"/>
            </a:br>
            <a:br>
              <a:rPr lang="en-US" b="1" dirty="0"/>
            </a:br>
            <a:br>
              <a:rPr lang="en-US" b="1" dirty="0"/>
            </a:br>
            <a:br>
              <a:rPr lang="en-US" b="1" dirty="0"/>
            </a:br>
            <a:br>
              <a:rPr lang="en-US" b="1" dirty="0"/>
            </a:br>
            <a:br>
              <a:rPr lang="en-US" b="1" dirty="0"/>
            </a:br>
            <a:br>
              <a:rPr lang="en-US" b="1" dirty="0"/>
            </a:br>
            <a:br>
              <a:rPr lang="en-US" b="1" dirty="0"/>
            </a:br>
            <a:br>
              <a:rPr lang="en-US" b="1" dirty="0"/>
            </a:br>
            <a:br>
              <a:rPr lang="en-US" b="1" dirty="0"/>
            </a:br>
            <a:br>
              <a:rPr lang="en-US" b="1" dirty="0"/>
            </a:br>
            <a:r>
              <a:rPr lang="en-US" sz="3600" b="1" dirty="0"/>
              <a:t>A New Vital Sign: Outcomes from </a:t>
            </a:r>
            <a:br>
              <a:rPr lang="en-US" sz="3600" b="1" dirty="0"/>
            </a:br>
            <a:br>
              <a:rPr lang="en-US" sz="3600" b="1" dirty="0"/>
            </a:br>
            <a:r>
              <a:rPr lang="en-US" sz="3600" b="1" dirty="0"/>
              <a:t>Treatment of Infertility in Six Fertility Clinics in Nigeria</a:t>
            </a:r>
            <a:br>
              <a:rPr lang="en-GB" sz="3600" dirty="0"/>
            </a:br>
            <a:br>
              <a:rPr lang="en-US" sz="3600" b="1" dirty="0"/>
            </a:br>
            <a:endParaRPr lang="en-GB" sz="3600" dirty="0"/>
          </a:p>
        </p:txBody>
      </p:sp>
      <p:sp>
        <p:nvSpPr>
          <p:cNvPr id="3" name="Subtitle 2"/>
          <p:cNvSpPr>
            <a:spLocks noGrp="1"/>
          </p:cNvSpPr>
          <p:nvPr>
            <p:ph type="subTitle" idx="1"/>
          </p:nvPr>
        </p:nvSpPr>
        <p:spPr>
          <a:xfrm>
            <a:off x="0" y="3200400"/>
            <a:ext cx="9144000" cy="3657599"/>
          </a:xfrm>
        </p:spPr>
        <p:txBody>
          <a:bodyPr>
            <a:normAutofit fontScale="55000" lnSpcReduction="20000"/>
          </a:bodyPr>
          <a:lstStyle/>
          <a:p>
            <a:endParaRPr lang="en-GB" sz="3400" b="1" dirty="0"/>
          </a:p>
          <a:p>
            <a:endParaRPr lang="en-GB" sz="3400" b="1" dirty="0"/>
          </a:p>
          <a:p>
            <a:r>
              <a:rPr lang="en-GB" sz="3400" b="1" dirty="0"/>
              <a:t>by</a:t>
            </a:r>
          </a:p>
          <a:p>
            <a:r>
              <a:rPr lang="en-US" sz="4400" b="1" baseline="30000" dirty="0"/>
              <a:t>1</a:t>
            </a:r>
            <a:r>
              <a:rPr lang="en-US" sz="4400" b="1" dirty="0"/>
              <a:t>Obiorah CO, </a:t>
            </a:r>
            <a:r>
              <a:rPr lang="en-US" sz="4400" b="1" baseline="30000" dirty="0"/>
              <a:t>2</a:t>
            </a:r>
            <a:r>
              <a:rPr lang="en-US" sz="4400" b="1" dirty="0"/>
              <a:t>Ezenkwele EP, </a:t>
            </a:r>
            <a:r>
              <a:rPr lang="en-US" sz="4400" b="1" baseline="30000" dirty="0"/>
              <a:t>3</a:t>
            </a:r>
            <a:r>
              <a:rPr lang="en-US" sz="4400" b="1" dirty="0"/>
              <a:t>Williams H, </a:t>
            </a:r>
            <a:r>
              <a:rPr lang="en-US" sz="4400" b="1" baseline="30000" dirty="0"/>
              <a:t>4</a:t>
            </a:r>
            <a:r>
              <a:rPr lang="en-US" sz="4400" b="1" dirty="0"/>
              <a:t>Achebe FU, </a:t>
            </a:r>
            <a:r>
              <a:rPr lang="en-US" sz="4400" b="1" baseline="30000" dirty="0"/>
              <a:t>1</a:t>
            </a:r>
            <a:r>
              <a:rPr lang="en-US" sz="4400" b="1" dirty="0"/>
              <a:t>Asuzu MC</a:t>
            </a:r>
            <a:endParaRPr lang="en-GB" sz="4400" b="1" dirty="0"/>
          </a:p>
          <a:p>
            <a:r>
              <a:rPr lang="en-US" baseline="30000" dirty="0"/>
              <a:t>1</a:t>
            </a:r>
            <a:r>
              <a:rPr lang="en-US" dirty="0"/>
              <a:t>Department of Community Medicine, University of Ibadan </a:t>
            </a:r>
            <a:endParaRPr lang="en-GB" dirty="0"/>
          </a:p>
          <a:p>
            <a:r>
              <a:rPr lang="en-US" baseline="30000" dirty="0"/>
              <a:t>2</a:t>
            </a:r>
            <a:r>
              <a:rPr lang="en-US" dirty="0"/>
              <a:t>Department of Obstetrics and </a:t>
            </a:r>
            <a:r>
              <a:rPr lang="en-US" dirty="0" err="1"/>
              <a:t>Gynaecology</a:t>
            </a:r>
            <a:r>
              <a:rPr lang="en-US" dirty="0"/>
              <a:t>, University of Nigeria, Enugu Campus/ UNTH, Enugu</a:t>
            </a:r>
            <a:endParaRPr lang="en-GB" dirty="0"/>
          </a:p>
          <a:p>
            <a:r>
              <a:rPr lang="en-US" baseline="30000" dirty="0"/>
              <a:t>3</a:t>
            </a:r>
            <a:r>
              <a:rPr lang="en-US" dirty="0"/>
              <a:t>Fertility Care Services of Victoria Island, Lagos, </a:t>
            </a:r>
            <a:endParaRPr lang="en-GB" dirty="0"/>
          </a:p>
          <a:p>
            <a:r>
              <a:rPr lang="en-US" baseline="30000" dirty="0"/>
              <a:t>4</a:t>
            </a:r>
            <a:r>
              <a:rPr lang="en-US" dirty="0"/>
              <a:t>St Margaret’s Hospital and Maternity, </a:t>
            </a:r>
            <a:r>
              <a:rPr lang="en-US" dirty="0" err="1"/>
              <a:t>Felele</a:t>
            </a:r>
            <a:r>
              <a:rPr lang="en-US" dirty="0"/>
              <a:t>, </a:t>
            </a:r>
            <a:r>
              <a:rPr lang="en-US" dirty="0" err="1"/>
              <a:t>Lokoja</a:t>
            </a:r>
            <a:r>
              <a:rPr lang="en-US" dirty="0"/>
              <a:t>, </a:t>
            </a:r>
            <a:r>
              <a:rPr lang="en-US" dirty="0" err="1"/>
              <a:t>Kogi</a:t>
            </a:r>
            <a:r>
              <a:rPr lang="en-US" dirty="0"/>
              <a:t> State </a:t>
            </a:r>
          </a:p>
          <a:p>
            <a:r>
              <a:rPr lang="en-GB" b="1" dirty="0"/>
              <a:t>Presented at 52</a:t>
            </a:r>
            <a:r>
              <a:rPr lang="en-GB" b="1" baseline="30000" dirty="0"/>
              <a:t>nd</a:t>
            </a:r>
            <a:r>
              <a:rPr lang="en-GB" b="1" dirty="0"/>
              <a:t> Annual Scientific Conference of SOGON at </a:t>
            </a:r>
            <a:r>
              <a:rPr lang="en-GB" b="1" dirty="0" err="1"/>
              <a:t>Calabar</a:t>
            </a:r>
            <a:r>
              <a:rPr lang="en-GB" b="1" dirty="0"/>
              <a:t>, Cross River</a:t>
            </a:r>
          </a:p>
          <a:p>
            <a:r>
              <a:rPr lang="en-US" dirty="0"/>
              <a:t>November 22nd, 2018 </a:t>
            </a:r>
          </a:p>
        </p:txBody>
      </p:sp>
    </p:spTree>
    <p:extLst>
      <p:ext uri="{BB962C8B-B14F-4D97-AF65-F5344CB8AC3E}">
        <p14:creationId xmlns:p14="http://schemas.microsoft.com/office/powerpoint/2010/main" val="7721747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br>
              <a:rPr lang="en-US" altLang="en-US" b="1" dirty="0">
                <a:latin typeface="Times New Roman" panose="02020603050405020304" pitchFamily="18" charset="0"/>
                <a:ea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NAPROTECHNOLOGY TREATMENT USED</a:t>
            </a:r>
            <a:br>
              <a:rPr lang="en-US" altLang="en-US" sz="6000" dirty="0">
                <a:latin typeface="Arial" panose="020B0604020202020204" pitchFamily="34" charset="0"/>
              </a:rPr>
            </a:b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4785639"/>
              </p:ext>
            </p:extLst>
          </p:nvPr>
        </p:nvGraphicFramePr>
        <p:xfrm>
          <a:off x="1236374" y="2137903"/>
          <a:ext cx="6346065" cy="4507697"/>
        </p:xfrm>
        <a:graphic>
          <a:graphicData uri="http://schemas.openxmlformats.org/drawingml/2006/table">
            <a:tbl>
              <a:tblPr firstRow="1" firstCol="1" bandRow="1">
                <a:tableStyleId>{5C22544A-7EE6-4342-B048-85BDC9FD1C3A}</a:tableStyleId>
              </a:tblPr>
              <a:tblGrid>
                <a:gridCol w="2489120">
                  <a:extLst>
                    <a:ext uri="{9D8B030D-6E8A-4147-A177-3AD203B41FA5}">
                      <a16:colId xmlns:a16="http://schemas.microsoft.com/office/drawing/2014/main" val="20000"/>
                    </a:ext>
                  </a:extLst>
                </a:gridCol>
                <a:gridCol w="1898651">
                  <a:extLst>
                    <a:ext uri="{9D8B030D-6E8A-4147-A177-3AD203B41FA5}">
                      <a16:colId xmlns:a16="http://schemas.microsoft.com/office/drawing/2014/main" val="20001"/>
                    </a:ext>
                  </a:extLst>
                </a:gridCol>
                <a:gridCol w="1958294">
                  <a:extLst>
                    <a:ext uri="{9D8B030D-6E8A-4147-A177-3AD203B41FA5}">
                      <a16:colId xmlns:a16="http://schemas.microsoft.com/office/drawing/2014/main" val="20002"/>
                    </a:ext>
                  </a:extLst>
                </a:gridCol>
              </a:tblGrid>
              <a:tr h="1411249">
                <a:tc>
                  <a:txBody>
                    <a:bodyPr/>
                    <a:lstStyle/>
                    <a:p>
                      <a:pPr algn="just">
                        <a:lnSpc>
                          <a:spcPct val="150000"/>
                        </a:lnSpc>
                        <a:spcAft>
                          <a:spcPts val="0"/>
                        </a:spcAft>
                      </a:pPr>
                      <a:r>
                        <a:rPr lang="en-US" sz="2400" dirty="0">
                          <a:effectLst/>
                        </a:rPr>
                        <a:t>TYPE OF TREATMENT</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rPr>
                        <a:t>ALL WOMEN N=246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a:effectLst/>
                        </a:rPr>
                        <a:t>WOMEN THAT CONCEIVED N=88 (%)</a:t>
                      </a:r>
                      <a:endParaRPr lang="en-GB"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855432">
                <a:tc>
                  <a:txBody>
                    <a:bodyPr/>
                    <a:lstStyle/>
                    <a:p>
                      <a:pPr algn="just">
                        <a:lnSpc>
                          <a:spcPct val="150000"/>
                        </a:lnSpc>
                        <a:spcAft>
                          <a:spcPts val="0"/>
                        </a:spcAft>
                      </a:pPr>
                      <a:r>
                        <a:rPr lang="en-US" sz="2400" b="1" dirty="0">
                          <a:effectLst/>
                        </a:rPr>
                        <a:t>CrMS instruction alone</a:t>
                      </a:r>
                      <a:endParaRPr lang="en-GB"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rPr>
                        <a:t>15 (6.1)</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a:effectLst/>
                        </a:rPr>
                        <a:t>9 (10.2)</a:t>
                      </a:r>
                      <a:endParaRPr lang="en-GB"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667217">
                <a:tc>
                  <a:txBody>
                    <a:bodyPr/>
                    <a:lstStyle/>
                    <a:p>
                      <a:pPr algn="just">
                        <a:lnSpc>
                          <a:spcPct val="150000"/>
                        </a:lnSpc>
                        <a:spcAft>
                          <a:spcPts val="0"/>
                        </a:spcAft>
                      </a:pPr>
                      <a:r>
                        <a:rPr lang="en-US" sz="2400" dirty="0" err="1">
                          <a:effectLst/>
                        </a:rPr>
                        <a:t>CrMs</a:t>
                      </a:r>
                      <a:r>
                        <a:rPr lang="en-US" sz="2400" dirty="0">
                          <a:effectLst/>
                        </a:rPr>
                        <a:t> + medical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rPr>
                        <a:t>197 (</a:t>
                      </a:r>
                      <a:r>
                        <a:rPr lang="en-US" sz="2400" dirty="0">
                          <a:solidFill>
                            <a:srgbClr val="FF0000"/>
                          </a:solidFill>
                          <a:effectLst/>
                        </a:rPr>
                        <a:t>80.1</a:t>
                      </a:r>
                      <a:r>
                        <a:rPr lang="en-US" sz="2400" dirty="0">
                          <a:effectLst/>
                        </a:rPr>
                        <a:t>)</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rPr>
                        <a:t>69(</a:t>
                      </a:r>
                      <a:r>
                        <a:rPr lang="en-US" sz="2400" dirty="0">
                          <a:solidFill>
                            <a:srgbClr val="FF0000"/>
                          </a:solidFill>
                          <a:effectLst/>
                        </a:rPr>
                        <a:t>78.4</a:t>
                      </a:r>
                      <a:r>
                        <a:rPr lang="en-US" sz="2400" dirty="0">
                          <a:effectLst/>
                        </a:rPr>
                        <a:t>)</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667217">
                <a:tc>
                  <a:txBody>
                    <a:bodyPr/>
                    <a:lstStyle/>
                    <a:p>
                      <a:pPr algn="just">
                        <a:lnSpc>
                          <a:spcPct val="150000"/>
                        </a:lnSpc>
                        <a:spcAft>
                          <a:spcPts val="0"/>
                        </a:spcAft>
                      </a:pPr>
                      <a:r>
                        <a:rPr lang="en-US" sz="2400" dirty="0" err="1">
                          <a:effectLst/>
                        </a:rPr>
                        <a:t>CrMs</a:t>
                      </a:r>
                      <a:r>
                        <a:rPr lang="en-US" sz="2400" dirty="0">
                          <a:effectLst/>
                        </a:rPr>
                        <a:t> + medical</a:t>
                      </a:r>
                      <a:r>
                        <a:rPr lang="en-US" sz="2400" baseline="0" dirty="0">
                          <a:effectLst/>
                        </a:rPr>
                        <a:t> </a:t>
                      </a:r>
                      <a:r>
                        <a:rPr lang="en-US" sz="2400" dirty="0">
                          <a:effectLst/>
                        </a:rPr>
                        <a:t>+ surgical</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a:effectLst/>
                        </a:rPr>
                        <a:t>34 (13.8)</a:t>
                      </a:r>
                      <a:endParaRPr lang="en-GB"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rPr>
                        <a:t>9 (10.2)</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068664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90689"/>
          </a:xfrm>
        </p:spPr>
        <p:txBody>
          <a:bodyPr/>
          <a:lstStyle/>
          <a:p>
            <a:r>
              <a:rPr lang="en-GB" dirty="0"/>
              <a:t>RESULTS</a:t>
            </a:r>
          </a:p>
        </p:txBody>
      </p:sp>
      <p:sp>
        <p:nvSpPr>
          <p:cNvPr id="3" name="Content Placeholder 2"/>
          <p:cNvSpPr>
            <a:spLocks noGrp="1"/>
          </p:cNvSpPr>
          <p:nvPr>
            <p:ph idx="1"/>
          </p:nvPr>
        </p:nvSpPr>
        <p:spPr>
          <a:xfrm>
            <a:off x="0" y="1295400"/>
            <a:ext cx="9144000" cy="5562599"/>
          </a:xfrm>
        </p:spPr>
        <p:txBody>
          <a:bodyPr>
            <a:normAutofit/>
          </a:bodyPr>
          <a:lstStyle/>
          <a:p>
            <a:r>
              <a:rPr lang="en-US" sz="2400" dirty="0"/>
              <a:t>Eighty-eight (88) or </a:t>
            </a:r>
            <a:r>
              <a:rPr lang="en-US" sz="2400" dirty="0">
                <a:solidFill>
                  <a:srgbClr val="FF0000"/>
                </a:solidFill>
              </a:rPr>
              <a:t>35.8%</a:t>
            </a:r>
            <a:r>
              <a:rPr lang="en-US" sz="2400" dirty="0"/>
              <a:t> of the 246 women conceived and 65 (26.4%) had live births</a:t>
            </a:r>
          </a:p>
          <a:p>
            <a:r>
              <a:rPr lang="en-US" sz="2400" dirty="0"/>
              <a:t>Eighty-three (83) or 33.7% of the women had conceived by 24 months of treatment </a:t>
            </a:r>
          </a:p>
          <a:p>
            <a:pPr lvl="1"/>
            <a:r>
              <a:rPr lang="en-US" sz="2400" dirty="0"/>
              <a:t>with a life table adjusted cumulative proportion of 60 per 100 couples</a:t>
            </a:r>
          </a:p>
          <a:p>
            <a:r>
              <a:rPr lang="en-US" sz="2400" dirty="0"/>
              <a:t>60 (24.4%) of the women had live births by 24 months of treatment</a:t>
            </a:r>
          </a:p>
          <a:p>
            <a:pPr lvl="1"/>
            <a:r>
              <a:rPr lang="en-US" sz="2400" dirty="0"/>
              <a:t>with a life table adjusted proportion of 45 per 100 couples</a:t>
            </a:r>
          </a:p>
          <a:p>
            <a:r>
              <a:rPr lang="en-US" sz="2400" dirty="0">
                <a:solidFill>
                  <a:srgbClr val="FF0000"/>
                </a:solidFill>
              </a:rPr>
              <a:t>The women who conceived were between 20-48 years </a:t>
            </a:r>
          </a:p>
          <a:p>
            <a:r>
              <a:rPr lang="en-US" sz="2400" dirty="0"/>
              <a:t>Their husbands were between 30 and 50 years old</a:t>
            </a:r>
          </a:p>
          <a:p>
            <a:r>
              <a:rPr lang="en-US" sz="2400" dirty="0"/>
              <a:t>Mean of </a:t>
            </a:r>
            <a:r>
              <a:rPr lang="en-US" sz="2400" dirty="0">
                <a:solidFill>
                  <a:srgbClr val="FF0000"/>
                </a:solidFill>
              </a:rPr>
              <a:t>5 years trying to conceive</a:t>
            </a:r>
            <a:endParaRPr lang="en-GB" sz="2400" dirty="0">
              <a:solidFill>
                <a:srgbClr val="FF0000"/>
              </a:solidFill>
            </a:endParaRPr>
          </a:p>
        </p:txBody>
      </p:sp>
    </p:spTree>
    <p:extLst>
      <p:ext uri="{BB962C8B-B14F-4D97-AF65-F5344CB8AC3E}">
        <p14:creationId xmlns:p14="http://schemas.microsoft.com/office/powerpoint/2010/main" val="35591471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3048000"/>
          </a:xfrm>
        </p:spPr>
        <p:txBody>
          <a:bodyPr>
            <a:normAutofit/>
          </a:bodyPr>
          <a:lstStyle/>
          <a:p>
            <a:r>
              <a:rPr lang="en-US" sz="3200" dirty="0"/>
              <a:t>USING THE CRMS TO EVALUATE THE EFFECT OF ACT</a:t>
            </a:r>
            <a:r>
              <a:rPr lang="en-US" sz="3200" dirty="0">
                <a:solidFill>
                  <a:prstClr val="black"/>
                </a:solidFill>
                <a:effectLst/>
                <a:latin typeface="Lucida Sans Unicode"/>
                <a:ea typeface="+mn-ea"/>
                <a:cs typeface="+mn-cs"/>
              </a:rPr>
              <a:t> </a:t>
            </a:r>
            <a:r>
              <a:rPr lang="en-US" sz="3200" dirty="0" err="1">
                <a:solidFill>
                  <a:prstClr val="black"/>
                </a:solidFill>
                <a:effectLst/>
                <a:latin typeface="Lucida Sans Unicode"/>
                <a:ea typeface="+mn-ea"/>
                <a:cs typeface="+mn-cs"/>
              </a:rPr>
              <a:t>Artemeter+Lumefantrine</a:t>
            </a:r>
            <a:r>
              <a:rPr lang="en-US" sz="3200" dirty="0">
                <a:solidFill>
                  <a:prstClr val="black"/>
                </a:solidFill>
                <a:effectLst/>
                <a:latin typeface="Lucida Sans Unicode"/>
                <a:ea typeface="+mn-ea"/>
                <a:cs typeface="+mn-cs"/>
              </a:rPr>
              <a:t> </a:t>
            </a:r>
            <a:r>
              <a:rPr lang="en-US" sz="3200" dirty="0"/>
              <a:t>(ANTI MALARIA DRUGS) ON FERTILITY</a:t>
            </a:r>
          </a:p>
        </p:txBody>
      </p:sp>
      <p:sp>
        <p:nvSpPr>
          <p:cNvPr id="3" name="Subtitle 2"/>
          <p:cNvSpPr>
            <a:spLocks noGrp="1"/>
          </p:cNvSpPr>
          <p:nvPr>
            <p:ph type="subTitle" idx="1"/>
          </p:nvPr>
        </p:nvSpPr>
        <p:spPr>
          <a:xfrm>
            <a:off x="0" y="3228536"/>
            <a:ext cx="9144000" cy="3629464"/>
          </a:xfrm>
        </p:spPr>
        <p:txBody>
          <a:bodyPr>
            <a:normAutofit/>
          </a:bodyPr>
          <a:lstStyle/>
          <a:p>
            <a:r>
              <a:rPr lang="en-US" dirty="0"/>
              <a:t>DR.  ACHEBE  FRANCIS UDOKA</a:t>
            </a:r>
          </a:p>
          <a:p>
            <a:r>
              <a:rPr lang="en-US" dirty="0"/>
              <a:t>MD, CFCMC, FCP, DFM</a:t>
            </a:r>
          </a:p>
          <a:p>
            <a:r>
              <a:rPr lang="en-US" dirty="0"/>
              <a:t>ST. MARGARET’S NAPROFERTILITYCARE CENTER, LOKOJA </a:t>
            </a:r>
          </a:p>
        </p:txBody>
      </p:sp>
    </p:spTree>
    <p:extLst>
      <p:ext uri="{BB962C8B-B14F-4D97-AF65-F5344CB8AC3E}">
        <p14:creationId xmlns:p14="http://schemas.microsoft.com/office/powerpoint/2010/main" val="14418514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600" b="1" dirty="0"/>
              <a:t>SUMMARY OF THE ANALYSIS OF THE EFFECTS OF ACT ON REPRODUCTIVE CYCLE OF FERTILE WOMEN WHEN USED IN THE FOLLICULAR PHASE OF THE CYCLE</a:t>
            </a:r>
            <a:r>
              <a:rPr lang="en-US" sz="1200" dirty="0"/>
              <a:t>.</a:t>
            </a:r>
          </a:p>
        </p:txBody>
      </p:sp>
      <p:sp>
        <p:nvSpPr>
          <p:cNvPr id="3" name="Content Placeholder 2"/>
          <p:cNvSpPr>
            <a:spLocks noGrp="1"/>
          </p:cNvSpPr>
          <p:nvPr>
            <p:ph idx="1"/>
          </p:nvPr>
        </p:nvSpPr>
        <p:spPr>
          <a:xfrm>
            <a:off x="457200" y="1981200"/>
            <a:ext cx="8229600" cy="4389120"/>
          </a:xfrm>
        </p:spPr>
        <p:txBody>
          <a:bodyPr>
            <a:noAutofit/>
          </a:bodyPr>
          <a:lstStyle/>
          <a:p>
            <a:r>
              <a:rPr lang="en-US" sz="1600" dirty="0">
                <a:latin typeface="+mj-lt"/>
              </a:rPr>
              <a:t>1. Causes ovulation defect LUF (luteinized unruptured follicle). Absolute infertility </a:t>
            </a:r>
            <a:r>
              <a:rPr lang="en-US" sz="1600" b="1" u="sng" dirty="0">
                <a:latin typeface="+mj-lt"/>
              </a:rPr>
              <a:t>in the very cycle of use</a:t>
            </a:r>
            <a:r>
              <a:rPr lang="en-US" sz="1600" dirty="0">
                <a:latin typeface="+mj-lt"/>
              </a:rPr>
              <a:t>.</a:t>
            </a:r>
          </a:p>
          <a:p>
            <a:r>
              <a:rPr lang="en-US" sz="1600" dirty="0">
                <a:latin typeface="+mj-lt"/>
              </a:rPr>
              <a:t>2. Causes ovulation defect </a:t>
            </a:r>
            <a:r>
              <a:rPr lang="en-US" sz="1600" b="1" u="sng" dirty="0">
                <a:latin typeface="+mj-lt"/>
              </a:rPr>
              <a:t>in the very next cycle after use </a:t>
            </a:r>
            <a:r>
              <a:rPr lang="en-US" sz="1600" dirty="0">
                <a:latin typeface="+mj-lt"/>
              </a:rPr>
              <a:t>namely, PRS (partial rupture syndrome), and in some cases LUF.</a:t>
            </a:r>
          </a:p>
          <a:p>
            <a:r>
              <a:rPr lang="en-US" sz="1600" dirty="0">
                <a:latin typeface="+mj-lt"/>
              </a:rPr>
              <a:t>3. Probably may take two or more cycles to recover from induced ovulation defects.</a:t>
            </a:r>
          </a:p>
          <a:p>
            <a:r>
              <a:rPr lang="en-US" sz="1600" dirty="0">
                <a:latin typeface="+mj-lt"/>
              </a:rPr>
              <a:t>4. Causes very significant reduction in cervical mucus production in the very cycle of use about 40% reduction (p- value &lt; 0.05). Detrimental to sperm survival.</a:t>
            </a:r>
          </a:p>
          <a:p>
            <a:r>
              <a:rPr lang="en-US" sz="1600" dirty="0">
                <a:latin typeface="+mj-lt"/>
              </a:rPr>
              <a:t>5. Takes about one to two cycles to recover from induced  cervical mucus reduction.</a:t>
            </a:r>
          </a:p>
          <a:p>
            <a:r>
              <a:rPr lang="en-US" sz="1600" dirty="0">
                <a:latin typeface="+mj-lt"/>
              </a:rPr>
              <a:t>6.  Causes very significant( P value &lt; 0.05) reduction of luteal phase progesterone production; suggesting an adverse effect on the corpus luteum function. Luteal phase defect.</a:t>
            </a:r>
          </a:p>
          <a:p>
            <a:r>
              <a:rPr lang="en-US" sz="1600" dirty="0">
                <a:latin typeface="+mj-lt"/>
              </a:rPr>
              <a:t>7.  Causes very significant reduction of implantation window by increasing remnant follicle effect, producing very high amount of estrogen in the luteal phase ( p value &lt; 0.05).</a:t>
            </a:r>
          </a:p>
          <a:p>
            <a:r>
              <a:rPr lang="en-US" sz="1600" dirty="0">
                <a:latin typeface="+mj-lt"/>
              </a:rPr>
              <a:t>8. The adverse fertility effect of ACT on the older woman was significant and recovery was also more delayed.</a:t>
            </a:r>
          </a:p>
          <a:p>
            <a:pPr>
              <a:buNone/>
            </a:pPr>
            <a:endParaRPr lang="en-US" sz="1600" dirty="0">
              <a:latin typeface="+mj-lt"/>
            </a:endParaRPr>
          </a:p>
          <a:p>
            <a:endParaRPr lang="en-US" sz="1800" dirty="0">
              <a:latin typeface="+mj-lt"/>
            </a:endParaRPr>
          </a:p>
        </p:txBody>
      </p:sp>
    </p:spTree>
    <p:extLst>
      <p:ext uri="{BB962C8B-B14F-4D97-AF65-F5344CB8AC3E}">
        <p14:creationId xmlns:p14="http://schemas.microsoft.com/office/powerpoint/2010/main" val="39716144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96400" cy="762000"/>
          </a:xfrm>
        </p:spPr>
        <p:txBody>
          <a:bodyPr>
            <a:noAutofit/>
          </a:bodyPr>
          <a:lstStyle/>
          <a:p>
            <a:r>
              <a:rPr lang="en-US" sz="2800" dirty="0"/>
              <a:t>Federal Min of Health Family Planning National Training  Manuals</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 y="762000"/>
            <a:ext cx="914399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15212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fontScale="90000"/>
          </a:bodyPr>
          <a:lstStyle/>
          <a:p>
            <a:r>
              <a:rPr lang="en-US" dirty="0"/>
              <a:t>Curriculum for NFP and FAM methods</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57206" y="685800"/>
            <a:ext cx="8229599"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699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MATERNAL MORTALITY LIFETIME RISK</a:t>
            </a:r>
          </a:p>
        </p:txBody>
      </p:sp>
      <p:sp>
        <p:nvSpPr>
          <p:cNvPr id="3" name="Content Placeholder 2"/>
          <p:cNvSpPr>
            <a:spLocks noGrp="1"/>
          </p:cNvSpPr>
          <p:nvPr>
            <p:ph idx="1"/>
          </p:nvPr>
        </p:nvSpPr>
        <p:spPr/>
        <p:txBody>
          <a:bodyPr>
            <a:normAutofit/>
          </a:bodyPr>
          <a:lstStyle/>
          <a:p>
            <a:r>
              <a:rPr lang="en-GB" sz="4000" dirty="0"/>
              <a:t>Developing Countries 1:7,000-10,000</a:t>
            </a:r>
          </a:p>
          <a:p>
            <a:r>
              <a:rPr lang="en-GB" sz="4000" dirty="0"/>
              <a:t>Developed Countries 1:15-50</a:t>
            </a:r>
          </a:p>
          <a:p>
            <a:pPr>
              <a:buNone/>
            </a:pPr>
            <a:r>
              <a:rPr lang="en-GB" sz="4000" dirty="0"/>
              <a:t>Extraordinary Differences between the industrialised and the developing countries</a:t>
            </a:r>
          </a:p>
          <a:p>
            <a:pPr>
              <a:buNone/>
            </a:pPr>
            <a:r>
              <a:rPr lang="en-GB" sz="2800" dirty="0"/>
              <a:t>Halfan Mahler Feb 1987</a:t>
            </a:r>
          </a:p>
        </p:txBody>
      </p:sp>
    </p:spTree>
    <p:extLst>
      <p:ext uri="{BB962C8B-B14F-4D97-AF65-F5344CB8AC3E}">
        <p14:creationId xmlns:p14="http://schemas.microsoft.com/office/powerpoint/2010/main" val="23908418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a:normAutofit fontScale="90000"/>
          </a:bodyPr>
          <a:lstStyle/>
          <a:p>
            <a:r>
              <a:rPr lang="en-US" dirty="0"/>
              <a:t>CRMS AND BIOLOGICAL VALVE</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 y="609600"/>
            <a:ext cx="9144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s://attachment.outlook.live.net/owa/HenriettaWilliams@hotmail.com/service.svc/s/GetAttachmentThumbnail?id=AQMkADAwATYwMAItODNhNi1iZWZmAC0wMAItMDAKAEYAAANzjNjPK%2FVmRryReFPCBd0mBwB8NksbBbm9QplVqNBQJJoGAAACAQwAAAB8NksbBbm9QplVqNBQJJoGAAK5HotFAAAAARIAEADcOEsvRfOGTYUMnPLcc2ot&amp;thumbnailType=2&amp;owa=outlook.live.com&amp;scriptVer=2019070101.07&amp;isc=1&amp;X-OWA-CANARY=xo8KBcS7Wk66TwdKcvxhaYBWi2KlAdcYxAJCnr1vxWa6hcs2zzB52p2Fpq2VHkvS5I4sXfaMNOs.&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MzkzMjE2LTIyMDg3NDMxNjdcIixcInB1aWRcIjpcIjE2ODg4NTIwNjkwMDcxMDNcIixcIm9pZFwiOlwiMDAwNjAwMDAtODNhNi1iZWZmLTAwMDAtMDAwMDAwMDAwMDAwXCIsXCJzY29wZVwiOlwiT3dhRG93bmxvYWRcIn0iLCJuYmYiOjE1NjIzNzE0MTMsImV4cCI6MTU2MjM3MjAxMywiaXNzIjoiMDAwMDAwMDItMDAwMC0wZmYxLWNlMDAtMDAwMDAwMDAwMDAwQDg0ZGY5ZTdmLWU5ZjYtNDBhZi1iNDM1LWFhYWFhYWFhYWFhYSIsImF1ZCI6IjAwMDAwMDAyLTAwMDAtMGZmMS1jZTAwLTAwMDAwMDAwMDAwMC9hdHRhY2htZW50Lm91dGxvb2subGl2ZS5uZXRAODRkZjllN2YtZTlmNi00MGFmLWI0MzUtYWFhYWFhYWFhYWFhIn0.A4qWGgm-HhE-FD0fHPUIdMPXWvBy7SNBqqW0KWYq8BxXQYNVa1jP_OYWMQn1yrbd7EVWvt-zWOfAK-kDmwv5y_tRSI9VnwT-MPlIifWCTaJ0bJs7lmAKwloLjuocUZ4nCBFPWBR8jFzDsGKQadBnY-Euh8_gHMHTdXLJo3gY-QclITKTcc6sGT8vA9vSObnelkZ7GXcWgdIOEipsrCBcJPz_JOFpYAe7aD-bFJkQENe9O2nhBVnG30hEc0Ud_fwHs7cgh7ywFfae4XxQoRId57Ne7o4aXjENI4OxRQegNX2WLaVTYJUYRj6nskmDMO9x89fBlDK6-b71D5YLzSC33g&amp;animation=tru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743191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US" dirty="0"/>
              <a:t>CRMS AND INSTRUCTIONS</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 y="762000"/>
            <a:ext cx="914399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44598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a:normAutofit fontScale="90000"/>
          </a:bodyPr>
          <a:lstStyle/>
          <a:p>
            <a:r>
              <a:rPr lang="en-US" dirty="0"/>
              <a:t>SERVICE PROTOCOL MANUAL</a:t>
            </a: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524000" y="685800"/>
            <a:ext cx="62484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4385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2999"/>
          </a:xfrm>
        </p:spPr>
        <p:txBody>
          <a:bodyPr>
            <a:normAutofit/>
          </a:bodyPr>
          <a:lstStyle/>
          <a:p>
            <a:r>
              <a:rPr lang="en-GB" sz="4800" dirty="0"/>
              <a:t>CONCLUSION/RECOMMENDATIONS</a:t>
            </a:r>
          </a:p>
        </p:txBody>
      </p:sp>
      <p:sp>
        <p:nvSpPr>
          <p:cNvPr id="3" name="Content Placeholder 2"/>
          <p:cNvSpPr>
            <a:spLocks noGrp="1"/>
          </p:cNvSpPr>
          <p:nvPr>
            <p:ph idx="1"/>
          </p:nvPr>
        </p:nvSpPr>
        <p:spPr>
          <a:xfrm>
            <a:off x="6" y="990601"/>
            <a:ext cx="9143999" cy="5867400"/>
          </a:xfrm>
          <a:prstGeom prst="rect">
            <a:avLst/>
          </a:prstGeom>
        </p:spPr>
        <p:txBody>
          <a:bodyPr>
            <a:noAutofit/>
          </a:bodyPr>
          <a:lstStyle/>
          <a:p>
            <a:r>
              <a:rPr lang="en-US" sz="2800" dirty="0"/>
              <a:t>Obstetricians (PROVIDERS) in Nigeria had poor knowledge and practice of Natural Procreative Technology as well as a negative attitude towards it</a:t>
            </a:r>
          </a:p>
          <a:p>
            <a:r>
              <a:rPr lang="en-US" sz="2800" dirty="0"/>
              <a:t>There is need to </a:t>
            </a:r>
            <a:r>
              <a:rPr lang="en-US" sz="2800" b="1" dirty="0"/>
              <a:t>create awareness of NPT especially </a:t>
            </a:r>
            <a:r>
              <a:rPr lang="en-US" sz="2800" dirty="0"/>
              <a:t>among the obstetricians in Nigeria via information, education and communication in their </a:t>
            </a:r>
            <a:r>
              <a:rPr lang="en-US" sz="2800" b="1" dirty="0"/>
              <a:t>annual scientific conferences </a:t>
            </a:r>
            <a:r>
              <a:rPr lang="en-US" sz="2800" dirty="0"/>
              <a:t>and training centers </a:t>
            </a:r>
          </a:p>
          <a:p>
            <a:r>
              <a:rPr lang="en-US" sz="2800" dirty="0"/>
              <a:t>Which may translate to a choice of </a:t>
            </a:r>
            <a:r>
              <a:rPr lang="en-US" sz="2800" b="1" dirty="0"/>
              <a:t>undergoing the required training to become a Naprotechnologist</a:t>
            </a:r>
          </a:p>
          <a:p>
            <a:r>
              <a:rPr lang="en-US" sz="2800" dirty="0"/>
              <a:t>As a consequence, many patients may benefit from their services </a:t>
            </a:r>
          </a:p>
          <a:p>
            <a:pPr marL="0" indent="0">
              <a:buNone/>
            </a:pPr>
            <a:endParaRPr lang="en-US" sz="3200" b="1" dirty="0"/>
          </a:p>
        </p:txBody>
      </p:sp>
    </p:spTree>
    <p:extLst>
      <p:ext uri="{BB962C8B-B14F-4D97-AF65-F5344CB8AC3E}">
        <p14:creationId xmlns:p14="http://schemas.microsoft.com/office/powerpoint/2010/main" val="27669395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Next? THE FUTURE</a:t>
            </a:r>
            <a:br>
              <a:rPr lang="en-GB" dirty="0"/>
            </a:br>
            <a:r>
              <a:rPr lang="en-GB" b="1" dirty="0"/>
              <a:t>“FAMILY AND PROCREATIVE HEALTH”</a:t>
            </a:r>
          </a:p>
        </p:txBody>
      </p:sp>
      <p:sp>
        <p:nvSpPr>
          <p:cNvPr id="3" name="Content Placeholder 2"/>
          <p:cNvSpPr>
            <a:spLocks noGrp="1"/>
          </p:cNvSpPr>
          <p:nvPr>
            <p:ph idx="1"/>
          </p:nvPr>
        </p:nvSpPr>
        <p:spPr>
          <a:xfrm>
            <a:off x="0" y="1600200"/>
            <a:ext cx="9144000" cy="5257800"/>
          </a:xfrm>
        </p:spPr>
        <p:txBody>
          <a:bodyPr>
            <a:normAutofit fontScale="85000" lnSpcReduction="10000"/>
          </a:bodyPr>
          <a:lstStyle/>
          <a:p>
            <a:pPr>
              <a:buNone/>
            </a:pPr>
            <a:r>
              <a:rPr lang="en-GB" dirty="0"/>
              <a:t>                                  OUR DREAMS/VISION (age dependent)</a:t>
            </a:r>
          </a:p>
          <a:p>
            <a:r>
              <a:rPr lang="en-GB" dirty="0"/>
              <a:t>Training and Retraining of Health Care providers nationally to access women at grass roots.</a:t>
            </a:r>
          </a:p>
          <a:p>
            <a:r>
              <a:rPr lang="en-GB" dirty="0"/>
              <a:t>Providing Health/ Maternity centres/clinics in Parishes for FAMILY AND PROCREATIVE HEALTH CARE</a:t>
            </a:r>
          </a:p>
          <a:p>
            <a:r>
              <a:rPr lang="en-GB" dirty="0"/>
              <a:t>Building/re- equipping secondary health facilities </a:t>
            </a:r>
          </a:p>
          <a:p>
            <a:r>
              <a:rPr lang="en-GB" dirty="0"/>
              <a:t> Building Institutes/universities to facilitate and coordinate training, research, and service provision nationally</a:t>
            </a:r>
          </a:p>
          <a:p>
            <a:r>
              <a:rPr lang="en-GB" dirty="0"/>
              <a:t>Partnering with state/federal government where possible </a:t>
            </a:r>
          </a:p>
          <a:p>
            <a:r>
              <a:rPr lang="en-GB" dirty="0"/>
              <a:t>Provision of World Standard Best Quality and affordable women and family health services to attract Medical Tourism within Africa.</a:t>
            </a:r>
          </a:p>
        </p:txBody>
      </p:sp>
    </p:spTree>
    <p:extLst>
      <p:ext uri="{BB962C8B-B14F-4D97-AF65-F5344CB8AC3E}">
        <p14:creationId xmlns:p14="http://schemas.microsoft.com/office/powerpoint/2010/main" val="3109400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90689"/>
          </a:xfrm>
        </p:spPr>
        <p:txBody>
          <a:bodyPr>
            <a:normAutofit/>
          </a:bodyPr>
          <a:lstStyle/>
          <a:p>
            <a:r>
              <a:rPr lang="en-US" sz="2400" b="1" dirty="0">
                <a:solidFill>
                  <a:srgbClr val="724128"/>
                </a:solidFill>
                <a:latin typeface="arial"/>
              </a:rPr>
              <a:t>Maternal Mortality Ratio per 100,000 Live Births, 2015</a:t>
            </a:r>
            <a:br>
              <a:rPr lang="en-US" sz="2400" b="1" dirty="0">
                <a:solidFill>
                  <a:srgbClr val="724128"/>
                </a:solidFill>
                <a:latin typeface="arial"/>
              </a:rPr>
            </a:br>
            <a:r>
              <a:rPr lang="en-US" sz="2000" dirty="0">
                <a:solidFill>
                  <a:srgbClr val="2F4A8B"/>
                </a:solidFill>
                <a:latin typeface="&amp;quot"/>
                <a:hlinkClick r:id="rId2"/>
              </a:rPr>
              <a:t>WHO 2015a</a:t>
            </a:r>
            <a:r>
              <a:rPr lang="en-US" sz="2000" dirty="0">
                <a:solidFill>
                  <a:srgbClr val="000000"/>
                </a:solidFill>
                <a:latin typeface="&amp;quot"/>
              </a:rPr>
              <a:t>. </a:t>
            </a:r>
            <a:r>
              <a:rPr lang="en-US" sz="2000" dirty="0">
                <a:solidFill>
                  <a:srgbClr val="000000"/>
                </a:solidFill>
                <a:latin typeface="arial"/>
              </a:rPr>
              <a:t>From: </a:t>
            </a:r>
            <a:r>
              <a:rPr lang="en-US" sz="2000" dirty="0">
                <a:solidFill>
                  <a:srgbClr val="2F4A8B"/>
                </a:solidFill>
                <a:latin typeface="arial"/>
                <a:hlinkClick r:id="rId3"/>
              </a:rPr>
              <a:t>Chapter 7, Interventions to Reduce Maternal and Newborn Morbidity and Mortality</a:t>
            </a:r>
            <a:br>
              <a:rPr lang="en-US" sz="2000" dirty="0">
                <a:solidFill>
                  <a:srgbClr val="000000"/>
                </a:solidFill>
                <a:latin typeface="arial"/>
              </a:rPr>
            </a:br>
            <a:r>
              <a:rPr lang="en-US" sz="2000" dirty="0">
                <a:solidFill>
                  <a:srgbClr val="000000"/>
                </a:solidFill>
                <a:latin typeface="arial"/>
              </a:rPr>
              <a:t>© 2016 International Bank for Reconstruction and Development / The World Bank.</a:t>
            </a:r>
            <a:endParaRPr lang="en-US" sz="2000" b="0" i="0" u="none" strike="noStrike" dirty="0">
              <a:solidFill>
                <a:srgbClr val="000000"/>
              </a:solidFill>
              <a:effectLst/>
              <a:latin typeface="arial"/>
            </a:endParaRPr>
          </a:p>
        </p:txBody>
      </p:sp>
      <p:pic>
        <p:nvPicPr>
          <p:cNvPr id="7170" name="Picture 2"/>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0" y="1676400"/>
            <a:ext cx="9144000" cy="518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7512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14400"/>
          </a:xfrm>
        </p:spPr>
        <p:txBody>
          <a:bodyPr>
            <a:normAutofit/>
          </a:bodyPr>
          <a:lstStyle/>
          <a:p>
            <a:r>
              <a:rPr lang="en-US" sz="3200" b="1" dirty="0"/>
              <a:t>Geographical Representation of Infant Mortality Rate</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81000" y="685800"/>
            <a:ext cx="80010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94991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638</TotalTime>
  <Words>3116</Words>
  <Application>Microsoft Macintosh PowerPoint</Application>
  <PresentationFormat>On-screen Show (4:3)</PresentationFormat>
  <Paragraphs>316</Paragraphs>
  <Slides>74</Slides>
  <Notes>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86" baseType="lpstr">
      <vt:lpstr>&amp;quot</vt:lpstr>
      <vt:lpstr>Arial</vt:lpstr>
      <vt:lpstr>Arial</vt:lpstr>
      <vt:lpstr>Calibri</vt:lpstr>
      <vt:lpstr>Lucida Calligraphy</vt:lpstr>
      <vt:lpstr>Lucida Sans</vt:lpstr>
      <vt:lpstr>Lucida Sans Unicode</vt:lpstr>
      <vt:lpstr>Mistral</vt:lpstr>
      <vt:lpstr>Old English Text MT</vt:lpstr>
      <vt:lpstr>Times New Roman</vt:lpstr>
      <vt:lpstr>Office Theme</vt:lpstr>
      <vt:lpstr>Slide</vt:lpstr>
      <vt:lpstr>A.M.D.G MATERCARE INTERNATIONAL (MCI) CONFERENCE 2019  CATHOLIC HEALTHCARE: WILL IT WITHER OR WHITHER CAN IT GO?  ADVANCES IN RESTORATIVE REPRODUCTIVE MEDICINE : AFRICAN EXPERIENCE</vt:lpstr>
      <vt:lpstr>How IVF Developed in Nigeria   http://www.ivfbabiesnigeria.blogspot.com </vt:lpstr>
      <vt:lpstr>PowerPoint Presentation</vt:lpstr>
      <vt:lpstr>MISSION</vt:lpstr>
      <vt:lpstr>OUR MISSION</vt:lpstr>
      <vt:lpstr>THE HOPE OF A SAFER MOTHERHOOD FOR AFRICA: 4 Pillars of Safe Motherhood (Recommendations by WHO 1987)</vt:lpstr>
      <vt:lpstr>MATERNAL MORTALITY LIFETIME RISK</vt:lpstr>
      <vt:lpstr>Maternal Mortality Ratio per 100,000 Live Births, 2015 WHO 2015a. From: Chapter 7, Interventions to Reduce Maternal and Newborn Morbidity and Mortality © 2016 International Bank for Reconstruction and Development / The World Bank.</vt:lpstr>
      <vt:lpstr>Geographical Representation of Infant Mortality Rate</vt:lpstr>
      <vt:lpstr>  World map of countries with universal health care; Universal healthcare is a health care system that provides health care and financial protection to all residents of a particular country or region. Wikipedia </vt:lpstr>
      <vt:lpstr>PowerPoint Presentation</vt:lpstr>
      <vt:lpstr>The Human Development Index (HDI) is a statistic composite index of life expectancy, education, and per capita income indicators, Examples include—Being: well fed, sheltered, healthy; Doings: work, education, voting, participating in community life.</vt:lpstr>
      <vt:lpstr> SAINT PAUL VI</vt:lpstr>
      <vt:lpstr>Pope Francis: What is Integral Human Development?</vt:lpstr>
      <vt:lpstr>THREATS New Global Ethics of Secular Humanism and Cultural Revolution</vt:lpstr>
      <vt:lpstr>WHO BUDGET FUNDING FOR SEXUAL AND REPRODUCTIVE HEALTH 2010-2015 </vt:lpstr>
      <vt:lpstr>2 cultures have developed Globally Pro-Choice                     Pro-Life</vt:lpstr>
      <vt:lpstr>WHO Bulletin 2011:89:137-143</vt:lpstr>
      <vt:lpstr>CONSCIENTIOUS OBJECTION: Government Harassment of Catholic Doctor for  Pro Life Protest in Imo State</vt:lpstr>
      <vt:lpstr> Factors associated with the knowledge, practice and perceptions of contraception in rural southern Nigeria. (Christian) </vt:lpstr>
      <vt:lpstr>FERTILITY IN GOD`S PLAN FOR MARRIAGE</vt:lpstr>
      <vt:lpstr>MATERCARE INTERNATIONAL (MCI)</vt:lpstr>
      <vt:lpstr>ST GIANNA MOLLA Patron Saint MATERCARE</vt:lpstr>
      <vt:lpstr>World Federation of Catholic Gynaecologists with JP11</vt:lpstr>
      <vt:lpstr>Saint John Paul 11 and Matercare President Prof Robert Walley</vt:lpstr>
      <vt:lpstr>Matercare meeting in Rome 2011</vt:lpstr>
      <vt:lpstr>ROME August 2015,  Catholic Doctors from 30 countries and all  the continents</vt:lpstr>
      <vt:lpstr>FAMILY AND PROCREATIVE HEALTH Training catholic doctors and midwives. Kenya,  Nigeria.</vt:lpstr>
      <vt:lpstr>Kogi State: Midwifery Students taught essential obstetrics (shock garment)</vt:lpstr>
      <vt:lpstr>Pioneers of Natural Family Planning</vt:lpstr>
      <vt:lpstr>PowerPoint Presentation</vt:lpstr>
      <vt:lpstr>PowerPoint Presentation</vt:lpstr>
      <vt:lpstr>PowerPoint Presentation</vt:lpstr>
      <vt:lpstr>NIGERIAN FERTILITY CARE TRAINED PRACTITIONERS AND MEDICAL CONSULTANTS: ABUJA 2017</vt:lpstr>
      <vt:lpstr>PowerPoint Presentation</vt:lpstr>
      <vt:lpstr>            First and only Educator in Africa won  “Outstanding Educator of the Year Award”  2017</vt:lpstr>
      <vt:lpstr>Fertility Care Centres of Africa 2019 FCCAf “FROM PUBERTY THROUGH MENOPAUSE”</vt:lpstr>
      <vt:lpstr>INTRODUCTORY SESSION At SONEX CLINIC</vt:lpstr>
      <vt:lpstr>Presenting CRMS and Naprotechnology  for Fertility Awareness and Infertility  to Rural Community in Kogi State</vt:lpstr>
      <vt:lpstr>Responsible Parenthood for postponing or achieving pregnancy </vt:lpstr>
      <vt:lpstr>Responsible Parenthood: Sex Ratio?</vt:lpstr>
      <vt:lpstr>Nigerian Demographic Health Survey 2008</vt:lpstr>
      <vt:lpstr>Uptake of Natural Family Planning by clients of Catholic Hospitals in Masaka Diocese (UGANDA)</vt:lpstr>
      <vt:lpstr>Awareness and Utilisation of NFP  Reasons For Non Use of NFP</vt:lpstr>
      <vt:lpstr>Parish Outreaches (Urban High Income Area)</vt:lpstr>
      <vt:lpstr>Introductory Session to Catholic Womens Organisation in a Parish in Ikorodu </vt:lpstr>
      <vt:lpstr>PowerPoint Presentation</vt:lpstr>
      <vt:lpstr>Followed by mass cervical cancer screening by VIA (visual Inspection with acetic acid)</vt:lpstr>
      <vt:lpstr>Adolescent Sexuality Education of Senior High School Girls at Louisville in Ijebu Mushin</vt:lpstr>
      <vt:lpstr>Counselling in crisis pregnancy management of 17 yr old teenager</vt:lpstr>
      <vt:lpstr>FERTILITY CARE SERVICES (Crude Pilot Studies) For CRMS/NPT Pregnancy Rates in Infertility Cases without Surgery</vt:lpstr>
      <vt:lpstr>`MIRACLE BABY` Reported in the Nigerian press. Severe Oligospermia</vt:lpstr>
      <vt:lpstr>Pregnancy after 2 failed IVF`s</vt:lpstr>
      <vt:lpstr>After 2 Failed IVF`s   Successful CRMS/NPT Pregnancy in a medical doctor at FERTILITY CARE SERVIES: LAGOS</vt:lpstr>
      <vt:lpstr>CREIGHTON MODEL SYSTEM:  SATISFACTION FOR THE PRELIMINARY SESSION IN SOUTH EASTERN NIGERIA</vt:lpstr>
      <vt:lpstr>     FIGURE 7: CLIENTS’ COMMENTS ON PRESENTATION </vt:lpstr>
      <vt:lpstr>Awareness and Utilisation of Natural Family Planning among workers in Ibadan NE local govt ( Pilot Study) </vt:lpstr>
      <vt:lpstr>Awareness and Utilisation of Natural Family Planning among workers in Ibadan NE local govt ( Pilot Study) </vt:lpstr>
      <vt:lpstr>OBSTETRICIANS’ KNOWLEDGE, ATTITUDE AND PRACTICE OF NAPROTECHNOLOGY IN NIGERIA</vt:lpstr>
      <vt:lpstr>METHODOLOGY</vt:lpstr>
      <vt:lpstr>KNOWLEDGE</vt:lpstr>
      <vt:lpstr>ATTITUDE</vt:lpstr>
      <vt:lpstr>                    A New Vital Sign: Outcomes from   Treatment of Infertility in Six Fertility Clinics in Nigeria  </vt:lpstr>
      <vt:lpstr> NAPROTECHNOLOGY TREATMENT USED </vt:lpstr>
      <vt:lpstr>RESULTS</vt:lpstr>
      <vt:lpstr>USING THE CRMS TO EVALUATE THE EFFECT OF ACT Artemeter+Lumefantrine (ANTI MALARIA DRUGS) ON FERTILITY</vt:lpstr>
      <vt:lpstr>SUMMARY OF THE ANALYSIS OF THE EFFECTS OF ACT ON REPRODUCTIVE CYCLE OF FERTILE WOMEN WHEN USED IN THE FOLLICULAR PHASE OF THE CYCLE.</vt:lpstr>
      <vt:lpstr>Federal Min of Health Family Planning National Training  Manuals</vt:lpstr>
      <vt:lpstr>Curriculum for NFP and FAM methods</vt:lpstr>
      <vt:lpstr>CRMS AND BIOLOGICAL VALVE</vt:lpstr>
      <vt:lpstr>CRMS AND INSTRUCTIONS</vt:lpstr>
      <vt:lpstr>SERVICE PROTOCOL MANUAL</vt:lpstr>
      <vt:lpstr>CONCLUSION/RECOMMENDATIONS</vt:lpstr>
      <vt:lpstr>What Next? THE FUTURE “FAMILY AND PROCREATIVE HEALTH”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ADVANCES IN RESTORATIVE REPRODUCTIVE MEDICINE : AFRICAN EXPERIENCE</dc:title>
  <dc:creator>MRS WILLIAMS</dc:creator>
  <cp:lastModifiedBy>David Deane</cp:lastModifiedBy>
  <cp:revision>49</cp:revision>
  <dcterms:created xsi:type="dcterms:W3CDTF">2019-09-18T20:59:10Z</dcterms:created>
  <dcterms:modified xsi:type="dcterms:W3CDTF">2019-09-20T17:44:48Z</dcterms:modified>
</cp:coreProperties>
</file>