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5" r:id="rId3"/>
    <p:sldId id="276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1" r:id="rId17"/>
    <p:sldId id="299" r:id="rId18"/>
    <p:sldId id="292" r:id="rId19"/>
    <p:sldId id="293" r:id="rId20"/>
    <p:sldId id="298" r:id="rId21"/>
    <p:sldId id="294" r:id="rId22"/>
    <p:sldId id="297" r:id="rId23"/>
  </p:sldIdLst>
  <p:sldSz cx="12188825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5294" autoAdjust="0"/>
  </p:normalViewPr>
  <p:slideViewPr>
    <p:cSldViewPr>
      <p:cViewPr varScale="1">
        <p:scale>
          <a:sx n="114" d="100"/>
          <a:sy n="114" d="100"/>
        </p:scale>
        <p:origin x="392" y="16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010A636-612E-4911-B3BF-F331C5B16F28}" type="datetime1">
              <a:rPr lang="pl-PL" smtClean="0">
                <a:latin typeface="Century Gothic" panose="020B0502020202020204" pitchFamily="34" charset="0"/>
              </a:rPr>
              <a:t>19.09.2019</a:t>
            </a:fld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 lang="pl-PL" smtClean="0">
                <a:latin typeface="Century Gothic" panose="020B0502020202020204" pitchFamily="34" charset="0"/>
              </a:rPr>
              <a:t>‹#›</a:t>
            </a:fld>
            <a:endParaRPr lang="pl-P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9FEC4F22-6CBE-4300-A89A-F37E017E9324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69C971FF-EF28-4195-A575-329446EFAA5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63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olny kształt 6" descr="Mapa świata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pl-PL" noProof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657FAC7-28AF-4804-8794-43F7457BF85C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50B30D1-1433-4651-A4B9-C8F13EA2BBBF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74B8B66-AE86-4FBB-A197-0CFB3D83C216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5508586-5C5D-4E52-A33D-AC1E7CC6F42A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8238A6D-2785-4848-B04B-D5447E4C6CA1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5319764-5C30-423A-8B40-FB7187FCC2C0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83BAB48-F72F-4307-8627-4470FBF042DC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95D9F90-A449-4B57-9672-7FFAC9D6A498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pl-PL" noProof="0">
              <a:latin typeface="Century Gothic" panose="020B0502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AB6AE94-42F3-4D10-96DC-7532AFC467E9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pl-PL" noProof="0">
              <a:latin typeface="Century Gothic" panose="020B0502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B2DD22E-166D-416A-8041-8B2F9BFDCEA8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7C164984-7386-4966-9C78-8BC2C9097DE7}" type="datetime1">
              <a:rPr lang="pl-PL" noProof="0" smtClean="0"/>
              <a:t>19.09.2019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F36C87F6-986D-49E6-AF40-1B3A1EE8064D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41883" y="1828799"/>
            <a:ext cx="9629329" cy="1312169"/>
          </a:xfrm>
        </p:spPr>
        <p:txBody>
          <a:bodyPr rtlCol="0">
            <a:noAutofit/>
          </a:bodyPr>
          <a:lstStyle/>
          <a:p>
            <a:pPr rtl="0"/>
            <a:r>
              <a:rPr lang="pl-PL" dirty="0"/>
              <a:t>Poland – the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hope</a:t>
            </a:r>
            <a:r>
              <a:rPr lang="pl-PL" dirty="0"/>
              <a:t> for life</a:t>
            </a:r>
            <a:br>
              <a:rPr lang="pl-PL" dirty="0"/>
            </a:br>
            <a:r>
              <a:rPr lang="pl-PL" dirty="0" err="1"/>
              <a:t>defending</a:t>
            </a:r>
            <a:r>
              <a:rPr lang="pl-PL" dirty="0"/>
              <a:t> the </a:t>
            </a:r>
            <a:r>
              <a:rPr lang="pl-PL" dirty="0" err="1"/>
              <a:t>handicaPped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41883" y="3789040"/>
            <a:ext cx="7848871" cy="2814960"/>
          </a:xfrm>
        </p:spPr>
        <p:txBody>
          <a:bodyPr rtlCol="0">
            <a:normAutofit/>
          </a:bodyPr>
          <a:lstStyle/>
          <a:p>
            <a:pPr rtl="0"/>
            <a:r>
              <a:rPr lang="pl-PL" sz="3200" dirty="0"/>
              <a:t>Bogdan Chazan MD, PhD</a:t>
            </a:r>
          </a:p>
          <a:p>
            <a:pPr rtl="0"/>
            <a:endParaRPr lang="pl-PL" sz="3200" dirty="0"/>
          </a:p>
          <a:p>
            <a:r>
              <a:rPr lang="pl-PL" sz="1800" i="1" dirty="0"/>
              <a:t>MaterCare International (MCI)</a:t>
            </a:r>
          </a:p>
          <a:p>
            <a:r>
              <a:rPr lang="pl-PL" sz="1800" i="1" dirty="0"/>
              <a:t>14th International Conference</a:t>
            </a:r>
          </a:p>
          <a:p>
            <a:r>
              <a:rPr lang="pl-PL" sz="1800" i="1" dirty="0"/>
              <a:t>Rome, </a:t>
            </a:r>
            <a:r>
              <a:rPr lang="pl-PL" sz="1800" i="1" dirty="0" err="1"/>
              <a:t>September</a:t>
            </a:r>
            <a:r>
              <a:rPr lang="pl-PL" sz="1800" i="1" dirty="0"/>
              <a:t> 18 – </a:t>
            </a:r>
            <a:r>
              <a:rPr lang="pl-PL" sz="1800" i="1" dirty="0" err="1"/>
              <a:t>September</a:t>
            </a:r>
            <a:r>
              <a:rPr lang="pl-PL" sz="1800" i="1" dirty="0"/>
              <a:t> 22, 2019</a:t>
            </a:r>
          </a:p>
          <a:p>
            <a:endParaRPr lang="pl-PL" sz="3200" dirty="0"/>
          </a:p>
          <a:p>
            <a:pPr rtl="0"/>
            <a:endParaRPr lang="pl-PL" sz="3200" dirty="0"/>
          </a:p>
          <a:p>
            <a:pPr rtl="0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2. The Region </a:t>
            </a:r>
            <a:r>
              <a:rPr lang="pl-PL" dirty="0" err="1"/>
              <a:t>Free</a:t>
            </a:r>
            <a:r>
              <a:rPr lang="pl-PL" dirty="0"/>
              <a:t> of </a:t>
            </a:r>
            <a:r>
              <a:rPr lang="pl-PL" dirty="0" err="1"/>
              <a:t>Abortion</a:t>
            </a:r>
            <a:endParaRPr lang="pl-PL" dirty="0"/>
          </a:p>
        </p:txBody>
      </p:sp>
      <p:pic>
        <p:nvPicPr>
          <p:cNvPr id="2050" name="Picture 2" descr="Znalezione obrazy dla zapytania map of pola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60" y="1600200"/>
            <a:ext cx="5915785" cy="548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12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3. </a:t>
            </a:r>
            <a:r>
              <a:rPr lang="pl-PL" dirty="0" err="1"/>
              <a:t>Education</a:t>
            </a:r>
            <a:r>
              <a:rPr lang="pl-PL" dirty="0"/>
              <a:t> of the </a:t>
            </a:r>
            <a:r>
              <a:rPr lang="pl-PL" dirty="0" err="1"/>
              <a:t>whole</a:t>
            </a:r>
            <a:r>
              <a:rPr lang="pl-PL" dirty="0"/>
              <a:t> </a:t>
            </a:r>
            <a:r>
              <a:rPr lang="pl-PL" dirty="0" err="1"/>
              <a:t>society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02920" indent="-457200">
              <a:buFont typeface="+mj-lt"/>
              <a:buAutoNum type="alphaLcPeriod"/>
            </a:pPr>
            <a:r>
              <a:rPr lang="pl-PL" sz="3200" dirty="0" err="1"/>
              <a:t>Posters</a:t>
            </a:r>
            <a:r>
              <a:rPr lang="pl-PL" sz="3200" dirty="0"/>
              <a:t> on </a:t>
            </a:r>
            <a:r>
              <a:rPr lang="pl-PL" sz="3200" dirty="0" err="1"/>
              <a:t>cars</a:t>
            </a:r>
            <a:r>
              <a:rPr lang="pl-PL" sz="3200" dirty="0"/>
              <a:t> and on </a:t>
            </a:r>
            <a:r>
              <a:rPr lang="pl-PL" sz="3200" dirty="0" err="1"/>
              <a:t>walls</a:t>
            </a:r>
            <a:r>
              <a:rPr lang="pl-PL" sz="3200" dirty="0"/>
              <a:t> of pro </a:t>
            </a:r>
            <a:r>
              <a:rPr lang="pl-PL" sz="3200" dirty="0" err="1"/>
              <a:t>abortion</a:t>
            </a:r>
            <a:r>
              <a:rPr lang="pl-PL" sz="3200" dirty="0"/>
              <a:t> </a:t>
            </a:r>
            <a:r>
              <a:rPr lang="pl-PL" sz="3200" dirty="0" err="1"/>
              <a:t>hospitals</a:t>
            </a:r>
            <a:r>
              <a:rPr lang="pl-PL" sz="3200" dirty="0"/>
              <a:t> </a:t>
            </a:r>
            <a:r>
              <a:rPr lang="pl-PL" sz="3200" dirty="0" err="1"/>
              <a:t>showing</a:t>
            </a:r>
            <a:r>
              <a:rPr lang="pl-PL" sz="3200" dirty="0"/>
              <a:t> the </a:t>
            </a:r>
            <a:r>
              <a:rPr lang="pl-PL" sz="3200" dirty="0" err="1"/>
              <a:t>truth</a:t>
            </a:r>
            <a:r>
              <a:rPr lang="pl-PL" sz="3200" dirty="0"/>
              <a:t> of </a:t>
            </a:r>
            <a:r>
              <a:rPr lang="pl-PL" sz="3200" dirty="0" err="1"/>
              <a:t>abortion</a:t>
            </a:r>
            <a:r>
              <a:rPr lang="pl-PL" sz="3200" dirty="0"/>
              <a:t>.</a:t>
            </a:r>
          </a:p>
          <a:p>
            <a:pPr marL="502920" indent="-457200">
              <a:buFont typeface="+mj-lt"/>
              <a:buAutoNum type="alphaLcPeriod"/>
            </a:pPr>
            <a:r>
              <a:rPr lang="pl-PL" sz="3200" dirty="0" err="1"/>
              <a:t>Positive</a:t>
            </a:r>
            <a:r>
              <a:rPr lang="pl-PL" sz="3200" dirty="0"/>
              <a:t> </a:t>
            </a:r>
            <a:r>
              <a:rPr lang="pl-PL" sz="3200" dirty="0" err="1"/>
              <a:t>transmission</a:t>
            </a:r>
            <a:r>
              <a:rPr lang="pl-PL" sz="3200" dirty="0"/>
              <a:t> of the </a:t>
            </a:r>
            <a:r>
              <a:rPr lang="pl-PL" sz="3200" dirty="0" err="1"/>
              <a:t>beauty</a:t>
            </a:r>
            <a:r>
              <a:rPr lang="pl-PL" sz="3200" dirty="0"/>
              <a:t> of life</a:t>
            </a:r>
          </a:p>
          <a:p>
            <a:pPr marL="45720" indent="0">
              <a:buNone/>
            </a:pPr>
            <a:r>
              <a:rPr lang="pl-PL" sz="3200" dirty="0"/>
              <a:t>      Not </a:t>
            </a:r>
            <a:r>
              <a:rPr lang="pl-PL" sz="3200" dirty="0" err="1"/>
              <a:t>fight</a:t>
            </a:r>
            <a:r>
              <a:rPr lang="pl-PL" sz="3200" dirty="0"/>
              <a:t> but </a:t>
            </a:r>
            <a:r>
              <a:rPr lang="pl-PL" sz="3200" dirty="0" err="1"/>
              <a:t>care</a:t>
            </a:r>
            <a:r>
              <a:rPr lang="pl-PL" sz="3200" dirty="0"/>
              <a:t> </a:t>
            </a:r>
            <a:r>
              <a:rPr lang="pl-PL" sz="3200" dirty="0" err="1"/>
              <a:t>strategy</a:t>
            </a:r>
            <a:endParaRPr lang="pl-PL" sz="3200" dirty="0"/>
          </a:p>
          <a:p>
            <a:pPr marL="45720" indent="0">
              <a:buNone/>
            </a:pPr>
            <a:r>
              <a:rPr lang="pl-PL" sz="3200" dirty="0"/>
              <a:t>      </a:t>
            </a:r>
            <a:r>
              <a:rPr lang="pl-PL" sz="3200" dirty="0" err="1"/>
              <a:t>Creation</a:t>
            </a:r>
            <a:r>
              <a:rPr lang="pl-PL" sz="3200" dirty="0"/>
              <a:t> of </a:t>
            </a:r>
            <a:r>
              <a:rPr lang="pl-PL" sz="3200" dirty="0" err="1"/>
              <a:t>well</a:t>
            </a:r>
            <a:r>
              <a:rPr lang="pl-PL" sz="3200" dirty="0"/>
              <a:t> – </a:t>
            </a:r>
            <a:r>
              <a:rPr lang="pl-PL" sz="3200" dirty="0" err="1"/>
              <a:t>disposed</a:t>
            </a:r>
            <a:r>
              <a:rPr lang="pl-PL" sz="3200" dirty="0"/>
              <a:t> </a:t>
            </a:r>
            <a:r>
              <a:rPr lang="pl-PL" sz="3200" dirty="0" err="1"/>
              <a:t>social</a:t>
            </a:r>
            <a:r>
              <a:rPr lang="pl-PL" sz="3200" dirty="0"/>
              <a:t> </a:t>
            </a:r>
            <a:r>
              <a:rPr lang="pl-PL" sz="3200" dirty="0" err="1"/>
              <a:t>atmosphere</a:t>
            </a:r>
            <a:r>
              <a:rPr lang="pl-PL" sz="3200" dirty="0"/>
              <a:t> </a:t>
            </a:r>
          </a:p>
          <a:p>
            <a:pPr marL="45720" indent="0">
              <a:buNone/>
            </a:pPr>
            <a:r>
              <a:rPr lang="pl-PL" sz="3200" dirty="0"/>
              <a:t>      </a:t>
            </a:r>
            <a:r>
              <a:rPr lang="pl-PL" sz="3200" dirty="0" err="1"/>
              <a:t>Marches</a:t>
            </a:r>
            <a:r>
              <a:rPr lang="pl-PL" sz="3200" dirty="0"/>
              <a:t> for Life and Family</a:t>
            </a:r>
          </a:p>
          <a:p>
            <a:pPr marL="45720" indent="0">
              <a:buNone/>
            </a:pPr>
            <a:r>
              <a:rPr lang="pl-PL" sz="3200" dirty="0"/>
              <a:t>      </a:t>
            </a:r>
            <a:r>
              <a:rPr lang="pl-PL" sz="3200" dirty="0" err="1"/>
              <a:t>Houses</a:t>
            </a:r>
            <a:r>
              <a:rPr lang="pl-PL" sz="3200" dirty="0"/>
              <a:t> for </a:t>
            </a:r>
            <a:r>
              <a:rPr lang="pl-PL" sz="3200" dirty="0" err="1"/>
              <a:t>lonely</a:t>
            </a:r>
            <a:r>
              <a:rPr lang="pl-PL" sz="3200" dirty="0"/>
              <a:t> </a:t>
            </a:r>
            <a:r>
              <a:rPr lang="pl-PL" sz="3200" dirty="0" err="1"/>
              <a:t>mothers</a:t>
            </a:r>
            <a:endParaRPr lang="pl-PL" sz="3200" dirty="0"/>
          </a:p>
          <a:p>
            <a:pPr marL="45720" indent="0">
              <a:buNone/>
            </a:pPr>
            <a:r>
              <a:rPr lang="pl-PL" sz="3200" dirty="0"/>
              <a:t>      Day of the </a:t>
            </a:r>
            <a:r>
              <a:rPr lang="pl-PL" sz="3200" dirty="0" err="1"/>
              <a:t>Sanctity</a:t>
            </a:r>
            <a:r>
              <a:rPr lang="pl-PL" sz="3200" dirty="0"/>
              <a:t> of Life</a:t>
            </a:r>
          </a:p>
          <a:p>
            <a:pPr marL="45720" indent="0">
              <a:buNone/>
            </a:pPr>
            <a:r>
              <a:rPr lang="pl-PL" sz="3200" dirty="0"/>
              <a:t>c.   </a:t>
            </a:r>
            <a:r>
              <a:rPr lang="pl-PL" sz="3200" dirty="0" err="1"/>
              <a:t>Building</a:t>
            </a:r>
            <a:r>
              <a:rPr lang="pl-PL" sz="3200" dirty="0"/>
              <a:t> of the </a:t>
            </a:r>
            <a:r>
              <a:rPr lang="pl-PL" sz="3200" dirty="0" err="1"/>
              <a:t>civilisation</a:t>
            </a:r>
            <a:r>
              <a:rPr lang="pl-PL" sz="3200" dirty="0"/>
              <a:t> of life </a:t>
            </a:r>
            <a:r>
              <a:rPr lang="pl-PL" sz="3200" dirty="0" err="1"/>
              <a:t>should</a:t>
            </a:r>
            <a:r>
              <a:rPr lang="pl-PL" sz="3200" dirty="0"/>
              <a:t> be </a:t>
            </a:r>
            <a:r>
              <a:rPr lang="pl-PL" sz="3200" dirty="0" err="1"/>
              <a:t>multidimensional</a:t>
            </a:r>
            <a:endParaRPr lang="pl-PL" sz="3200" dirty="0"/>
          </a:p>
          <a:p>
            <a:pPr marL="4572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029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917358" cy="1930226"/>
          </a:xfrm>
        </p:spPr>
        <p:txBody>
          <a:bodyPr>
            <a:normAutofit fontScale="90000"/>
          </a:bodyPr>
          <a:lstStyle/>
          <a:p>
            <a:r>
              <a:rPr lang="pl-PL" dirty="0"/>
              <a:t>4. </a:t>
            </a:r>
            <a:r>
              <a:rPr lang="pl-PL" dirty="0" err="1"/>
              <a:t>Preparation</a:t>
            </a:r>
            <a:r>
              <a:rPr lang="pl-PL" dirty="0"/>
              <a:t> of </a:t>
            </a:r>
            <a:r>
              <a:rPr lang="pl-PL" dirty="0" err="1"/>
              <a:t>young</a:t>
            </a:r>
            <a:r>
              <a:rPr lang="pl-PL" dirty="0"/>
              <a:t> </a:t>
            </a:r>
            <a:r>
              <a:rPr lang="pl-PL" dirty="0" err="1"/>
              <a:t>generations</a:t>
            </a:r>
            <a:r>
              <a:rPr lang="pl-PL"/>
              <a:t> for life </a:t>
            </a:r>
            <a:r>
              <a:rPr lang="pl-PL" dirty="0" err="1"/>
              <a:t>within</a:t>
            </a:r>
            <a:r>
              <a:rPr lang="pl-PL" dirty="0"/>
              <a:t> family (sex </a:t>
            </a:r>
            <a:r>
              <a:rPr lang="pl-PL" dirty="0" err="1"/>
              <a:t>education</a:t>
            </a:r>
            <a:r>
              <a:rPr lang="pl-PL" dirty="0"/>
              <a:t>) in </a:t>
            </a:r>
            <a:r>
              <a:rPr lang="pl-PL" dirty="0" err="1"/>
              <a:t>schools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lphaLcPeriod"/>
            </a:pPr>
            <a:r>
              <a:rPr lang="pl-PL" dirty="0" err="1"/>
              <a:t>Educational</a:t>
            </a:r>
            <a:r>
              <a:rPr lang="pl-PL" dirty="0"/>
              <a:t> </a:t>
            </a:r>
            <a:r>
              <a:rPr lang="pl-PL" dirty="0" err="1"/>
              <a:t>path</a:t>
            </a:r>
            <a:r>
              <a:rPr lang="pl-PL" dirty="0"/>
              <a:t> in </a:t>
            </a:r>
            <a:r>
              <a:rPr lang="pl-PL" dirty="0" err="1"/>
              <a:t>schools</a:t>
            </a:r>
            <a:endParaRPr lang="pl-PL" dirty="0"/>
          </a:p>
          <a:p>
            <a:pPr marL="502920" indent="-457200">
              <a:buFont typeface="+mj-lt"/>
              <a:buAutoNum type="alphaLcPeriod"/>
            </a:pPr>
            <a:r>
              <a:rPr lang="pl-PL" dirty="0"/>
              <a:t>2019. The </a:t>
            </a:r>
            <a:r>
              <a:rPr lang="pl-PL" dirty="0" err="1"/>
              <a:t>unsuccesful</a:t>
            </a:r>
            <a:r>
              <a:rPr lang="pl-PL" dirty="0"/>
              <a:t> </a:t>
            </a:r>
            <a:r>
              <a:rPr lang="pl-PL" dirty="0" err="1"/>
              <a:t>attempt</a:t>
            </a:r>
            <a:r>
              <a:rPr lang="pl-PL" dirty="0"/>
              <a:t> (</a:t>
            </a:r>
            <a:r>
              <a:rPr lang="pl-PL" dirty="0" err="1"/>
              <a:t>massive</a:t>
            </a:r>
            <a:r>
              <a:rPr lang="pl-PL" dirty="0"/>
              <a:t> </a:t>
            </a:r>
            <a:r>
              <a:rPr lang="pl-PL" dirty="0" err="1"/>
              <a:t>protests</a:t>
            </a:r>
            <a:r>
              <a:rPr lang="pl-PL" dirty="0"/>
              <a:t> of </a:t>
            </a:r>
            <a:r>
              <a:rPr lang="pl-PL" dirty="0" err="1"/>
              <a:t>parents</a:t>
            </a:r>
            <a:r>
              <a:rPr lang="pl-PL" dirty="0"/>
              <a:t>) to </a:t>
            </a:r>
            <a:r>
              <a:rPr lang="pl-PL" dirty="0" err="1"/>
              <a:t>introduce</a:t>
            </a:r>
            <a:r>
              <a:rPr lang="pl-PL" dirty="0"/>
              <a:t> to </a:t>
            </a:r>
            <a:r>
              <a:rPr lang="pl-PL" dirty="0" err="1"/>
              <a:t>schools</a:t>
            </a:r>
            <a:r>
              <a:rPr lang="pl-PL" dirty="0"/>
              <a:t> in big </a:t>
            </a:r>
            <a:r>
              <a:rPr lang="pl-PL" dirty="0" err="1"/>
              <a:t>cities</a:t>
            </a:r>
            <a:r>
              <a:rPr lang="pl-PL" dirty="0"/>
              <a:t> the WHO </a:t>
            </a:r>
            <a:r>
              <a:rPr lang="pl-PL" dirty="0" err="1"/>
              <a:t>programme</a:t>
            </a:r>
            <a:r>
              <a:rPr lang="pl-PL" dirty="0"/>
              <a:t> of the  </a:t>
            </a:r>
            <a:r>
              <a:rPr lang="en-US" dirty="0"/>
              <a:t>Comprehensive sexuality education (CSE) </a:t>
            </a:r>
            <a:r>
              <a:rPr lang="pl-PL" dirty="0" err="1"/>
              <a:t>which</a:t>
            </a:r>
            <a:r>
              <a:rPr lang="pl-PL" dirty="0"/>
              <a:t> „</a:t>
            </a:r>
            <a:r>
              <a:rPr lang="en-US" dirty="0"/>
              <a:t>plays a central role in the preparation of young people for a safe, productive, fulfilling life in a world where HIV and AIDS, sexually transmitted infections (STIs), unintended pregnancies, gender-based violence (GBV) and gender inequality still pose serious risks to their well-</a:t>
            </a:r>
            <a:r>
              <a:rPr lang="pl-PL" dirty="0" err="1"/>
              <a:t>being</a:t>
            </a:r>
            <a:r>
              <a:rPr lang="en-US" dirty="0"/>
              <a:t> ...</a:t>
            </a:r>
            <a:endParaRPr lang="pl-PL" dirty="0"/>
          </a:p>
          <a:p>
            <a:pPr marL="502920" indent="-457200">
              <a:buFont typeface="+mj-lt"/>
              <a:buAutoNum type="alphaLcPeriod"/>
            </a:pPr>
            <a:r>
              <a:rPr lang="pl-PL" dirty="0"/>
              <a:t>The </a:t>
            </a:r>
            <a:r>
              <a:rPr lang="pl-PL" dirty="0" err="1"/>
              <a:t>comparison</a:t>
            </a:r>
            <a:r>
              <a:rPr lang="pl-PL" dirty="0"/>
              <a:t> to </a:t>
            </a:r>
            <a:r>
              <a:rPr lang="pl-PL" dirty="0" err="1"/>
              <a:t>current</a:t>
            </a:r>
            <a:r>
              <a:rPr lang="pl-PL" dirty="0"/>
              <a:t> the </a:t>
            </a:r>
            <a:r>
              <a:rPr lang="pl-PL" dirty="0" err="1"/>
              <a:t>situation</a:t>
            </a:r>
            <a:r>
              <a:rPr lang="pl-PL" dirty="0"/>
              <a:t> in England and </a:t>
            </a:r>
            <a:r>
              <a:rPr lang="pl-PL" dirty="0" err="1"/>
              <a:t>Wales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527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freedom</a:t>
            </a:r>
            <a:r>
              <a:rPr lang="pl-PL" dirty="0"/>
              <a:t> of the </a:t>
            </a:r>
            <a:r>
              <a:rPr lang="pl-PL" dirty="0" err="1"/>
              <a:t>Conscience</a:t>
            </a:r>
            <a:br>
              <a:rPr lang="pl-PL" dirty="0"/>
            </a:br>
            <a:r>
              <a:rPr lang="pl-PL" dirty="0"/>
              <a:t>the </a:t>
            </a:r>
            <a:r>
              <a:rPr lang="pl-PL" dirty="0" err="1"/>
              <a:t>Concience</a:t>
            </a:r>
            <a:r>
              <a:rPr lang="pl-PL" dirty="0"/>
              <a:t> </a:t>
            </a:r>
            <a:r>
              <a:rPr lang="pl-PL" dirty="0" err="1"/>
              <a:t>clause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pl-PL" dirty="0" err="1"/>
              <a:t>Freedom</a:t>
            </a:r>
            <a:r>
              <a:rPr lang="pl-PL" dirty="0"/>
              <a:t> of </a:t>
            </a:r>
            <a:r>
              <a:rPr lang="pl-PL" dirty="0" err="1"/>
              <a:t>conscience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fundamental</a:t>
            </a:r>
            <a:r>
              <a:rPr lang="pl-PL" dirty="0"/>
              <a:t> </a:t>
            </a:r>
            <a:r>
              <a:rPr lang="pl-PL" dirty="0" err="1"/>
              <a:t>right</a:t>
            </a:r>
            <a:r>
              <a:rPr lang="pl-PL" dirty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pl-PL" dirty="0"/>
              <a:t>No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act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needed</a:t>
            </a:r>
            <a:r>
              <a:rPr lang="pl-PL" dirty="0"/>
              <a:t> to </a:t>
            </a:r>
            <a:r>
              <a:rPr lang="pl-PL" dirty="0" err="1"/>
              <a:t>quote</a:t>
            </a:r>
            <a:r>
              <a:rPr lang="pl-PL" dirty="0"/>
              <a:t> on the </a:t>
            </a:r>
            <a:r>
              <a:rPr lang="pl-PL" dirty="0" err="1"/>
              <a:t>freedom</a:t>
            </a:r>
            <a:r>
              <a:rPr lang="pl-PL" dirty="0"/>
              <a:t> of </a:t>
            </a:r>
            <a:r>
              <a:rPr lang="pl-PL" dirty="0" err="1"/>
              <a:t>conscience</a:t>
            </a:r>
            <a:r>
              <a:rPr lang="pl-PL" dirty="0"/>
              <a:t>. It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expression</a:t>
            </a:r>
            <a:r>
              <a:rPr lang="pl-PL" dirty="0"/>
              <a:t> of </a:t>
            </a:r>
            <a:r>
              <a:rPr lang="pl-PL" dirty="0" err="1"/>
              <a:t>man’s</a:t>
            </a:r>
            <a:r>
              <a:rPr lang="pl-PL" dirty="0"/>
              <a:t> </a:t>
            </a:r>
            <a:r>
              <a:rPr lang="pl-PL" dirty="0" err="1"/>
              <a:t>personal</a:t>
            </a:r>
            <a:r>
              <a:rPr lang="pl-PL" dirty="0"/>
              <a:t> </a:t>
            </a:r>
            <a:r>
              <a:rPr lang="pl-PL" dirty="0" err="1"/>
              <a:t>freedom</a:t>
            </a:r>
            <a:r>
              <a:rPr lang="pl-PL" dirty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pl-PL" dirty="0" err="1"/>
              <a:t>Conscience</a:t>
            </a:r>
            <a:r>
              <a:rPr lang="pl-PL" dirty="0"/>
              <a:t> </a:t>
            </a:r>
            <a:r>
              <a:rPr lang="pl-PL" dirty="0" err="1"/>
              <a:t>clause</a:t>
            </a:r>
            <a:r>
              <a:rPr lang="pl-PL" dirty="0"/>
              <a:t> </a:t>
            </a:r>
            <a:r>
              <a:rPr lang="pl-PL" dirty="0" err="1"/>
              <a:t>restricts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freedom</a:t>
            </a:r>
            <a:r>
              <a:rPr lang="pl-PL" dirty="0"/>
              <a:t> but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its</a:t>
            </a:r>
            <a:r>
              <a:rPr lang="pl-PL" dirty="0"/>
              <a:t> </a:t>
            </a:r>
            <a:r>
              <a:rPr lang="pl-PL" dirty="0" err="1"/>
              <a:t>basis</a:t>
            </a:r>
            <a:r>
              <a:rPr lang="pl-PL" dirty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pl-PL" dirty="0" err="1"/>
              <a:t>Imposing</a:t>
            </a:r>
            <a:r>
              <a:rPr lang="pl-PL" dirty="0"/>
              <a:t> the </a:t>
            </a:r>
            <a:r>
              <a:rPr lang="pl-PL" dirty="0" err="1"/>
              <a:t>physician</a:t>
            </a:r>
            <a:r>
              <a:rPr lang="pl-PL" dirty="0"/>
              <a:t> </a:t>
            </a:r>
            <a:r>
              <a:rPr lang="pl-PL" dirty="0" err="1"/>
              <a:t>referring</a:t>
            </a:r>
            <a:r>
              <a:rPr lang="pl-PL" dirty="0"/>
              <a:t> to the </a:t>
            </a:r>
            <a:r>
              <a:rPr lang="pl-PL" dirty="0" err="1"/>
              <a:t>clause</a:t>
            </a:r>
            <a:r>
              <a:rPr lang="pl-PL" dirty="0"/>
              <a:t> the </a:t>
            </a:r>
            <a:r>
              <a:rPr lang="pl-PL" dirty="0" err="1"/>
              <a:t>obligation</a:t>
            </a:r>
            <a:r>
              <a:rPr lang="pl-PL" dirty="0"/>
              <a:t> to </a:t>
            </a:r>
            <a:r>
              <a:rPr lang="pl-PL" dirty="0" err="1"/>
              <a:t>indicate</a:t>
            </a:r>
            <a:r>
              <a:rPr lang="pl-PL" dirty="0"/>
              <a:t> </a:t>
            </a:r>
            <a:r>
              <a:rPr lang="pl-PL" dirty="0" err="1"/>
              <a:t>another</a:t>
            </a:r>
            <a:r>
              <a:rPr lang="pl-PL" dirty="0"/>
              <a:t>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not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immoral</a:t>
            </a:r>
            <a:r>
              <a:rPr lang="pl-PL" dirty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pl-PL" dirty="0"/>
              <a:t>The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Consitutional</a:t>
            </a:r>
            <a:r>
              <a:rPr lang="pl-PL" dirty="0"/>
              <a:t> </a:t>
            </a:r>
            <a:r>
              <a:rPr lang="pl-PL" dirty="0" err="1"/>
              <a:t>Tribunal</a:t>
            </a:r>
            <a:r>
              <a:rPr lang="pl-PL" dirty="0"/>
              <a:t> </a:t>
            </a:r>
            <a:r>
              <a:rPr lang="pl-PL" dirty="0" err="1"/>
              <a:t>jedgement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obligation</a:t>
            </a:r>
            <a:r>
              <a:rPr lang="pl-PL" dirty="0"/>
              <a:t> as </a:t>
            </a:r>
            <a:r>
              <a:rPr lang="pl-PL" dirty="0" err="1"/>
              <a:t>inconsistent</a:t>
            </a:r>
            <a:r>
              <a:rPr lang="pl-PL" dirty="0"/>
              <a:t> with the </a:t>
            </a:r>
            <a:r>
              <a:rPr lang="pl-PL" dirty="0" err="1"/>
              <a:t>Constitution</a:t>
            </a:r>
            <a:r>
              <a:rPr lang="pl-PL" dirty="0"/>
              <a:t>. The </a:t>
            </a:r>
            <a:r>
              <a:rPr lang="pl-PL" dirty="0" err="1"/>
              <a:t>act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being</a:t>
            </a:r>
            <a:r>
              <a:rPr lang="pl-PL" dirty="0"/>
              <a:t> </a:t>
            </a:r>
            <a:r>
              <a:rPr lang="pl-PL" dirty="0" err="1"/>
              <a:t>prepared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13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The </a:t>
            </a:r>
            <a:r>
              <a:rPr lang="pl-PL" dirty="0" err="1"/>
              <a:t>freedom</a:t>
            </a:r>
            <a:r>
              <a:rPr lang="pl-PL" dirty="0"/>
              <a:t> of the </a:t>
            </a:r>
            <a:r>
              <a:rPr lang="pl-PL" dirty="0" err="1"/>
              <a:t>conscience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refer</a:t>
            </a:r>
            <a:r>
              <a:rPr lang="pl-PL" dirty="0"/>
              <a:t> in </a:t>
            </a:r>
            <a:r>
              <a:rPr lang="pl-PL" dirty="0" err="1"/>
              <a:t>Reproductive</a:t>
            </a:r>
            <a:r>
              <a:rPr lang="pl-PL" dirty="0"/>
              <a:t> </a:t>
            </a:r>
            <a:r>
              <a:rPr lang="pl-PL" dirty="0" err="1"/>
              <a:t>medicine</a:t>
            </a:r>
            <a:r>
              <a:rPr lang="pl-PL" dirty="0"/>
              <a:t> to: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/>
              <a:t>Abortion</a:t>
            </a:r>
            <a:r>
              <a:rPr lang="pl-PL" dirty="0"/>
              <a:t> </a:t>
            </a:r>
          </a:p>
          <a:p>
            <a:r>
              <a:rPr lang="pl-PL" dirty="0" err="1"/>
              <a:t>Contraception</a:t>
            </a:r>
            <a:endParaRPr lang="pl-PL" dirty="0"/>
          </a:p>
          <a:p>
            <a:r>
              <a:rPr lang="pl-PL" dirty="0" err="1"/>
              <a:t>Sterilization</a:t>
            </a:r>
            <a:endParaRPr lang="pl-PL" dirty="0"/>
          </a:p>
          <a:p>
            <a:r>
              <a:rPr lang="pl-PL" dirty="0"/>
              <a:t>In vitro </a:t>
            </a:r>
            <a:r>
              <a:rPr lang="pl-PL" dirty="0" err="1"/>
              <a:t>fertilization</a:t>
            </a:r>
            <a:endParaRPr lang="pl-PL" dirty="0"/>
          </a:p>
          <a:p>
            <a:r>
              <a:rPr lang="pl-PL" dirty="0" err="1"/>
              <a:t>Surrogate</a:t>
            </a:r>
            <a:r>
              <a:rPr lang="pl-PL" dirty="0"/>
              <a:t> </a:t>
            </a:r>
            <a:r>
              <a:rPr lang="pl-PL" dirty="0" err="1"/>
              <a:t>motherhood</a:t>
            </a:r>
            <a:endParaRPr lang="pl-PL" dirty="0"/>
          </a:p>
          <a:p>
            <a:r>
              <a:rPr lang="pl-PL" dirty="0" err="1"/>
              <a:t>Embryo</a:t>
            </a:r>
            <a:r>
              <a:rPr lang="pl-PL" dirty="0"/>
              <a:t> </a:t>
            </a:r>
            <a:r>
              <a:rPr lang="pl-PL" dirty="0" err="1"/>
              <a:t>production</a:t>
            </a:r>
            <a:r>
              <a:rPr lang="pl-PL" dirty="0"/>
              <a:t> and </a:t>
            </a:r>
            <a:r>
              <a:rPr lang="pl-PL" dirty="0" err="1"/>
              <a:t>preimplantation</a:t>
            </a:r>
            <a:r>
              <a:rPr lang="pl-PL" dirty="0"/>
              <a:t> </a:t>
            </a:r>
            <a:r>
              <a:rPr lang="pl-PL" dirty="0" err="1"/>
              <a:t>selection</a:t>
            </a:r>
            <a:endParaRPr lang="pl-PL" dirty="0"/>
          </a:p>
          <a:p>
            <a:r>
              <a:rPr lang="pl-PL" dirty="0" err="1"/>
              <a:t>Euthanasia</a:t>
            </a:r>
            <a:endParaRPr lang="pl-PL" dirty="0"/>
          </a:p>
          <a:p>
            <a:r>
              <a:rPr lang="pl-PL" dirty="0" err="1"/>
              <a:t>Assised</a:t>
            </a:r>
            <a:r>
              <a:rPr lang="pl-PL" dirty="0"/>
              <a:t> </a:t>
            </a:r>
            <a:r>
              <a:rPr lang="pl-PL" dirty="0" err="1"/>
              <a:t>suicide</a:t>
            </a:r>
            <a:endParaRPr lang="pl-PL" dirty="0"/>
          </a:p>
          <a:p>
            <a:r>
              <a:rPr lang="pl-PL" dirty="0"/>
              <a:t>Sale of </a:t>
            </a:r>
            <a:r>
              <a:rPr lang="pl-PL" dirty="0" err="1"/>
              <a:t>anti</a:t>
            </a:r>
            <a:r>
              <a:rPr lang="pl-PL" dirty="0"/>
              <a:t> – </a:t>
            </a:r>
            <a:r>
              <a:rPr lang="pl-PL" dirty="0" err="1"/>
              <a:t>implantation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early</a:t>
            </a:r>
            <a:r>
              <a:rPr lang="pl-PL" dirty="0"/>
              <a:t> – </a:t>
            </a:r>
            <a:r>
              <a:rPr lang="pl-PL" dirty="0" err="1"/>
              <a:t>abortion</a:t>
            </a:r>
            <a:r>
              <a:rPr lang="pl-PL" dirty="0"/>
              <a:t> </a:t>
            </a:r>
            <a:r>
              <a:rPr lang="pl-PL" dirty="0" err="1"/>
              <a:t>drugs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382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conscience</a:t>
            </a:r>
            <a:r>
              <a:rPr lang="pl-PL" dirty="0"/>
              <a:t> of the </a:t>
            </a:r>
            <a:r>
              <a:rPr lang="pl-PL" dirty="0" err="1"/>
              <a:t>institution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pl-PL" sz="3200" dirty="0"/>
              <a:t>The 2010 </a:t>
            </a:r>
            <a:r>
              <a:rPr lang="pl-PL" sz="3200" dirty="0" err="1"/>
              <a:t>Council</a:t>
            </a:r>
            <a:r>
              <a:rPr lang="pl-PL" sz="3200" dirty="0"/>
              <a:t> of Europe resolution. </a:t>
            </a:r>
          </a:p>
          <a:p>
            <a:pPr marL="502920" indent="-457200">
              <a:buFont typeface="+mj-lt"/>
              <a:buAutoNum type="arabicPeriod"/>
            </a:pPr>
            <a:r>
              <a:rPr lang="pl-PL" sz="3200" dirty="0"/>
              <a:t>The </a:t>
            </a:r>
            <a:r>
              <a:rPr lang="pl-PL" sz="3200" dirty="0" err="1"/>
              <a:t>tradition</a:t>
            </a:r>
            <a:r>
              <a:rPr lang="pl-PL" sz="3200" dirty="0"/>
              <a:t> </a:t>
            </a:r>
            <a:r>
              <a:rPr lang="pl-PL" sz="3200" dirty="0" err="1"/>
              <a:t>or</a:t>
            </a:r>
            <a:r>
              <a:rPr lang="pl-PL" sz="3200" dirty="0"/>
              <a:t> the patron of the </a:t>
            </a:r>
            <a:r>
              <a:rPr lang="pl-PL" sz="3200" dirty="0" err="1"/>
              <a:t>hospital</a:t>
            </a:r>
            <a:endParaRPr lang="pl-PL" sz="3200" dirty="0"/>
          </a:p>
          <a:p>
            <a:pPr marL="502920" indent="-457200">
              <a:buFont typeface="+mj-lt"/>
              <a:buAutoNum type="arabicPeriod"/>
            </a:pPr>
            <a:r>
              <a:rPr lang="pl-PL" sz="3200" dirty="0"/>
              <a:t>The </a:t>
            </a:r>
            <a:r>
              <a:rPr lang="pl-PL" sz="3200" dirty="0" err="1"/>
              <a:t>conscience</a:t>
            </a:r>
            <a:r>
              <a:rPr lang="pl-PL" sz="3200" dirty="0"/>
              <a:t> of manager (</a:t>
            </a:r>
            <a:r>
              <a:rPr lang="pl-PL" sz="3200" dirty="0" err="1"/>
              <a:t>often</a:t>
            </a:r>
            <a:r>
              <a:rPr lang="pl-PL" sz="3200" dirty="0"/>
              <a:t> </a:t>
            </a:r>
            <a:r>
              <a:rPr lang="pl-PL" sz="3200" dirty="0" err="1"/>
              <a:t>doctor</a:t>
            </a:r>
            <a:r>
              <a:rPr lang="pl-PL" sz="3200" dirty="0"/>
              <a:t>)</a:t>
            </a:r>
          </a:p>
          <a:p>
            <a:pPr marL="502920" indent="-457200">
              <a:buFont typeface="+mj-lt"/>
              <a:buAutoNum type="arabicPeriod"/>
            </a:pPr>
            <a:r>
              <a:rPr lang="pl-PL" sz="3200" dirty="0"/>
              <a:t>The </a:t>
            </a:r>
            <a:r>
              <a:rPr lang="pl-PL" sz="3200" dirty="0" err="1"/>
              <a:t>numerous</a:t>
            </a:r>
            <a:r>
              <a:rPr lang="pl-PL" sz="3200" dirty="0"/>
              <a:t> </a:t>
            </a:r>
            <a:r>
              <a:rPr lang="pl-PL" sz="3200" dirty="0" err="1"/>
              <a:t>conscience</a:t>
            </a:r>
            <a:r>
              <a:rPr lang="pl-PL" sz="3200" dirty="0"/>
              <a:t> </a:t>
            </a:r>
            <a:r>
              <a:rPr lang="pl-PL" sz="3200" dirty="0" err="1"/>
              <a:t>objections</a:t>
            </a:r>
            <a:r>
              <a:rPr lang="pl-PL" sz="3200" dirty="0"/>
              <a:t> of the </a:t>
            </a:r>
            <a:r>
              <a:rPr lang="pl-PL" sz="3200" dirty="0" err="1"/>
              <a:t>personnel</a:t>
            </a:r>
            <a:r>
              <a:rPr lang="pl-PL" sz="3200" dirty="0"/>
              <a:t> </a:t>
            </a:r>
          </a:p>
          <a:p>
            <a:pPr marL="502920" indent="-457200">
              <a:buFont typeface="+mj-lt"/>
              <a:buAutoNum type="arabicPeriod"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53566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600" dirty="0"/>
              <a:t>The </a:t>
            </a:r>
            <a:r>
              <a:rPr lang="pl-PL" sz="6600" dirty="0" err="1"/>
              <a:t>Difficult</a:t>
            </a:r>
            <a:r>
              <a:rPr lang="pl-PL" sz="6600" dirty="0"/>
              <a:t> </a:t>
            </a:r>
            <a:r>
              <a:rPr lang="pl-PL" sz="6600" dirty="0" err="1"/>
              <a:t>situation</a:t>
            </a:r>
            <a:r>
              <a:rPr lang="pl-PL" sz="6600" dirty="0"/>
              <a:t> </a:t>
            </a:r>
            <a:br>
              <a:rPr lang="pl-PL" sz="6600" dirty="0"/>
            </a:br>
            <a:r>
              <a:rPr lang="pl-PL" sz="6600" dirty="0"/>
              <a:t>of </a:t>
            </a:r>
            <a:r>
              <a:rPr lang="pl-PL" sz="6600" dirty="0" err="1"/>
              <a:t>professionals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013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7200" dirty="0"/>
              <a:t>The </a:t>
            </a:r>
            <a:r>
              <a:rPr lang="pl-PL" sz="7200" dirty="0" err="1"/>
              <a:t>conscience</a:t>
            </a:r>
            <a:r>
              <a:rPr lang="pl-PL" sz="7200" dirty="0"/>
              <a:t> </a:t>
            </a:r>
            <a:br>
              <a:rPr lang="pl-PL" sz="7200" dirty="0"/>
            </a:br>
            <a:r>
              <a:rPr lang="pl-PL" sz="7200" dirty="0"/>
              <a:t>of the </a:t>
            </a:r>
            <a:r>
              <a:rPr lang="pl-PL" sz="7200" dirty="0" err="1"/>
              <a:t>patient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46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possible</a:t>
            </a:r>
            <a:r>
              <a:rPr lang="pl-PL" dirty="0"/>
              <a:t> to </a:t>
            </a:r>
            <a:r>
              <a:rPr lang="pl-PL" dirty="0" err="1"/>
              <a:t>provide</a:t>
            </a:r>
            <a:r>
              <a:rPr lang="pl-PL" dirty="0"/>
              <a:t> </a:t>
            </a:r>
            <a:r>
              <a:rPr lang="pl-PL" dirty="0" err="1"/>
              <a:t>obstetric</a:t>
            </a:r>
            <a:r>
              <a:rPr lang="pl-PL" dirty="0"/>
              <a:t> and </a:t>
            </a:r>
            <a:r>
              <a:rPr lang="pl-PL" dirty="0" err="1"/>
              <a:t>gynecological</a:t>
            </a:r>
            <a:r>
              <a:rPr lang="pl-PL" dirty="0"/>
              <a:t> </a:t>
            </a:r>
            <a:r>
              <a:rPr lang="pl-PL" dirty="0" err="1"/>
              <a:t>care</a:t>
            </a:r>
            <a:r>
              <a:rPr lang="pl-PL" dirty="0"/>
              <a:t> in </a:t>
            </a:r>
            <a:r>
              <a:rPr lang="pl-PL" dirty="0" err="1"/>
              <a:t>accordance</a:t>
            </a:r>
            <a:r>
              <a:rPr lang="pl-PL" dirty="0"/>
              <a:t> with </a:t>
            </a:r>
            <a:r>
              <a:rPr lang="pl-PL" dirty="0" err="1"/>
              <a:t>Evangelium</a:t>
            </a:r>
            <a:r>
              <a:rPr lang="pl-PL" dirty="0"/>
              <a:t> Vitae </a:t>
            </a:r>
            <a:br>
              <a:rPr lang="pl-PL" dirty="0"/>
            </a:br>
            <a:r>
              <a:rPr lang="pl-PL" dirty="0" err="1"/>
              <a:t>under</a:t>
            </a:r>
            <a:r>
              <a:rPr lang="pl-PL" dirty="0"/>
              <a:t>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conditions</a:t>
            </a:r>
            <a:r>
              <a:rPr lang="pl-PL" dirty="0"/>
              <a:t> ?</a:t>
            </a:r>
            <a:br>
              <a:rPr lang="pl-PL" dirty="0"/>
            </a:br>
            <a:r>
              <a:rPr lang="pl-PL" dirty="0"/>
              <a:t>On the </a:t>
            </a:r>
            <a:r>
              <a:rPr lang="pl-PL" dirty="0" err="1"/>
              <a:t>world</a:t>
            </a:r>
            <a:r>
              <a:rPr lang="pl-PL" dirty="0"/>
              <a:t> ?</a:t>
            </a:r>
            <a:br>
              <a:rPr lang="pl-PL" dirty="0"/>
            </a:br>
            <a:r>
              <a:rPr lang="pl-PL" dirty="0"/>
              <a:t>In Poland 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946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Dr John </a:t>
            </a:r>
            <a:r>
              <a:rPr lang="pl-PL" dirty="0" err="1"/>
              <a:t>Lee’s</a:t>
            </a:r>
            <a:r>
              <a:rPr lang="pl-PL" dirty="0"/>
              <a:t> </a:t>
            </a:r>
            <a:r>
              <a:rPr lang="pl-PL" dirty="0" err="1"/>
              <a:t>call</a:t>
            </a:r>
            <a:r>
              <a:rPr lang="pl-PL" dirty="0"/>
              <a:t> </a:t>
            </a:r>
          </a:p>
        </p:txBody>
      </p:sp>
      <p:sp>
        <p:nvSpPr>
          <p:cNvPr id="3" name="Prostokąt 2"/>
          <p:cNvSpPr/>
          <p:nvPr/>
        </p:nvSpPr>
        <p:spPr>
          <a:xfrm>
            <a:off x="1053852" y="1844824"/>
            <a:ext cx="9433047" cy="4511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the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resolution of the 25th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Congress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 World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Federation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Catholic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Associations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held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Zagreb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Croatia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former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head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Federation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 John Lee from  Singapur: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„We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Catholic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physicians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professionals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responding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Holy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Fathers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throughout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past 50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especially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Holy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Father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Pope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Francis,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multiply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charitable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 bono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helping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sick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poor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vulnerable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throught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stepping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out of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comfort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zones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sacrifices</a:t>
            </a:r>
            <a:r>
              <a:rPr lang="pl-P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pl-PL" sz="2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28" y="2132856"/>
            <a:ext cx="5439532" cy="330211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10277398" cy="5530626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620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01924" y="274638"/>
            <a:ext cx="9269290" cy="3298378"/>
          </a:xfrm>
        </p:spPr>
        <p:txBody>
          <a:bodyPr>
            <a:normAutofit/>
          </a:bodyPr>
          <a:lstStyle/>
          <a:p>
            <a:r>
              <a:rPr lang="pl-PL" sz="6000" dirty="0"/>
              <a:t>A </a:t>
            </a:r>
            <a:r>
              <a:rPr lang="pl-PL" sz="6000" dirty="0" err="1"/>
              <a:t>Heartfelt</a:t>
            </a:r>
            <a:r>
              <a:rPr lang="pl-PL" sz="6000" dirty="0"/>
              <a:t> </a:t>
            </a:r>
            <a:r>
              <a:rPr lang="pl-PL" sz="6000" dirty="0" err="1"/>
              <a:t>appeal</a:t>
            </a:r>
            <a:r>
              <a:rPr lang="pl-PL" sz="6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329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3892" y="274638"/>
            <a:ext cx="9557322" cy="2578298"/>
          </a:xfrm>
        </p:spPr>
        <p:txBody>
          <a:bodyPr>
            <a:normAutofit/>
          </a:bodyPr>
          <a:lstStyle/>
          <a:p>
            <a:r>
              <a:rPr lang="pl-PL" sz="4800" dirty="0"/>
              <a:t>Poland </a:t>
            </a:r>
            <a:r>
              <a:rPr lang="pl-PL" sz="4800" dirty="0" err="1"/>
              <a:t>again</a:t>
            </a:r>
            <a:r>
              <a:rPr lang="pl-PL" sz="4800" dirty="0"/>
              <a:t>…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56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Thanks</a:t>
            </a:r>
            <a:r>
              <a:rPr lang="pl-PL" dirty="0"/>
              <a:t> for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Attention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20" y="2348880"/>
            <a:ext cx="2533650" cy="3810000"/>
          </a:xfrm>
        </p:spPr>
      </p:pic>
    </p:spTree>
    <p:extLst>
      <p:ext uri="{BB962C8B-B14F-4D97-AF65-F5344CB8AC3E}">
        <p14:creationId xmlns:p14="http://schemas.microsoft.com/office/powerpoint/2010/main" val="404811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485310" cy="13002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45720" indent="0">
              <a:buNone/>
            </a:pPr>
            <a:r>
              <a:rPr lang="pl-PL" dirty="0"/>
              <a:t> </a:t>
            </a:r>
            <a:r>
              <a:rPr lang="pl-PL" sz="4000" b="1" dirty="0"/>
              <a:t>21 – 22 </a:t>
            </a:r>
            <a:r>
              <a:rPr lang="pl-PL" sz="4000" b="1" dirty="0" err="1"/>
              <a:t>June</a:t>
            </a:r>
            <a:r>
              <a:rPr lang="pl-PL" sz="4000" b="1" dirty="0"/>
              <a:t> 2019, </a:t>
            </a:r>
            <a:r>
              <a:rPr lang="pl-PL" sz="4000" b="1" dirty="0" err="1"/>
              <a:t>Rzeszow</a:t>
            </a:r>
            <a:r>
              <a:rPr lang="pl-PL" sz="4000" b="1" dirty="0"/>
              <a:t>, Poland </a:t>
            </a:r>
            <a:endParaRPr lang="pl-PL" sz="4000" dirty="0"/>
          </a:p>
          <a:p>
            <a:pPr marL="45720" indent="0">
              <a:buNone/>
            </a:pPr>
            <a:r>
              <a:rPr lang="pl-PL" sz="4000" b="1" dirty="0"/>
              <a:t> </a:t>
            </a:r>
            <a:r>
              <a:rPr lang="pl-PL" sz="4000" b="1" dirty="0" err="1"/>
              <a:t>Podkarpackie’s</a:t>
            </a:r>
            <a:r>
              <a:rPr lang="pl-PL" sz="4000" b="1" dirty="0"/>
              <a:t> </a:t>
            </a:r>
            <a:r>
              <a:rPr lang="pl-PL" sz="4000" b="1" dirty="0" err="1"/>
              <a:t>Philharmonic</a:t>
            </a:r>
            <a:r>
              <a:rPr lang="pl-PL" sz="4000" b="1" dirty="0"/>
              <a:t> Hall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64761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15.35 – 15.55 	</a:t>
            </a:r>
            <a:r>
              <a:rPr lang="en-US" sz="4400" b="1" dirty="0"/>
              <a:t>The Onward March of the Global Anti Life Agenda: Ireland Has Succumbed, Poland Must Stand Firm. </a:t>
            </a:r>
            <a:endParaRPr lang="en-US" sz="4400" dirty="0"/>
          </a:p>
          <a:p>
            <a:r>
              <a:rPr lang="en-US" sz="4400" dirty="0"/>
              <a:t>Patrick BUCKLEY, Human Life International, Ireland 	</a:t>
            </a:r>
          </a:p>
          <a:p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32346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22004" y="548680"/>
            <a:ext cx="7038908" cy="610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11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Abortion</a:t>
            </a:r>
            <a:r>
              <a:rPr lang="pl-PL" dirty="0"/>
              <a:t> in Poland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permitteD</a:t>
            </a:r>
            <a:r>
              <a:rPr lang="pl-PL" dirty="0"/>
              <a:t> on Three </a:t>
            </a:r>
            <a:r>
              <a:rPr lang="pl-PL" dirty="0" err="1"/>
              <a:t>grounds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pl-PL" sz="2800" dirty="0" err="1"/>
              <a:t>Pregnancy</a:t>
            </a:r>
            <a:r>
              <a:rPr lang="pl-PL" sz="2800" dirty="0"/>
              <a:t> </a:t>
            </a:r>
            <a:r>
              <a:rPr lang="pl-PL" sz="2800" dirty="0" err="1"/>
              <a:t>creates</a:t>
            </a:r>
            <a:r>
              <a:rPr lang="pl-PL" sz="2800" dirty="0"/>
              <a:t> the </a:t>
            </a:r>
            <a:r>
              <a:rPr lang="pl-PL" sz="2800" dirty="0" err="1"/>
              <a:t>threat</a:t>
            </a:r>
            <a:r>
              <a:rPr lang="pl-PL" sz="2800" dirty="0"/>
              <a:t> to the life </a:t>
            </a:r>
            <a:r>
              <a:rPr lang="pl-PL" sz="2800" dirty="0" err="1"/>
              <a:t>or</a:t>
            </a:r>
            <a:r>
              <a:rPr lang="pl-PL" sz="2800" dirty="0"/>
              <a:t> </a:t>
            </a:r>
            <a:r>
              <a:rPr lang="pl-PL" sz="2800" dirty="0" err="1"/>
              <a:t>health</a:t>
            </a:r>
            <a:r>
              <a:rPr lang="pl-PL" sz="2800" dirty="0"/>
              <a:t> of the </a:t>
            </a:r>
            <a:r>
              <a:rPr lang="pl-PL" sz="2800" dirty="0" err="1"/>
              <a:t>mother</a:t>
            </a:r>
            <a:r>
              <a:rPr lang="pl-PL" sz="2800" dirty="0"/>
              <a:t>.</a:t>
            </a:r>
          </a:p>
          <a:p>
            <a:pPr marL="502920" indent="-457200">
              <a:buAutoNum type="arabicPeriod"/>
            </a:pPr>
            <a:r>
              <a:rPr lang="pl-PL" sz="2800" dirty="0" err="1"/>
              <a:t>Prenatal</a:t>
            </a:r>
            <a:r>
              <a:rPr lang="pl-PL" sz="2800" dirty="0"/>
              <a:t> </a:t>
            </a:r>
            <a:r>
              <a:rPr lang="pl-PL" sz="2800" dirty="0" err="1"/>
              <a:t>exeminations</a:t>
            </a:r>
            <a:r>
              <a:rPr lang="pl-PL" sz="2800" dirty="0"/>
              <a:t> </a:t>
            </a:r>
            <a:r>
              <a:rPr lang="pl-PL" sz="2800" dirty="0" err="1"/>
              <a:t>or</a:t>
            </a:r>
            <a:r>
              <a:rPr lang="pl-PL" sz="2800" dirty="0"/>
              <a:t> </a:t>
            </a:r>
            <a:r>
              <a:rPr lang="pl-PL" sz="2800" dirty="0" err="1"/>
              <a:t>other</a:t>
            </a:r>
            <a:r>
              <a:rPr lang="pl-PL" sz="2800" dirty="0"/>
              <a:t> </a:t>
            </a:r>
            <a:r>
              <a:rPr lang="pl-PL" sz="2800" dirty="0" err="1"/>
              <a:t>procedures</a:t>
            </a:r>
            <a:r>
              <a:rPr lang="pl-PL" sz="2800" dirty="0"/>
              <a:t> </a:t>
            </a:r>
            <a:r>
              <a:rPr lang="pl-PL" sz="2800" dirty="0" err="1"/>
              <a:t>indicate</a:t>
            </a:r>
            <a:r>
              <a:rPr lang="pl-PL" sz="2800" dirty="0"/>
              <a:t> the </a:t>
            </a:r>
            <a:r>
              <a:rPr lang="pl-PL" sz="2800" dirty="0" err="1"/>
              <a:t>diagnosis</a:t>
            </a:r>
            <a:r>
              <a:rPr lang="pl-PL" sz="2800" dirty="0"/>
              <a:t> </a:t>
            </a:r>
            <a:r>
              <a:rPr lang="pl-PL" sz="2800" dirty="0" err="1"/>
              <a:t>or</a:t>
            </a:r>
            <a:r>
              <a:rPr lang="pl-PL" sz="2800" dirty="0"/>
              <a:t> high </a:t>
            </a:r>
            <a:r>
              <a:rPr lang="pl-PL" sz="2800" dirty="0" err="1"/>
              <a:t>probalility</a:t>
            </a:r>
            <a:r>
              <a:rPr lang="pl-PL" sz="2800" dirty="0"/>
              <a:t> of a </a:t>
            </a:r>
            <a:r>
              <a:rPr lang="pl-PL" sz="2800" dirty="0" err="1"/>
              <a:t>severe</a:t>
            </a:r>
            <a:r>
              <a:rPr lang="pl-PL" sz="2800" dirty="0"/>
              <a:t> and </a:t>
            </a:r>
            <a:r>
              <a:rPr lang="pl-PL" sz="2800" dirty="0" err="1"/>
              <a:t>irreversible</a:t>
            </a:r>
            <a:r>
              <a:rPr lang="pl-PL" sz="2800" dirty="0"/>
              <a:t> </a:t>
            </a:r>
            <a:r>
              <a:rPr lang="pl-PL" sz="2800" dirty="0" err="1"/>
              <a:t>fetel</a:t>
            </a:r>
            <a:r>
              <a:rPr lang="pl-PL" sz="2800" dirty="0"/>
              <a:t> </a:t>
            </a:r>
            <a:r>
              <a:rPr lang="pl-PL" sz="2800" dirty="0" err="1"/>
              <a:t>defect</a:t>
            </a:r>
            <a:r>
              <a:rPr lang="pl-PL" sz="2800" dirty="0"/>
              <a:t> </a:t>
            </a:r>
            <a:r>
              <a:rPr lang="pl-PL" sz="2800" dirty="0" err="1"/>
              <a:t>or</a:t>
            </a:r>
            <a:r>
              <a:rPr lang="pl-PL" sz="2800" dirty="0"/>
              <a:t> </a:t>
            </a:r>
            <a:r>
              <a:rPr lang="pl-PL" sz="2800" dirty="0" err="1"/>
              <a:t>incurable</a:t>
            </a:r>
            <a:r>
              <a:rPr lang="pl-PL" sz="2800" dirty="0"/>
              <a:t> </a:t>
            </a:r>
            <a:r>
              <a:rPr lang="pl-PL" sz="2800" dirty="0" err="1"/>
              <a:t>illness</a:t>
            </a:r>
            <a:r>
              <a:rPr lang="pl-PL" sz="2800" dirty="0"/>
              <a:t> </a:t>
            </a:r>
            <a:r>
              <a:rPr lang="pl-PL" sz="2800" dirty="0" err="1"/>
              <a:t>that</a:t>
            </a:r>
            <a:r>
              <a:rPr lang="pl-PL" sz="2800" dirty="0"/>
              <a:t> </a:t>
            </a:r>
            <a:r>
              <a:rPr lang="pl-PL" sz="2800" dirty="0" err="1"/>
              <a:t>threatens</a:t>
            </a:r>
            <a:r>
              <a:rPr lang="pl-PL" sz="2800" dirty="0"/>
              <a:t> the </a:t>
            </a:r>
            <a:r>
              <a:rPr lang="pl-PL" sz="2800" dirty="0" err="1"/>
              <a:t>fetus</a:t>
            </a:r>
            <a:r>
              <a:rPr lang="pl-PL" sz="2800" dirty="0"/>
              <a:t>’ life.</a:t>
            </a:r>
          </a:p>
          <a:p>
            <a:pPr marL="502920" indent="-457200">
              <a:buAutoNum type="arabicPeriod"/>
            </a:pPr>
            <a:r>
              <a:rPr lang="pl-PL" sz="2800" dirty="0" err="1"/>
              <a:t>There</a:t>
            </a:r>
            <a:r>
              <a:rPr lang="pl-PL" sz="2800" dirty="0"/>
              <a:t> </a:t>
            </a:r>
            <a:r>
              <a:rPr lang="pl-PL" sz="2800" dirty="0" err="1"/>
              <a:t>are</a:t>
            </a:r>
            <a:r>
              <a:rPr lang="pl-PL" sz="2800" dirty="0"/>
              <a:t> </a:t>
            </a:r>
            <a:r>
              <a:rPr lang="pl-PL" sz="2800" dirty="0" err="1"/>
              <a:t>reasons</a:t>
            </a:r>
            <a:r>
              <a:rPr lang="pl-PL" sz="2800" dirty="0"/>
              <a:t> to </a:t>
            </a:r>
            <a:r>
              <a:rPr lang="pl-PL" sz="2800" dirty="0" err="1"/>
              <a:t>suspect</a:t>
            </a:r>
            <a:r>
              <a:rPr lang="pl-PL" sz="2800" dirty="0"/>
              <a:t> </a:t>
            </a:r>
            <a:r>
              <a:rPr lang="pl-PL" sz="2800" dirty="0" err="1"/>
              <a:t>that</a:t>
            </a:r>
            <a:r>
              <a:rPr lang="pl-PL" sz="2800" dirty="0"/>
              <a:t> the </a:t>
            </a:r>
            <a:r>
              <a:rPr lang="pl-PL" sz="2800" dirty="0" err="1"/>
              <a:t>pregnancy</a:t>
            </a:r>
            <a:r>
              <a:rPr lang="pl-PL" sz="2800" dirty="0"/>
              <a:t> </a:t>
            </a:r>
            <a:r>
              <a:rPr lang="pl-PL" sz="2800" dirty="0" err="1"/>
              <a:t>results</a:t>
            </a:r>
            <a:r>
              <a:rPr lang="pl-PL" sz="2800" dirty="0"/>
              <a:t> from </a:t>
            </a:r>
            <a:r>
              <a:rPr lang="pl-PL" sz="2800" dirty="0" err="1"/>
              <a:t>an</a:t>
            </a:r>
            <a:r>
              <a:rPr lang="pl-PL" sz="2800" dirty="0"/>
              <a:t> </a:t>
            </a:r>
            <a:r>
              <a:rPr lang="pl-PL" sz="2800" dirty="0" err="1"/>
              <a:t>unlawful</a:t>
            </a:r>
            <a:r>
              <a:rPr lang="pl-PL" sz="2800" dirty="0"/>
              <a:t> </a:t>
            </a:r>
            <a:r>
              <a:rPr lang="pl-PL" sz="2800" dirty="0" err="1"/>
              <a:t>act</a:t>
            </a:r>
            <a:r>
              <a:rPr lang="pl-PL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411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numer of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abortions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in </a:t>
            </a:r>
            <a:r>
              <a:rPr lang="pl-PL" dirty="0" err="1"/>
              <a:t>poland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err="1"/>
              <a:t>More</a:t>
            </a:r>
            <a:r>
              <a:rPr lang="pl-PL" sz="3600" dirty="0"/>
              <a:t> </a:t>
            </a:r>
            <a:r>
              <a:rPr lang="pl-PL" sz="3600" dirty="0" err="1"/>
              <a:t>than</a:t>
            </a:r>
            <a:r>
              <a:rPr lang="pl-PL" sz="3600" dirty="0"/>
              <a:t> 1000 </a:t>
            </a:r>
            <a:r>
              <a:rPr lang="pl-PL" sz="3600" dirty="0" err="1"/>
              <a:t>abortions</a:t>
            </a:r>
            <a:r>
              <a:rPr lang="pl-PL" sz="3600" dirty="0"/>
              <a:t> </a:t>
            </a:r>
            <a:r>
              <a:rPr lang="pl-PL" sz="3600" dirty="0" err="1"/>
              <a:t>each</a:t>
            </a:r>
            <a:r>
              <a:rPr lang="pl-PL" sz="3600" dirty="0"/>
              <a:t> </a:t>
            </a:r>
            <a:r>
              <a:rPr lang="pl-PL" sz="3600" dirty="0" err="1"/>
              <a:t>year</a:t>
            </a:r>
            <a:endParaRPr lang="pl-PL" sz="3600" dirty="0"/>
          </a:p>
          <a:p>
            <a:r>
              <a:rPr lang="pl-PL" sz="3600" dirty="0" err="1"/>
              <a:t>Majority</a:t>
            </a:r>
            <a:r>
              <a:rPr lang="pl-PL" sz="3600" dirty="0"/>
              <a:t> </a:t>
            </a:r>
            <a:r>
              <a:rPr lang="pl-PL" sz="3600" dirty="0" err="1"/>
              <a:t>because</a:t>
            </a:r>
            <a:r>
              <a:rPr lang="pl-PL" sz="3600" dirty="0"/>
              <a:t> of </a:t>
            </a:r>
            <a:r>
              <a:rPr lang="pl-PL" sz="3600" dirty="0" err="1"/>
              <a:t>eugenic</a:t>
            </a:r>
            <a:r>
              <a:rPr lang="pl-PL" sz="3600" dirty="0"/>
              <a:t> </a:t>
            </a:r>
            <a:r>
              <a:rPr lang="pl-PL" sz="3600" dirty="0" err="1"/>
              <a:t>resons</a:t>
            </a:r>
            <a:r>
              <a:rPr lang="pl-PL" sz="3600" dirty="0"/>
              <a:t> (95 %)</a:t>
            </a:r>
          </a:p>
          <a:p>
            <a:r>
              <a:rPr lang="pl-PL" sz="3600" dirty="0" err="1"/>
              <a:t>Abortions</a:t>
            </a:r>
            <a:r>
              <a:rPr lang="pl-PL" sz="3600" dirty="0"/>
              <a:t> of a </a:t>
            </a:r>
            <a:r>
              <a:rPr lang="pl-PL" sz="3600" dirty="0" err="1"/>
              <a:t>child</a:t>
            </a:r>
            <a:r>
              <a:rPr lang="pl-PL" sz="3600" dirty="0"/>
              <a:t> </a:t>
            </a:r>
            <a:r>
              <a:rPr lang="pl-PL" sz="3600" dirty="0" err="1"/>
              <a:t>conceived</a:t>
            </a:r>
            <a:r>
              <a:rPr lang="pl-PL" sz="3600" dirty="0"/>
              <a:t> as a </a:t>
            </a:r>
            <a:r>
              <a:rPr lang="pl-PL" sz="3600" dirty="0" err="1"/>
              <a:t>result</a:t>
            </a:r>
            <a:r>
              <a:rPr lang="pl-PL" sz="3600" dirty="0"/>
              <a:t> of </a:t>
            </a:r>
            <a:r>
              <a:rPr lang="pl-PL" sz="3600" dirty="0" err="1"/>
              <a:t>criminal</a:t>
            </a:r>
            <a:r>
              <a:rPr lang="pl-PL" sz="3600" dirty="0"/>
              <a:t> </a:t>
            </a:r>
            <a:r>
              <a:rPr lang="pl-PL" sz="3600" dirty="0" err="1"/>
              <a:t>act</a:t>
            </a:r>
            <a:r>
              <a:rPr lang="pl-PL" sz="3600" dirty="0"/>
              <a:t> (</a:t>
            </a:r>
            <a:r>
              <a:rPr lang="pl-PL" sz="3600" dirty="0" err="1"/>
              <a:t>mainly</a:t>
            </a:r>
            <a:r>
              <a:rPr lang="pl-PL" sz="3600" dirty="0"/>
              <a:t> sex with the </a:t>
            </a:r>
            <a:r>
              <a:rPr lang="pl-PL" sz="3600" dirty="0" err="1"/>
              <a:t>persons</a:t>
            </a:r>
            <a:r>
              <a:rPr lang="pl-PL" sz="3600" dirty="0"/>
              <a:t> </a:t>
            </a:r>
            <a:r>
              <a:rPr lang="pl-PL" sz="3600" dirty="0" err="1"/>
              <a:t>under</a:t>
            </a:r>
            <a:r>
              <a:rPr lang="pl-PL" sz="3600" dirty="0"/>
              <a:t> 15 </a:t>
            </a:r>
            <a:r>
              <a:rPr lang="pl-PL" sz="3600" dirty="0" err="1"/>
              <a:t>years</a:t>
            </a:r>
            <a:r>
              <a:rPr lang="pl-PL" sz="3600" dirty="0"/>
              <a:t> of life), 1 – 3 </a:t>
            </a:r>
            <a:r>
              <a:rPr lang="pl-PL" sz="3600" dirty="0" err="1"/>
              <a:t>anually</a:t>
            </a:r>
            <a:r>
              <a:rPr lang="pl-PL" sz="3600" dirty="0"/>
              <a:t>,  </a:t>
            </a:r>
          </a:p>
        </p:txBody>
      </p:sp>
    </p:spTree>
    <p:extLst>
      <p:ext uri="{BB962C8B-B14F-4D97-AF65-F5344CB8AC3E}">
        <p14:creationId xmlns:p14="http://schemas.microsoft.com/office/powerpoint/2010/main" val="74507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9876" y="499967"/>
            <a:ext cx="9753600" cy="1325562"/>
          </a:xfrm>
        </p:spPr>
        <p:txBody>
          <a:bodyPr>
            <a:normAutofit/>
          </a:bodyPr>
          <a:lstStyle/>
          <a:p>
            <a:r>
              <a:rPr lang="pl-PL" sz="3200" dirty="0"/>
              <a:t>How to </a:t>
            </a:r>
            <a:r>
              <a:rPr lang="pl-PL" sz="3200" dirty="0" err="1"/>
              <a:t>lower</a:t>
            </a:r>
            <a:r>
              <a:rPr lang="pl-PL" sz="3200" dirty="0"/>
              <a:t> the </a:t>
            </a:r>
            <a:r>
              <a:rPr lang="pl-PL" sz="3200" dirty="0" err="1"/>
              <a:t>number</a:t>
            </a:r>
            <a:r>
              <a:rPr lang="pl-PL" sz="3200" dirty="0"/>
              <a:t> of </a:t>
            </a:r>
            <a:r>
              <a:rPr lang="pl-PL" sz="3200" dirty="0" err="1"/>
              <a:t>Abortions</a:t>
            </a:r>
            <a:r>
              <a:rPr lang="pl-PL" sz="3200" dirty="0"/>
              <a:t> ? How to </a:t>
            </a:r>
            <a:r>
              <a:rPr lang="pl-PL" sz="3200" dirty="0" err="1"/>
              <a:t>save</a:t>
            </a:r>
            <a:r>
              <a:rPr lang="pl-PL" sz="3200" dirty="0"/>
              <a:t> the </a:t>
            </a:r>
            <a:r>
              <a:rPr lang="pl-PL" sz="3200" dirty="0" err="1"/>
              <a:t>children</a:t>
            </a:r>
            <a:r>
              <a:rPr lang="pl-PL" sz="3200" dirty="0"/>
              <a:t> 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pl-PL" sz="3600" dirty="0" err="1"/>
              <a:t>Changing</a:t>
            </a:r>
            <a:r>
              <a:rPr lang="pl-PL" sz="3600" dirty="0"/>
              <a:t> the law</a:t>
            </a:r>
          </a:p>
          <a:p>
            <a:pPr marL="502920" indent="-457200">
              <a:buFont typeface="+mj-lt"/>
              <a:buAutoNum type="arabicPeriod"/>
            </a:pPr>
            <a:r>
              <a:rPr lang="pl-PL" sz="3600" dirty="0"/>
              <a:t>The regions </a:t>
            </a:r>
            <a:r>
              <a:rPr lang="pl-PL" sz="3600" dirty="0" err="1"/>
              <a:t>free</a:t>
            </a:r>
            <a:r>
              <a:rPr lang="pl-PL" sz="3600" dirty="0"/>
              <a:t> of </a:t>
            </a:r>
            <a:r>
              <a:rPr lang="pl-PL" sz="3600" dirty="0" err="1"/>
              <a:t>abortions</a:t>
            </a:r>
            <a:endParaRPr lang="pl-PL" sz="3600" dirty="0"/>
          </a:p>
          <a:p>
            <a:pPr marL="502920" indent="-457200">
              <a:buFont typeface="+mj-lt"/>
              <a:buAutoNum type="arabicPeriod"/>
            </a:pPr>
            <a:r>
              <a:rPr lang="pl-PL" sz="3600" dirty="0" err="1"/>
              <a:t>Education</a:t>
            </a:r>
            <a:r>
              <a:rPr lang="pl-PL" sz="3600" dirty="0"/>
              <a:t> of </a:t>
            </a:r>
            <a:r>
              <a:rPr lang="pl-PL" sz="3600" dirty="0" err="1"/>
              <a:t>whole</a:t>
            </a:r>
            <a:r>
              <a:rPr lang="pl-PL" sz="3600" dirty="0"/>
              <a:t> </a:t>
            </a:r>
            <a:r>
              <a:rPr lang="pl-PL" sz="3600" dirty="0" err="1"/>
              <a:t>society</a:t>
            </a:r>
            <a:endParaRPr lang="pl-PL" sz="3600" dirty="0"/>
          </a:p>
          <a:p>
            <a:pPr marL="502920" indent="-457200">
              <a:buFont typeface="+mj-lt"/>
              <a:buAutoNum type="arabicPeriod"/>
            </a:pPr>
            <a:r>
              <a:rPr lang="pl-PL" sz="3600" dirty="0" err="1"/>
              <a:t>Preparation</a:t>
            </a:r>
            <a:r>
              <a:rPr lang="pl-PL" sz="3600" dirty="0"/>
              <a:t> of </a:t>
            </a:r>
            <a:r>
              <a:rPr lang="pl-PL" sz="3600" dirty="0" err="1"/>
              <a:t>young</a:t>
            </a:r>
            <a:r>
              <a:rPr lang="pl-PL" sz="3600" dirty="0"/>
              <a:t> </a:t>
            </a:r>
            <a:r>
              <a:rPr lang="pl-PL" sz="3600" dirty="0" err="1"/>
              <a:t>generations</a:t>
            </a:r>
            <a:r>
              <a:rPr lang="pl-PL" sz="3600" dirty="0"/>
              <a:t> for the family life (sex </a:t>
            </a:r>
            <a:r>
              <a:rPr lang="pl-PL" sz="3600" dirty="0" err="1"/>
              <a:t>education</a:t>
            </a:r>
            <a:r>
              <a:rPr lang="pl-PL" sz="3600" dirty="0"/>
              <a:t>) in </a:t>
            </a:r>
            <a:r>
              <a:rPr lang="pl-PL" sz="3600" dirty="0" err="1"/>
              <a:t>schools</a:t>
            </a:r>
            <a:endParaRPr lang="pl-PL" sz="3600" dirty="0"/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4303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1. </a:t>
            </a:r>
            <a:r>
              <a:rPr lang="pl-PL" dirty="0" err="1"/>
              <a:t>Changing</a:t>
            </a:r>
            <a:r>
              <a:rPr lang="pl-PL" dirty="0"/>
              <a:t> the law – The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attempts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2016. Foundation „PRO – Right to Life” </a:t>
            </a:r>
            <a:r>
              <a:rPr lang="pl-PL" dirty="0" err="1"/>
              <a:t>project</a:t>
            </a:r>
            <a:r>
              <a:rPr lang="pl-PL" dirty="0"/>
              <a:t> „Stop </a:t>
            </a:r>
            <a:r>
              <a:rPr lang="pl-PL" dirty="0" err="1"/>
              <a:t>abortion</a:t>
            </a:r>
            <a:r>
              <a:rPr lang="pl-PL" dirty="0"/>
              <a:t>”</a:t>
            </a:r>
          </a:p>
          <a:p>
            <a:r>
              <a:rPr lang="pl-PL" dirty="0"/>
              <a:t>2017. The Life and Family Foundation </a:t>
            </a:r>
            <a:r>
              <a:rPr lang="pl-PL" dirty="0" err="1"/>
              <a:t>project</a:t>
            </a:r>
            <a:r>
              <a:rPr lang="pl-PL" dirty="0"/>
              <a:t>  „</a:t>
            </a:r>
            <a:r>
              <a:rPr lang="pl-PL" dirty="0" err="1"/>
              <a:t>Hold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</a:t>
            </a:r>
            <a:r>
              <a:rPr lang="pl-PL" dirty="0" err="1"/>
              <a:t>abortion</a:t>
            </a:r>
            <a:r>
              <a:rPr lang="pl-PL" dirty="0"/>
              <a:t>”</a:t>
            </a:r>
          </a:p>
          <a:p>
            <a:r>
              <a:rPr lang="pl-PL" dirty="0"/>
              <a:t>2018. The „Pro life” </a:t>
            </a:r>
            <a:r>
              <a:rPr lang="pl-PL" dirty="0" err="1"/>
              <a:t>act</a:t>
            </a:r>
            <a:endParaRPr lang="pl-PL" dirty="0"/>
          </a:p>
          <a:p>
            <a:r>
              <a:rPr lang="pl-PL" dirty="0"/>
              <a:t>2018. </a:t>
            </a:r>
            <a:r>
              <a:rPr lang="pl-PL" dirty="0" err="1"/>
              <a:t>Request</a:t>
            </a:r>
            <a:r>
              <a:rPr lang="pl-PL" dirty="0"/>
              <a:t> of the </a:t>
            </a:r>
            <a:r>
              <a:rPr lang="pl-PL" dirty="0" err="1"/>
              <a:t>parliament</a:t>
            </a:r>
            <a:r>
              <a:rPr lang="pl-PL" dirty="0"/>
              <a:t> </a:t>
            </a:r>
            <a:r>
              <a:rPr lang="pl-PL" dirty="0" err="1"/>
              <a:t>deputies</a:t>
            </a:r>
            <a:r>
              <a:rPr lang="pl-PL" dirty="0"/>
              <a:t> to the </a:t>
            </a:r>
            <a:r>
              <a:rPr lang="pl-PL" dirty="0" err="1"/>
              <a:t>Constitutional</a:t>
            </a:r>
            <a:r>
              <a:rPr lang="pl-PL" dirty="0"/>
              <a:t> </a:t>
            </a:r>
            <a:r>
              <a:rPr lang="pl-PL" dirty="0" err="1"/>
              <a:t>Tribunal</a:t>
            </a:r>
            <a:endParaRPr lang="pl-PL" dirty="0"/>
          </a:p>
          <a:p>
            <a:r>
              <a:rPr lang="pl-PL" dirty="0" err="1"/>
              <a:t>After</a:t>
            </a:r>
            <a:r>
              <a:rPr lang="pl-PL" dirty="0"/>
              <a:t> </a:t>
            </a:r>
            <a:r>
              <a:rPr lang="pl-PL" dirty="0" err="1"/>
              <a:t>approaching</a:t>
            </a:r>
            <a:r>
              <a:rPr lang="pl-PL" dirty="0"/>
              <a:t> </a:t>
            </a:r>
            <a:r>
              <a:rPr lang="pl-PL" dirty="0" err="1"/>
              <a:t>election</a:t>
            </a:r>
            <a:r>
              <a:rPr lang="pl-PL" dirty="0"/>
              <a:t> (12th of </a:t>
            </a:r>
            <a:r>
              <a:rPr lang="pl-PL" dirty="0" err="1"/>
              <a:t>October</a:t>
            </a:r>
            <a:r>
              <a:rPr lang="pl-PL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267540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zentacja Świat 16: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001824_TF02804891" id="{B2D6E289-8795-4B27-95B5-76CD73673DDC}" vid="{1304A7A3-77EF-4781-867C-2700935B9F0E}"/>
    </a:ext>
  </a:extLst>
</a:theme>
</file>

<file path=ppt/theme/theme2.xml><?xml version="1.0" encoding="utf-8"?>
<a:theme xmlns:a="http://schemas.openxmlformats.org/drawingml/2006/main" name="Motyw pakietu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Seria map świata, prezentacja Świat (panoramiczna)</Template>
  <TotalTime>750</TotalTime>
  <Words>688</Words>
  <Application>Microsoft Macintosh PowerPoint</Application>
  <PresentationFormat>Custom</PresentationFormat>
  <Paragraphs>76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Century Gothic</vt:lpstr>
      <vt:lpstr>Prezentacja Świat 16:9</vt:lpstr>
      <vt:lpstr>Poland – the last hope for life defending the handicaPped</vt:lpstr>
      <vt:lpstr>PowerPoint Presentation</vt:lpstr>
      <vt:lpstr>PowerPoint Presentation</vt:lpstr>
      <vt:lpstr>PowerPoint Presentation</vt:lpstr>
      <vt:lpstr>PowerPoint Presentation</vt:lpstr>
      <vt:lpstr>Abortion in Poland is permitteD on Three grounds</vt:lpstr>
      <vt:lpstr>The numer of legal abortions  in poland</vt:lpstr>
      <vt:lpstr>How to lower the number of Abortions ? How to save the children ?</vt:lpstr>
      <vt:lpstr>1. Changing the law – The last attempts</vt:lpstr>
      <vt:lpstr>2. The Region Free of Abortion</vt:lpstr>
      <vt:lpstr>3. Education of the whole society</vt:lpstr>
      <vt:lpstr>4. Preparation of young generations for life within family (sex education) in schools </vt:lpstr>
      <vt:lpstr>The freedom of the Conscience the Concience clause</vt:lpstr>
      <vt:lpstr>The freedom of the conscience may refer in Reproductive medicine to:</vt:lpstr>
      <vt:lpstr>The conscience of the institution</vt:lpstr>
      <vt:lpstr>The Difficult situation  of professionals</vt:lpstr>
      <vt:lpstr>The conscience  of the patient</vt:lpstr>
      <vt:lpstr>Is it possible to provide obstetric and gynecological care in accordance with Evangelium Vitae  under these conditions ? On the world ? In Poland ?</vt:lpstr>
      <vt:lpstr>Dr John Lee’s call </vt:lpstr>
      <vt:lpstr>A Heartfelt appeal…</vt:lpstr>
      <vt:lpstr>Poland again…</vt:lpstr>
      <vt:lpstr>Thanks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POland</dc:title>
  <dc:creator>bogdan</dc:creator>
  <cp:lastModifiedBy>David Deane</cp:lastModifiedBy>
  <cp:revision>37</cp:revision>
  <cp:lastPrinted>2019-09-16T12:22:14Z</cp:lastPrinted>
  <dcterms:created xsi:type="dcterms:W3CDTF">2019-09-14T09:56:04Z</dcterms:created>
  <dcterms:modified xsi:type="dcterms:W3CDTF">2019-09-19T14:21:25Z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